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3.xml" ContentType="application/vnd.openxmlformats-officedocument.drawingml.chart+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4.xml" ContentType="application/vnd.openxmlformats-officedocument.drawingml.chart+xml"/>
  <Override PartName="/ppt/theme/themeOverride2.xml" ContentType="application/vnd.openxmlformats-officedocument.themeOverride+xml"/>
  <Override PartName="/ppt/notesSlides/notesSlide11.xml" ContentType="application/vnd.openxmlformats-officedocument.presentationml.notesSlide+xml"/>
  <Override PartName="/ppt/charts/chart5.xml" ContentType="application/vnd.openxmlformats-officedocument.drawingml.chart+xml"/>
  <Override PartName="/ppt/theme/themeOverride3.xml" ContentType="application/vnd.openxmlformats-officedocument.themeOverride+xml"/>
  <Override PartName="/ppt/notesSlides/notesSlide12.xml" ContentType="application/vnd.openxmlformats-officedocument.presentationml.notesSlide+xml"/>
  <Override PartName="/ppt/charts/chart6.xml" ContentType="application/vnd.openxmlformats-officedocument.drawingml.chart+xml"/>
  <Override PartName="/ppt/theme/themeOverride4.xml" ContentType="application/vnd.openxmlformats-officedocument.themeOverride+xml"/>
  <Override PartName="/ppt/notesSlides/notesSlide13.xml" ContentType="application/vnd.openxmlformats-officedocument.presentationml.notesSlide+xml"/>
  <Override PartName="/ppt/charts/chart7.xml" ContentType="application/vnd.openxmlformats-officedocument.drawingml.chart+xml"/>
  <Override PartName="/ppt/theme/themeOverride5.xml" ContentType="application/vnd.openxmlformats-officedocument.themeOverride+xml"/>
  <Override PartName="/ppt/drawings/drawing2.xml" ContentType="application/vnd.openxmlformats-officedocument.drawingml.chartshapes+xml"/>
  <Override PartName="/ppt/notesSlides/notesSlide14.xml" ContentType="application/vnd.openxmlformats-officedocument.presentationml.notesSlide+xml"/>
  <Override PartName="/ppt/charts/chart8.xml" ContentType="application/vnd.openxmlformats-officedocument.drawingml.chart+xml"/>
  <Override PartName="/ppt/theme/themeOverride6.xml" ContentType="application/vnd.openxmlformats-officedocument.themeOverride+xml"/>
  <Override PartName="/ppt/notesSlides/notesSlide15.xml" ContentType="application/vnd.openxmlformats-officedocument.presentationml.notesSlide+xml"/>
  <Override PartName="/ppt/charts/chart9.xml" ContentType="application/vnd.openxmlformats-officedocument.drawingml.chart+xml"/>
  <Override PartName="/ppt/theme/themeOverride7.xml" ContentType="application/vnd.openxmlformats-officedocument.themeOverride+xml"/>
  <Override PartName="/ppt/notesSlides/notesSlide16.xml" ContentType="application/vnd.openxmlformats-officedocument.presentationml.notesSlide+xml"/>
  <Override PartName="/ppt/charts/chart10.xml" ContentType="application/vnd.openxmlformats-officedocument.drawingml.chart+xml"/>
  <Override PartName="/ppt/theme/themeOverride8.xml" ContentType="application/vnd.openxmlformats-officedocument.themeOverride+xml"/>
  <Override PartName="/ppt/notesSlides/notesSlide17.xml" ContentType="application/vnd.openxmlformats-officedocument.presentationml.notesSlide+xml"/>
  <Override PartName="/ppt/charts/chart11.xml" ContentType="application/vnd.openxmlformats-officedocument.drawingml.chart+xml"/>
  <Override PartName="/ppt/theme/themeOverride9.xml" ContentType="application/vnd.openxmlformats-officedocument.themeOverride+xml"/>
  <Override PartName="/ppt/notesSlides/notesSlide18.xml" ContentType="application/vnd.openxmlformats-officedocument.presentationml.notesSlide+xml"/>
  <Override PartName="/ppt/charts/chart12.xml" ContentType="application/vnd.openxmlformats-officedocument.drawingml.chart+xml"/>
  <Override PartName="/ppt/theme/themeOverride10.xml" ContentType="application/vnd.openxmlformats-officedocument.themeOverride+xml"/>
  <Override PartName="/ppt/notesSlides/notesSlide19.xml" ContentType="application/vnd.openxmlformats-officedocument.presentationml.notesSlide+xml"/>
  <Override PartName="/ppt/charts/chart13.xml" ContentType="application/vnd.openxmlformats-officedocument.drawingml.chart+xml"/>
  <Override PartName="/ppt/theme/themeOverride11.xml" ContentType="application/vnd.openxmlformats-officedocument.themeOverr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5" r:id="rId2"/>
  </p:sldMasterIdLst>
  <p:notesMasterIdLst>
    <p:notesMasterId r:id="rId23"/>
  </p:notesMasterIdLst>
  <p:handoutMasterIdLst>
    <p:handoutMasterId r:id="rId24"/>
  </p:handoutMasterIdLst>
  <p:sldIdLst>
    <p:sldId id="569" r:id="rId3"/>
    <p:sldId id="575" r:id="rId4"/>
    <p:sldId id="576" r:id="rId5"/>
    <p:sldId id="599" r:id="rId6"/>
    <p:sldId id="591" r:id="rId7"/>
    <p:sldId id="594" r:id="rId8"/>
    <p:sldId id="593" r:id="rId9"/>
    <p:sldId id="592" r:id="rId10"/>
    <p:sldId id="595" r:id="rId11"/>
    <p:sldId id="596" r:id="rId12"/>
    <p:sldId id="600" r:id="rId13"/>
    <p:sldId id="580" r:id="rId14"/>
    <p:sldId id="597" r:id="rId15"/>
    <p:sldId id="598" r:id="rId16"/>
    <p:sldId id="601" r:id="rId17"/>
    <p:sldId id="602" r:id="rId18"/>
    <p:sldId id="603" r:id="rId19"/>
    <p:sldId id="604" r:id="rId20"/>
    <p:sldId id="605" r:id="rId21"/>
    <p:sldId id="577" r:id="rId22"/>
  </p:sldIdLst>
  <p:sldSz cx="10296525" cy="6858000"/>
  <p:notesSz cx="7104063" cy="10234613"/>
  <p:defaultTextStyle>
    <a:defPPr>
      <a:defRPr lang="en-GB"/>
    </a:defPPr>
    <a:lvl1pPr algn="l" rtl="0" eaLnBrk="0" fontAlgn="base" hangingPunct="0">
      <a:spcBef>
        <a:spcPct val="0"/>
      </a:spcBef>
      <a:spcAft>
        <a:spcPct val="0"/>
      </a:spcAft>
      <a:defRPr sz="1629" kern="1200">
        <a:solidFill>
          <a:schemeClr val="tx1"/>
        </a:solidFill>
        <a:latin typeface="Verdana" pitchFamily="34" charset="0"/>
        <a:ea typeface="+mn-ea"/>
        <a:cs typeface="Arial" charset="0"/>
      </a:defRPr>
    </a:lvl1pPr>
    <a:lvl2pPr marL="708103" indent="-30583" algn="l" rtl="0" eaLnBrk="0" fontAlgn="base" hangingPunct="0">
      <a:spcBef>
        <a:spcPct val="0"/>
      </a:spcBef>
      <a:spcAft>
        <a:spcPct val="0"/>
      </a:spcAft>
      <a:defRPr sz="1629" kern="1200">
        <a:solidFill>
          <a:schemeClr val="tx1"/>
        </a:solidFill>
        <a:latin typeface="Verdana" pitchFamily="34" charset="0"/>
        <a:ea typeface="+mn-ea"/>
        <a:cs typeface="Arial" charset="0"/>
      </a:defRPr>
    </a:lvl2pPr>
    <a:lvl3pPr marL="1418556" indent="-63519" algn="l" rtl="0" eaLnBrk="0" fontAlgn="base" hangingPunct="0">
      <a:spcBef>
        <a:spcPct val="0"/>
      </a:spcBef>
      <a:spcAft>
        <a:spcPct val="0"/>
      </a:spcAft>
      <a:defRPr sz="1629" kern="1200">
        <a:solidFill>
          <a:schemeClr val="tx1"/>
        </a:solidFill>
        <a:latin typeface="Verdana" pitchFamily="34" charset="0"/>
        <a:ea typeface="+mn-ea"/>
        <a:cs typeface="Arial" charset="0"/>
      </a:defRPr>
    </a:lvl3pPr>
    <a:lvl4pPr marL="2126659" indent="-94100" algn="l" rtl="0" eaLnBrk="0" fontAlgn="base" hangingPunct="0">
      <a:spcBef>
        <a:spcPct val="0"/>
      </a:spcBef>
      <a:spcAft>
        <a:spcPct val="0"/>
      </a:spcAft>
      <a:defRPr sz="1629" kern="1200">
        <a:solidFill>
          <a:schemeClr val="tx1"/>
        </a:solidFill>
        <a:latin typeface="Verdana" pitchFamily="34" charset="0"/>
        <a:ea typeface="+mn-ea"/>
        <a:cs typeface="Arial" charset="0"/>
      </a:defRPr>
    </a:lvl4pPr>
    <a:lvl5pPr marL="2837113" indent="-127036" algn="l" rtl="0" eaLnBrk="0" fontAlgn="base" hangingPunct="0">
      <a:spcBef>
        <a:spcPct val="0"/>
      </a:spcBef>
      <a:spcAft>
        <a:spcPct val="0"/>
      </a:spcAft>
      <a:defRPr sz="1629" kern="1200">
        <a:solidFill>
          <a:schemeClr val="tx1"/>
        </a:solidFill>
        <a:latin typeface="Verdana" pitchFamily="34" charset="0"/>
        <a:ea typeface="+mn-ea"/>
        <a:cs typeface="Arial" charset="0"/>
      </a:defRPr>
    </a:lvl5pPr>
    <a:lvl6pPr marL="3387598" algn="l" defTabSz="1355039" rtl="0" eaLnBrk="1" latinLnBrk="0" hangingPunct="1">
      <a:defRPr sz="1629" kern="1200">
        <a:solidFill>
          <a:schemeClr val="tx1"/>
        </a:solidFill>
        <a:latin typeface="Verdana" pitchFamily="34" charset="0"/>
        <a:ea typeface="+mn-ea"/>
        <a:cs typeface="Arial" charset="0"/>
      </a:defRPr>
    </a:lvl6pPr>
    <a:lvl7pPr marL="4065118" algn="l" defTabSz="1355039" rtl="0" eaLnBrk="1" latinLnBrk="0" hangingPunct="1">
      <a:defRPr sz="1629" kern="1200">
        <a:solidFill>
          <a:schemeClr val="tx1"/>
        </a:solidFill>
        <a:latin typeface="Verdana" pitchFamily="34" charset="0"/>
        <a:ea typeface="+mn-ea"/>
        <a:cs typeface="Arial" charset="0"/>
      </a:defRPr>
    </a:lvl7pPr>
    <a:lvl8pPr marL="4742637" algn="l" defTabSz="1355039" rtl="0" eaLnBrk="1" latinLnBrk="0" hangingPunct="1">
      <a:defRPr sz="1629" kern="1200">
        <a:solidFill>
          <a:schemeClr val="tx1"/>
        </a:solidFill>
        <a:latin typeface="Verdana" pitchFamily="34" charset="0"/>
        <a:ea typeface="+mn-ea"/>
        <a:cs typeface="Arial" charset="0"/>
      </a:defRPr>
    </a:lvl8pPr>
    <a:lvl9pPr marL="5420157" algn="l" defTabSz="1355039" rtl="0" eaLnBrk="1" latinLnBrk="0" hangingPunct="1">
      <a:defRPr sz="1629" kern="1200">
        <a:solidFill>
          <a:schemeClr val="tx1"/>
        </a:solidFill>
        <a:latin typeface="Verdana" pitchFamily="34" charset="0"/>
        <a:ea typeface="+mn-ea"/>
        <a:cs typeface="Arial" charset="0"/>
      </a:defRPr>
    </a:lvl9pPr>
  </p:defaultTextStyle>
  <p:extLst>
    <p:ext uri="{EFAFB233-063F-42B5-8137-9DF3F51BA10A}">
      <p15:sldGuideLst xmlns:p15="http://schemas.microsoft.com/office/powerpoint/2012/main" xmlns="">
        <p15:guide id="1" orient="horz" pos="2161" userDrawn="1">
          <p15:clr>
            <a:srgbClr val="A4A3A4"/>
          </p15:clr>
        </p15:guide>
        <p15:guide id="2" pos="3313" userDrawn="1">
          <p15:clr>
            <a:srgbClr val="A4A3A4"/>
          </p15:clr>
        </p15:guide>
      </p15:sldGuideLst>
    </p:ext>
    <p:ext uri="{2D200454-40CA-4A62-9FC3-DE9A4176ACB9}">
      <p15:notesGuideLst xmlns:p15="http://schemas.microsoft.com/office/powerpoint/2012/main" xmlns="">
        <p15:guide id="1" orient="horz" pos="4942" userDrawn="1">
          <p15:clr>
            <a:srgbClr val="A4A3A4"/>
          </p15:clr>
        </p15:guide>
        <p15:guide id="2" pos="3101" userDrawn="1">
          <p15:clr>
            <a:srgbClr val="A4A3A4"/>
          </p15:clr>
        </p15:guide>
        <p15:guide id="3" orient="horz" pos="3479" userDrawn="1">
          <p15:clr>
            <a:srgbClr val="A4A3A4"/>
          </p15:clr>
        </p15:guide>
        <p15:guide id="4" pos="2198" userDrawn="1">
          <p15:clr>
            <a:srgbClr val="A4A3A4"/>
          </p15:clr>
        </p15:guide>
        <p15:guide id="5" orient="horz" pos="4580" userDrawn="1">
          <p15:clr>
            <a:srgbClr val="A4A3A4"/>
          </p15:clr>
        </p15:guide>
        <p15:guide id="6" orient="horz" pos="3224" userDrawn="1">
          <p15:clr>
            <a:srgbClr val="A4A3A4"/>
          </p15:clr>
        </p15:guide>
        <p15:guide id="7" pos="3158" userDrawn="1">
          <p15:clr>
            <a:srgbClr val="A4A3A4"/>
          </p15:clr>
        </p15:guide>
        <p15:guide id="8" pos="2239"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notes"/>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EB0"/>
    <a:srgbClr val="586464"/>
    <a:srgbClr val="595959"/>
    <a:srgbClr val="C6D5E4"/>
    <a:srgbClr val="D85228"/>
    <a:srgbClr val="315577"/>
    <a:srgbClr val="C0C0C2"/>
    <a:srgbClr val="235596"/>
    <a:srgbClr val="B8C2E1"/>
    <a:srgbClr val="96AAA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920" autoAdjust="0"/>
    <p:restoredTop sz="96041" autoAdjust="0"/>
  </p:normalViewPr>
  <p:slideViewPr>
    <p:cSldViewPr>
      <p:cViewPr varScale="1">
        <p:scale>
          <a:sx n="85" d="100"/>
          <a:sy n="85" d="100"/>
        </p:scale>
        <p:origin x="-1277" y="-82"/>
      </p:cViewPr>
      <p:guideLst>
        <p:guide orient="horz" pos="2161"/>
        <p:guide pos="3313"/>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75" d="100"/>
        <a:sy n="75" d="100"/>
      </p:scale>
      <p:origin x="0" y="0"/>
    </p:cViewPr>
  </p:sorterViewPr>
  <p:notesViewPr>
    <p:cSldViewPr>
      <p:cViewPr>
        <p:scale>
          <a:sx n="100" d="100"/>
          <a:sy n="100" d="100"/>
        </p:scale>
        <p:origin x="-2100" y="-72"/>
      </p:cViewPr>
      <p:guideLst>
        <p:guide orient="horz" pos="4942"/>
        <p:guide orient="horz" pos="3479"/>
        <p:guide orient="horz" pos="4580"/>
        <p:guide orient="horz" pos="3224"/>
        <p:guide pos="3101"/>
        <p:guide pos="2198"/>
        <p:guide pos="3158"/>
        <p:guide pos="2239"/>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1" Type="http://schemas.openxmlformats.org/officeDocument/2006/relationships/oleObject" Target="file:///C:\Users\I.Papadomarkakis\Documents\&#917;&#935;&#913;&#917;\IT\IT%20all%20data.xls" TargetMode="External"/></Relationships>
</file>

<file path=ppt/charts/_rels/chart4.xml.rels><?xml version="1.0" encoding="UTF-8" standalone="yes"?>
<Relationships xmlns="http://schemas.openxmlformats.org/package/2006/relationships"><Relationship Id="rId2" Type="http://schemas.openxmlformats.org/officeDocument/2006/relationships/oleObject" Target="file:///C:\Users\I.Papadomarkakis\Documents\&#917;&#935;&#913;&#917;\IT\IT%20all%20data.xls" TargetMode="External"/><Relationship Id="rId1" Type="http://schemas.openxmlformats.org/officeDocument/2006/relationships/themeOverride" Target="../theme/themeOverride2.xml"/></Relationships>
</file>

<file path=ppt/charts/_rels/chart5.xml.rels><?xml version="1.0" encoding="UTF-8" standalone="yes"?>
<Relationships xmlns="http://schemas.openxmlformats.org/package/2006/relationships"><Relationship Id="rId2" Type="http://schemas.openxmlformats.org/officeDocument/2006/relationships/oleObject" Target="file:///C:\Users\I.Papadomarkakis\Documents\&#917;&#935;&#913;&#917;\IT\IT%20all%20data.xls" TargetMode="External"/><Relationship Id="rId1" Type="http://schemas.openxmlformats.org/officeDocument/2006/relationships/themeOverride" Target="../theme/themeOverride3.xml"/></Relationships>
</file>

<file path=ppt/charts/_rels/chart6.xml.rels><?xml version="1.0" encoding="UTF-8" standalone="yes"?>
<Relationships xmlns="http://schemas.openxmlformats.org/package/2006/relationships"><Relationship Id="rId2" Type="http://schemas.openxmlformats.org/officeDocument/2006/relationships/package" Target="../embeddings/Microsoft_Excel_Worksheet3.xlsx"/><Relationship Id="rId1" Type="http://schemas.openxmlformats.org/officeDocument/2006/relationships/themeOverride" Target="../theme/themeOverride4.xml"/></Relationships>
</file>

<file path=ppt/charts/_rels/chart7.xml.rels><?xml version="1.0" encoding="UTF-8" standalone="yes"?>
<Relationships xmlns="http://schemas.openxmlformats.org/package/2006/relationships"><Relationship Id="rId3" Type="http://schemas.openxmlformats.org/officeDocument/2006/relationships/chartUserShapes" Target="../drawings/drawing2.xml"/><Relationship Id="rId2" Type="http://schemas.openxmlformats.org/officeDocument/2006/relationships/package" Target="../embeddings/Microsoft_Excel_Worksheet4.xlsx"/><Relationship Id="rId1" Type="http://schemas.openxmlformats.org/officeDocument/2006/relationships/themeOverride" Target="../theme/themeOverride5.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5.xlsx"/><Relationship Id="rId1" Type="http://schemas.openxmlformats.org/officeDocument/2006/relationships/themeOverride" Target="../theme/themeOverride6.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6.xlsx"/><Relationship Id="rId1" Type="http://schemas.openxmlformats.org/officeDocument/2006/relationships/themeOverride" Target="../theme/themeOverride7.xml"/></Relationships>
</file>

<file path=ppt/charts/_rels/chart10.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8.xml"/></Relationships>
</file>

<file path=ppt/charts/_rels/chart11.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9.xml"/></Relationships>
</file>

<file path=ppt/charts/_rels/chart12.xml.rels><?xml version="1.0" encoding="UTF-8" standalone="yes"?>
<Relationships xmlns="http://schemas.openxmlformats.org/package/2006/relationships"><Relationship Id="rId2" Type="http://schemas.openxmlformats.org/officeDocument/2006/relationships/package" Target="../embeddings/Microsoft_Excel_Worksheet9.xlsx"/><Relationship Id="rId1" Type="http://schemas.openxmlformats.org/officeDocument/2006/relationships/themeOverride" Target="../theme/themeOverride10.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0.xlsx"/><Relationship Id="rId1" Type="http://schemas.openxmlformats.org/officeDocument/2006/relationships/themeOverride" Target="../theme/themeOverride1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l-G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000" b="0" i="0" u="none" strike="noStrike" baseline="0">
                <a:solidFill>
                  <a:srgbClr val="000000"/>
                </a:solidFill>
                <a:latin typeface="Calibri"/>
                <a:ea typeface="Calibri"/>
                <a:cs typeface="Calibri"/>
              </a:defRPr>
            </a:pPr>
            <a:r>
              <a:rPr lang="el-GR" sz="1600" b="1" i="0" u="none" strike="noStrike" baseline="0" dirty="0">
                <a:solidFill>
                  <a:srgbClr val="000000"/>
                </a:solidFill>
                <a:latin typeface="Calibri"/>
                <a:cs typeface="Calibri"/>
              </a:rPr>
              <a:t>ΔΙΑΚΥΜΑΝΣΗ &amp; ΕΤΗΣΙΑ </a:t>
            </a:r>
            <a:r>
              <a:rPr lang="el-GR" sz="1600" b="1" i="0" u="none" strike="noStrike" baseline="0" dirty="0" smtClean="0">
                <a:solidFill>
                  <a:srgbClr val="000000"/>
                </a:solidFill>
                <a:latin typeface="Calibri"/>
                <a:cs typeface="Calibri"/>
              </a:rPr>
              <a:t>ΑΠΟΔΟΣΗ                                                                                                                </a:t>
            </a:r>
            <a:r>
              <a:rPr lang="el-GR" sz="1600" b="1" i="0" u="none" strike="noStrike" baseline="0" dirty="0">
                <a:solidFill>
                  <a:srgbClr val="000000"/>
                </a:solidFill>
                <a:latin typeface="Calibri"/>
                <a:cs typeface="Calibri"/>
              </a:rPr>
              <a:t>ΔΕΙΚΤΗ </a:t>
            </a:r>
            <a:r>
              <a:rPr lang="en-GB" sz="1600" b="1" i="0" u="none" strike="noStrike" baseline="0" dirty="0">
                <a:solidFill>
                  <a:srgbClr val="000000"/>
                </a:solidFill>
                <a:latin typeface="Calibri"/>
                <a:cs typeface="Calibri"/>
              </a:rPr>
              <a:t>FTSE/ATHEX </a:t>
            </a:r>
            <a:r>
              <a:rPr lang="el-GR" sz="1600" b="1" i="0" u="none" strike="noStrike" baseline="0" dirty="0">
                <a:solidFill>
                  <a:srgbClr val="000000"/>
                </a:solidFill>
                <a:latin typeface="Calibri"/>
                <a:cs typeface="Calibri"/>
              </a:rPr>
              <a:t>Τεχνολογία                                                          </a:t>
            </a:r>
            <a:r>
              <a:rPr lang="el-GR" sz="1600" b="1" i="0" u="none" strike="noStrike" baseline="0" dirty="0" smtClean="0">
                <a:solidFill>
                  <a:srgbClr val="000000"/>
                </a:solidFill>
                <a:latin typeface="Calibri"/>
                <a:cs typeface="Calibri"/>
              </a:rPr>
              <a:t>                              </a:t>
            </a:r>
            <a:endParaRPr lang="en-GB" sz="1600" b="1" i="0" u="none" strike="noStrike" baseline="0" dirty="0">
              <a:solidFill>
                <a:srgbClr val="000000"/>
              </a:solidFill>
              <a:latin typeface="Calibri"/>
              <a:cs typeface="Calibri"/>
            </a:endParaRPr>
          </a:p>
        </c:rich>
      </c:tx>
      <c:layout>
        <c:manualLayout>
          <c:xMode val="edge"/>
          <c:yMode val="edge"/>
          <c:x val="0.36148944239442382"/>
          <c:y val="4.4074415254829902E-3"/>
        </c:manualLayout>
      </c:layout>
      <c:overlay val="0"/>
    </c:title>
    <c:autoTitleDeleted val="0"/>
    <c:plotArea>
      <c:layout>
        <c:manualLayout>
          <c:layoutTarget val="inner"/>
          <c:xMode val="edge"/>
          <c:yMode val="edge"/>
          <c:x val="7.2157743527092227E-2"/>
          <c:y val="0.16815068059442784"/>
          <c:w val="0.87944127017235418"/>
          <c:h val="0.69345224165851294"/>
        </c:manualLayout>
      </c:layout>
      <c:barChart>
        <c:barDir val="col"/>
        <c:grouping val="clustered"/>
        <c:varyColors val="0"/>
        <c:ser>
          <c:idx val="0"/>
          <c:order val="0"/>
          <c:tx>
            <c:strRef>
              <c:f>Sheet1!$A$10</c:f>
              <c:strCache>
                <c:ptCount val="1"/>
                <c:pt idx="0">
                  <c:v>FTSE/Athex Τεχνολογία</c:v>
                </c:pt>
              </c:strCache>
            </c:strRef>
          </c:tx>
          <c:invertIfNegative val="0"/>
          <c:dLbls>
            <c:spPr>
              <a:noFill/>
              <a:ln w="25400">
                <a:noFill/>
              </a:ln>
            </c:spPr>
            <c:txPr>
              <a:bodyPr wrap="square" lIns="38100" tIns="19050" rIns="38100" bIns="19050" anchor="ctr">
                <a:spAutoFit/>
              </a:bodyPr>
              <a:lstStyle/>
              <a:p>
                <a:pPr>
                  <a:defRPr sz="1050" b="1">
                    <a:solidFill>
                      <a:schemeClr val="tx1"/>
                    </a:solidFill>
                  </a:defRPr>
                </a:pPr>
                <a:endParaRPr lang="el-GR"/>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numRef>
              <c:f>Sheet1!$B$6:$L$6</c:f>
              <c:numCache>
                <c:formatCode>General</c:formatCode>
                <c:ptCount val="11"/>
                <c:pt idx="0">
                  <c:v>2010</c:v>
                </c:pt>
                <c:pt idx="1">
                  <c:v>2011</c:v>
                </c:pt>
                <c:pt idx="2">
                  <c:v>2012</c:v>
                </c:pt>
                <c:pt idx="3">
                  <c:v>2013</c:v>
                </c:pt>
                <c:pt idx="4">
                  <c:v>2014</c:v>
                </c:pt>
                <c:pt idx="5">
                  <c:v>2015</c:v>
                </c:pt>
                <c:pt idx="6">
                  <c:v>2016</c:v>
                </c:pt>
                <c:pt idx="7">
                  <c:v>2017</c:v>
                </c:pt>
                <c:pt idx="8">
                  <c:v>2018</c:v>
                </c:pt>
                <c:pt idx="9">
                  <c:v>2019</c:v>
                </c:pt>
                <c:pt idx="10" formatCode="[$-408]mmm\-yy;@">
                  <c:v>43983</c:v>
                </c:pt>
              </c:numCache>
            </c:numRef>
          </c:cat>
          <c:val>
            <c:numRef>
              <c:f>Sheet1!$B$10:$L$10</c:f>
              <c:numCache>
                <c:formatCode>General</c:formatCode>
                <c:ptCount val="11"/>
                <c:pt idx="0">
                  <c:v>630.58000000000004</c:v>
                </c:pt>
                <c:pt idx="1">
                  <c:v>268.41000000000003</c:v>
                </c:pt>
                <c:pt idx="2">
                  <c:v>742.2</c:v>
                </c:pt>
                <c:pt idx="3">
                  <c:v>787.43</c:v>
                </c:pt>
                <c:pt idx="4">
                  <c:v>726.07</c:v>
                </c:pt>
                <c:pt idx="5">
                  <c:v>572.01</c:v>
                </c:pt>
                <c:pt idx="6">
                  <c:v>638.85</c:v>
                </c:pt>
                <c:pt idx="7">
                  <c:v>910.73</c:v>
                </c:pt>
                <c:pt idx="8">
                  <c:v>709.21</c:v>
                </c:pt>
                <c:pt idx="9">
                  <c:v>900.44</c:v>
                </c:pt>
                <c:pt idx="10">
                  <c:v>730.16</c:v>
                </c:pt>
              </c:numCache>
            </c:numRef>
          </c:val>
          <c:extLst xmlns:c16r2="http://schemas.microsoft.com/office/drawing/2015/06/chart">
            <c:ext xmlns:c16="http://schemas.microsoft.com/office/drawing/2014/chart" uri="{C3380CC4-5D6E-409C-BE32-E72D297353CC}">
              <c16:uniqueId val="{00000000-434F-4426-BE9F-1953729C11A6}"/>
            </c:ext>
          </c:extLst>
        </c:ser>
        <c:dLbls>
          <c:showLegendKey val="0"/>
          <c:showVal val="0"/>
          <c:showCatName val="0"/>
          <c:showSerName val="0"/>
          <c:showPercent val="0"/>
          <c:showBubbleSize val="0"/>
        </c:dLbls>
        <c:gapWidth val="150"/>
        <c:axId val="182563584"/>
        <c:axId val="182565120"/>
      </c:barChart>
      <c:lineChart>
        <c:grouping val="standard"/>
        <c:varyColors val="0"/>
        <c:ser>
          <c:idx val="1"/>
          <c:order val="1"/>
          <c:tx>
            <c:strRef>
              <c:f>Sheet1!$A$11</c:f>
              <c:strCache>
                <c:ptCount val="1"/>
                <c:pt idx="0">
                  <c:v>% Ετήσια Απόδοση</c:v>
                </c:pt>
              </c:strCache>
            </c:strRef>
          </c:tx>
          <c:spPr>
            <a:ln>
              <a:noFill/>
            </a:ln>
          </c:spPr>
          <c:dLbls>
            <c:dLbl>
              <c:idx val="0"/>
              <c:spPr>
                <a:noFill/>
                <a:ln>
                  <a:noFill/>
                </a:ln>
                <a:effectLst/>
              </c:spPr>
              <c:txPr>
                <a:bodyPr wrap="square" lIns="38100" tIns="19050" rIns="38100" bIns="19050" anchor="ctr">
                  <a:spAutoFit/>
                </a:bodyPr>
                <a:lstStyle/>
                <a:p>
                  <a:pPr>
                    <a:defRPr sz="1000" b="1">
                      <a:solidFill>
                        <a:srgbClr val="FF0000"/>
                      </a:solidFill>
                    </a:defRPr>
                  </a:pPr>
                  <a:endParaRPr lang="el-GR"/>
                </a:p>
              </c:txPr>
              <c:dLblPos val="t"/>
              <c:showLegendKey val="0"/>
              <c:showVal val="1"/>
              <c:showCatName val="0"/>
              <c:showSerName val="0"/>
              <c:showPercent val="0"/>
              <c:showBubbleSize val="0"/>
            </c:dLbl>
            <c:dLbl>
              <c:idx val="1"/>
              <c:spPr>
                <a:noFill/>
                <a:ln>
                  <a:noFill/>
                </a:ln>
                <a:effectLst/>
              </c:spPr>
              <c:txPr>
                <a:bodyPr wrap="square" lIns="38100" tIns="19050" rIns="38100" bIns="19050" anchor="ctr">
                  <a:spAutoFit/>
                </a:bodyPr>
                <a:lstStyle/>
                <a:p>
                  <a:pPr>
                    <a:defRPr sz="1000" b="1">
                      <a:solidFill>
                        <a:srgbClr val="FF0000"/>
                      </a:solidFill>
                    </a:defRPr>
                  </a:pPr>
                  <a:endParaRPr lang="el-GR"/>
                </a:p>
              </c:txPr>
              <c:dLblPos val="t"/>
              <c:showLegendKey val="0"/>
              <c:showVal val="1"/>
              <c:showCatName val="0"/>
              <c:showSerName val="0"/>
              <c:showPercent val="0"/>
              <c:showBubbleSize val="0"/>
            </c:dLbl>
            <c:dLbl>
              <c:idx val="2"/>
              <c:spPr>
                <a:noFill/>
                <a:ln>
                  <a:noFill/>
                </a:ln>
                <a:effectLst/>
              </c:spPr>
              <c:txPr>
                <a:bodyPr wrap="square" lIns="38100" tIns="19050" rIns="38100" bIns="19050" anchor="ctr">
                  <a:spAutoFit/>
                </a:bodyPr>
                <a:lstStyle/>
                <a:p>
                  <a:pPr>
                    <a:defRPr sz="1000" b="1">
                      <a:solidFill>
                        <a:schemeClr val="accent3">
                          <a:lumMod val="50000"/>
                        </a:schemeClr>
                      </a:solidFill>
                    </a:defRPr>
                  </a:pPr>
                  <a:endParaRPr lang="el-GR"/>
                </a:p>
              </c:txPr>
              <c:dLblPos val="t"/>
              <c:showLegendKey val="0"/>
              <c:showVal val="1"/>
              <c:showCatName val="0"/>
              <c:showSerName val="0"/>
              <c:showPercent val="0"/>
              <c:showBubbleSize val="0"/>
            </c:dLbl>
            <c:dLbl>
              <c:idx val="3"/>
              <c:spPr>
                <a:noFill/>
                <a:ln>
                  <a:noFill/>
                </a:ln>
                <a:effectLst/>
              </c:spPr>
              <c:txPr>
                <a:bodyPr wrap="square" lIns="38100" tIns="19050" rIns="38100" bIns="19050" anchor="ctr">
                  <a:spAutoFit/>
                </a:bodyPr>
                <a:lstStyle/>
                <a:p>
                  <a:pPr>
                    <a:defRPr sz="1000" b="1">
                      <a:solidFill>
                        <a:schemeClr val="accent3">
                          <a:lumMod val="50000"/>
                        </a:schemeClr>
                      </a:solidFill>
                    </a:defRPr>
                  </a:pPr>
                  <a:endParaRPr lang="el-GR"/>
                </a:p>
              </c:txPr>
              <c:dLblPos val="t"/>
              <c:showLegendKey val="0"/>
              <c:showVal val="1"/>
              <c:showCatName val="0"/>
              <c:showSerName val="0"/>
              <c:showPercent val="0"/>
              <c:showBubbleSize val="0"/>
            </c:dLbl>
            <c:dLbl>
              <c:idx val="4"/>
              <c:spPr>
                <a:noFill/>
                <a:ln>
                  <a:noFill/>
                </a:ln>
                <a:effectLst/>
              </c:spPr>
              <c:txPr>
                <a:bodyPr wrap="square" lIns="38100" tIns="19050" rIns="38100" bIns="19050" anchor="ctr">
                  <a:spAutoFit/>
                </a:bodyPr>
                <a:lstStyle/>
                <a:p>
                  <a:pPr>
                    <a:defRPr sz="1000" b="1">
                      <a:solidFill>
                        <a:srgbClr val="FF0000"/>
                      </a:solidFill>
                    </a:defRPr>
                  </a:pPr>
                  <a:endParaRPr lang="el-GR"/>
                </a:p>
              </c:txPr>
              <c:dLblPos val="t"/>
              <c:showLegendKey val="0"/>
              <c:showVal val="1"/>
              <c:showCatName val="0"/>
              <c:showSerName val="0"/>
              <c:showPercent val="0"/>
              <c:showBubbleSize val="0"/>
            </c:dLbl>
            <c:dLbl>
              <c:idx val="5"/>
              <c:spPr>
                <a:noFill/>
                <a:ln>
                  <a:noFill/>
                </a:ln>
                <a:effectLst/>
              </c:spPr>
              <c:txPr>
                <a:bodyPr wrap="square" lIns="38100" tIns="19050" rIns="38100" bIns="19050" anchor="ctr">
                  <a:spAutoFit/>
                </a:bodyPr>
                <a:lstStyle/>
                <a:p>
                  <a:pPr>
                    <a:defRPr sz="1000" b="1">
                      <a:solidFill>
                        <a:srgbClr val="FF0000"/>
                      </a:solidFill>
                    </a:defRPr>
                  </a:pPr>
                  <a:endParaRPr lang="el-GR"/>
                </a:p>
              </c:txPr>
              <c:dLblPos val="t"/>
              <c:showLegendKey val="0"/>
              <c:showVal val="1"/>
              <c:showCatName val="0"/>
              <c:showSerName val="0"/>
              <c:showPercent val="0"/>
              <c:showBubbleSize val="0"/>
            </c:dLbl>
            <c:dLbl>
              <c:idx val="6"/>
              <c:spPr>
                <a:noFill/>
                <a:ln>
                  <a:noFill/>
                </a:ln>
                <a:effectLst/>
              </c:spPr>
              <c:txPr>
                <a:bodyPr wrap="square" lIns="38100" tIns="19050" rIns="38100" bIns="19050" anchor="ctr">
                  <a:spAutoFit/>
                </a:bodyPr>
                <a:lstStyle/>
                <a:p>
                  <a:pPr>
                    <a:defRPr sz="1000" b="1">
                      <a:solidFill>
                        <a:schemeClr val="accent3">
                          <a:lumMod val="50000"/>
                        </a:schemeClr>
                      </a:solidFill>
                    </a:defRPr>
                  </a:pPr>
                  <a:endParaRPr lang="el-GR"/>
                </a:p>
              </c:txPr>
              <c:dLblPos val="t"/>
              <c:showLegendKey val="0"/>
              <c:showVal val="1"/>
              <c:showCatName val="0"/>
              <c:showSerName val="0"/>
              <c:showPercent val="0"/>
              <c:showBubbleSize val="0"/>
            </c:dLbl>
            <c:dLbl>
              <c:idx val="7"/>
              <c:spPr>
                <a:noFill/>
                <a:ln>
                  <a:noFill/>
                </a:ln>
                <a:effectLst/>
              </c:spPr>
              <c:txPr>
                <a:bodyPr wrap="square" lIns="38100" tIns="19050" rIns="38100" bIns="19050" anchor="ctr">
                  <a:spAutoFit/>
                </a:bodyPr>
                <a:lstStyle/>
                <a:p>
                  <a:pPr>
                    <a:defRPr sz="1000" b="1">
                      <a:solidFill>
                        <a:schemeClr val="accent3">
                          <a:lumMod val="50000"/>
                        </a:schemeClr>
                      </a:solidFill>
                    </a:defRPr>
                  </a:pPr>
                  <a:endParaRPr lang="el-GR"/>
                </a:p>
              </c:txPr>
              <c:dLblPos val="t"/>
              <c:showLegendKey val="0"/>
              <c:showVal val="1"/>
              <c:showCatName val="0"/>
              <c:showSerName val="0"/>
              <c:showPercent val="0"/>
              <c:showBubbleSize val="0"/>
            </c:dLbl>
            <c:dLbl>
              <c:idx val="8"/>
              <c:spPr>
                <a:noFill/>
                <a:ln>
                  <a:noFill/>
                </a:ln>
                <a:effectLst/>
              </c:spPr>
              <c:txPr>
                <a:bodyPr wrap="square" lIns="38100" tIns="19050" rIns="38100" bIns="19050" anchor="ctr">
                  <a:spAutoFit/>
                </a:bodyPr>
                <a:lstStyle/>
                <a:p>
                  <a:pPr>
                    <a:defRPr sz="1000" b="1">
                      <a:solidFill>
                        <a:srgbClr val="FF0000"/>
                      </a:solidFill>
                    </a:defRPr>
                  </a:pPr>
                  <a:endParaRPr lang="el-GR"/>
                </a:p>
              </c:txPr>
              <c:dLblPos val="t"/>
              <c:showLegendKey val="0"/>
              <c:showVal val="1"/>
              <c:showCatName val="0"/>
              <c:showSerName val="0"/>
              <c:showPercent val="0"/>
              <c:showBubbleSize val="0"/>
            </c:dLbl>
            <c:dLbl>
              <c:idx val="9"/>
              <c:spPr>
                <a:noFill/>
                <a:ln>
                  <a:noFill/>
                </a:ln>
                <a:effectLst/>
              </c:spPr>
              <c:txPr>
                <a:bodyPr wrap="square" lIns="38100" tIns="19050" rIns="38100" bIns="19050" anchor="ctr">
                  <a:spAutoFit/>
                </a:bodyPr>
                <a:lstStyle/>
                <a:p>
                  <a:pPr>
                    <a:defRPr sz="1000" b="1">
                      <a:solidFill>
                        <a:schemeClr val="accent3">
                          <a:lumMod val="50000"/>
                        </a:schemeClr>
                      </a:solidFill>
                    </a:defRPr>
                  </a:pPr>
                  <a:endParaRPr lang="el-GR"/>
                </a:p>
              </c:txPr>
              <c:dLblPos val="t"/>
              <c:showLegendKey val="0"/>
              <c:showVal val="1"/>
              <c:showCatName val="0"/>
              <c:showSerName val="0"/>
              <c:showPercent val="0"/>
              <c:showBubbleSize val="0"/>
            </c:dLbl>
            <c:dLbl>
              <c:idx val="10"/>
              <c:spPr>
                <a:noFill/>
                <a:ln>
                  <a:noFill/>
                </a:ln>
                <a:effectLst/>
              </c:spPr>
              <c:txPr>
                <a:bodyPr wrap="square" lIns="38100" tIns="19050" rIns="38100" bIns="19050" anchor="ctr">
                  <a:spAutoFit/>
                </a:bodyPr>
                <a:lstStyle/>
                <a:p>
                  <a:pPr>
                    <a:defRPr sz="1000" b="1">
                      <a:solidFill>
                        <a:srgbClr val="FF0000"/>
                      </a:solidFill>
                    </a:defRPr>
                  </a:pPr>
                  <a:endParaRPr lang="el-GR"/>
                </a:p>
              </c:txPr>
              <c:dLblPos val="t"/>
              <c:showLegendKey val="0"/>
              <c:showVal val="1"/>
              <c:showCatName val="0"/>
              <c:showSerName val="0"/>
              <c:showPercent val="0"/>
              <c:showBubbleSize val="0"/>
            </c:dLbl>
            <c:spPr>
              <a:noFill/>
              <a:ln>
                <a:noFill/>
              </a:ln>
              <a:effectLst/>
            </c:spPr>
            <c:txPr>
              <a:bodyPr wrap="square" lIns="38100" tIns="19050" rIns="38100" bIns="19050" anchor="ctr">
                <a:spAutoFit/>
              </a:bodyPr>
              <a:lstStyle/>
              <a:p>
                <a:pPr>
                  <a:defRPr sz="1000" b="1"/>
                </a:pPr>
                <a:endParaRPr lang="el-GR"/>
              </a:p>
            </c:txPr>
            <c:dLblPos val="t"/>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cat>
            <c:numRef>
              <c:f>Sheet1!$B$6:$L$6</c:f>
              <c:numCache>
                <c:formatCode>General</c:formatCode>
                <c:ptCount val="11"/>
                <c:pt idx="0">
                  <c:v>2010</c:v>
                </c:pt>
                <c:pt idx="1">
                  <c:v>2011</c:v>
                </c:pt>
                <c:pt idx="2">
                  <c:v>2012</c:v>
                </c:pt>
                <c:pt idx="3">
                  <c:v>2013</c:v>
                </c:pt>
                <c:pt idx="4">
                  <c:v>2014</c:v>
                </c:pt>
                <c:pt idx="5">
                  <c:v>2015</c:v>
                </c:pt>
                <c:pt idx="6">
                  <c:v>2016</c:v>
                </c:pt>
                <c:pt idx="7">
                  <c:v>2017</c:v>
                </c:pt>
                <c:pt idx="8">
                  <c:v>2018</c:v>
                </c:pt>
                <c:pt idx="9">
                  <c:v>2019</c:v>
                </c:pt>
                <c:pt idx="10" formatCode="[$-408]mmm\-yy;@">
                  <c:v>43983</c:v>
                </c:pt>
              </c:numCache>
            </c:numRef>
          </c:cat>
          <c:val>
            <c:numRef>
              <c:f>Sheet1!$B$11:$L$11</c:f>
              <c:numCache>
                <c:formatCode>0.00%</c:formatCode>
                <c:ptCount val="11"/>
                <c:pt idx="0">
                  <c:v>-0.49564494069281029</c:v>
                </c:pt>
                <c:pt idx="1">
                  <c:v>-0.57434425449586091</c:v>
                </c:pt>
                <c:pt idx="2">
                  <c:v>1.7651726835810886</c:v>
                </c:pt>
                <c:pt idx="3">
                  <c:v>6.0940447318781864E-2</c:v>
                </c:pt>
                <c:pt idx="4">
                  <c:v>-7.7924386929631717E-2</c:v>
                </c:pt>
                <c:pt idx="5">
                  <c:v>-0.2121833982949303</c:v>
                </c:pt>
                <c:pt idx="6">
                  <c:v>0.11685110400167835</c:v>
                </c:pt>
                <c:pt idx="7">
                  <c:v>0.42557720904750723</c:v>
                </c:pt>
                <c:pt idx="8">
                  <c:v>-0.22127304470040515</c:v>
                </c:pt>
                <c:pt idx="9">
                  <c:v>0.26963804796886676</c:v>
                </c:pt>
                <c:pt idx="10">
                  <c:v>-0.18910754742126079</c:v>
                </c:pt>
              </c:numCache>
            </c:numRef>
          </c:val>
          <c:smooth val="0"/>
          <c:extLst xmlns:c16r2="http://schemas.microsoft.com/office/drawing/2015/06/chart">
            <c:ext xmlns:c16="http://schemas.microsoft.com/office/drawing/2014/chart" uri="{C3380CC4-5D6E-409C-BE32-E72D297353CC}">
              <c16:uniqueId val="{0000000C-434F-4426-BE9F-1953729C11A6}"/>
            </c:ext>
          </c:extLst>
        </c:ser>
        <c:dLbls>
          <c:showLegendKey val="0"/>
          <c:showVal val="0"/>
          <c:showCatName val="0"/>
          <c:showSerName val="0"/>
          <c:showPercent val="0"/>
          <c:showBubbleSize val="0"/>
        </c:dLbls>
        <c:marker val="1"/>
        <c:smooth val="0"/>
        <c:axId val="182576640"/>
        <c:axId val="182575104"/>
      </c:lineChart>
      <c:catAx>
        <c:axId val="182563584"/>
        <c:scaling>
          <c:orientation val="minMax"/>
        </c:scaling>
        <c:delete val="0"/>
        <c:axPos val="b"/>
        <c:numFmt formatCode="General" sourceLinked="1"/>
        <c:majorTickMark val="none"/>
        <c:minorTickMark val="none"/>
        <c:tickLblPos val="nextTo"/>
        <c:spPr>
          <a:noFill/>
          <a:ln w="38100" cap="flat" cmpd="sng" algn="ctr">
            <a:solidFill>
              <a:schemeClr val="dk1"/>
            </a:solidFill>
            <a:prstDash val="solid"/>
          </a:ln>
          <a:effectLst>
            <a:outerShdw blurRad="40000" dist="23000" dir="5400000" rotWithShape="0">
              <a:srgbClr val="000000">
                <a:alpha val="35000"/>
              </a:srgbClr>
            </a:outerShdw>
          </a:effectLst>
        </c:spPr>
        <c:txPr>
          <a:bodyPr rot="0" vert="horz"/>
          <a:lstStyle/>
          <a:p>
            <a:pPr>
              <a:defRPr sz="1000" b="1" i="0" u="none" strike="noStrike" baseline="0">
                <a:solidFill>
                  <a:srgbClr val="000000"/>
                </a:solidFill>
                <a:latin typeface="Calibri"/>
                <a:ea typeface="Calibri"/>
                <a:cs typeface="Calibri"/>
              </a:defRPr>
            </a:pPr>
            <a:endParaRPr lang="el-GR"/>
          </a:p>
        </c:txPr>
        <c:crossAx val="182565120"/>
        <c:crosses val="autoZero"/>
        <c:auto val="1"/>
        <c:lblAlgn val="ctr"/>
        <c:lblOffset val="100"/>
        <c:noMultiLvlLbl val="0"/>
      </c:catAx>
      <c:valAx>
        <c:axId val="182565120"/>
        <c:scaling>
          <c:orientation val="minMax"/>
        </c:scaling>
        <c:delete val="0"/>
        <c:axPos val="l"/>
        <c:majorGridlines/>
        <c:minorGridlines/>
        <c:numFmt formatCode="General" sourceLinked="1"/>
        <c:majorTickMark val="none"/>
        <c:minorTickMark val="none"/>
        <c:tickLblPos val="nextTo"/>
        <c:spPr>
          <a:noFill/>
          <a:ln w="25400">
            <a:noFill/>
          </a:ln>
          <a:effectLst>
            <a:outerShdw blurRad="40000" dist="23000" dir="5400000" rotWithShape="0">
              <a:srgbClr val="000000">
                <a:alpha val="35000"/>
              </a:srgbClr>
            </a:outerShdw>
          </a:effectLst>
        </c:spPr>
        <c:txPr>
          <a:bodyPr rot="0" vert="horz"/>
          <a:lstStyle/>
          <a:p>
            <a:pPr>
              <a:defRPr sz="900" b="1" i="0" u="none" strike="noStrike" baseline="0">
                <a:solidFill>
                  <a:srgbClr val="000000"/>
                </a:solidFill>
                <a:latin typeface="Calibri"/>
                <a:ea typeface="Calibri"/>
                <a:cs typeface="Calibri"/>
              </a:defRPr>
            </a:pPr>
            <a:endParaRPr lang="el-GR"/>
          </a:p>
        </c:txPr>
        <c:crossAx val="182563584"/>
        <c:crosses val="autoZero"/>
        <c:crossBetween val="between"/>
      </c:valAx>
      <c:valAx>
        <c:axId val="182575104"/>
        <c:scaling>
          <c:orientation val="minMax"/>
        </c:scaling>
        <c:delete val="0"/>
        <c:axPos val="r"/>
        <c:numFmt formatCode="0.00%" sourceLinked="1"/>
        <c:majorTickMark val="out"/>
        <c:minorTickMark val="none"/>
        <c:tickLblPos val="nextTo"/>
        <c:txPr>
          <a:bodyPr/>
          <a:lstStyle/>
          <a:p>
            <a:pPr>
              <a:defRPr sz="900" b="1"/>
            </a:pPr>
            <a:endParaRPr lang="el-GR"/>
          </a:p>
        </c:txPr>
        <c:crossAx val="182576640"/>
        <c:crosses val="max"/>
        <c:crossBetween val="between"/>
      </c:valAx>
      <c:catAx>
        <c:axId val="182576640"/>
        <c:scaling>
          <c:orientation val="minMax"/>
        </c:scaling>
        <c:delete val="1"/>
        <c:axPos val="b"/>
        <c:numFmt formatCode="General" sourceLinked="1"/>
        <c:majorTickMark val="out"/>
        <c:minorTickMark val="none"/>
        <c:tickLblPos val="nextTo"/>
        <c:crossAx val="182575104"/>
        <c:crosses val="autoZero"/>
        <c:auto val="1"/>
        <c:lblAlgn val="ctr"/>
        <c:lblOffset val="100"/>
        <c:noMultiLvlLbl val="0"/>
      </c:catAx>
      <c:spPr>
        <a:solidFill>
          <a:schemeClr val="lt1"/>
        </a:solidFill>
        <a:ln w="25400" cap="flat" cmpd="sng" algn="ctr">
          <a:solidFill>
            <a:schemeClr val="accent6">
              <a:alpha val="98000"/>
            </a:schemeClr>
          </a:solidFill>
          <a:prstDash val="solid"/>
        </a:ln>
        <a:effectLst/>
      </c:spPr>
    </c:plotArea>
    <c:legend>
      <c:legendPos val="b"/>
      <c:layout>
        <c:manualLayout>
          <c:xMode val="edge"/>
          <c:yMode val="edge"/>
          <c:x val="0.24537966379663798"/>
          <c:y val="0.9402158322105264"/>
          <c:w val="0.50892116239485052"/>
          <c:h val="4.5111214911695362E-2"/>
        </c:manualLayout>
      </c:layout>
      <c:overlay val="0"/>
      <c:spPr>
        <a:solidFill>
          <a:schemeClr val="lt1"/>
        </a:solidFill>
        <a:ln w="25400" cap="flat" cmpd="sng" algn="ctr">
          <a:solidFill>
            <a:schemeClr val="dk1"/>
          </a:solidFill>
          <a:prstDash val="solid"/>
        </a:ln>
        <a:effectLst/>
      </c:spPr>
      <c:txPr>
        <a:bodyPr/>
        <a:lstStyle/>
        <a:p>
          <a:pPr>
            <a:defRPr sz="825" b="1" i="0" u="none" strike="noStrike" baseline="0">
              <a:solidFill>
                <a:srgbClr val="000000"/>
              </a:solidFill>
              <a:latin typeface="Calibri"/>
              <a:ea typeface="Calibri"/>
              <a:cs typeface="Calibri"/>
            </a:defRPr>
          </a:pPr>
          <a:endParaRPr lang="el-GR"/>
        </a:p>
      </c:txPr>
    </c:legend>
    <c:plotVisOnly val="1"/>
    <c:dispBlanksAs val="gap"/>
    <c:showDLblsOverMax val="0"/>
  </c:chart>
  <c:spPr>
    <a:solidFill>
      <a:schemeClr val="bg1">
        <a:lumMod val="75000"/>
      </a:schemeClr>
    </a:solidFill>
    <a:ln>
      <a:noFill/>
    </a:ln>
    <a:effectLst>
      <a:outerShdw blurRad="50800" dist="38100" dir="18900000" algn="bl" rotWithShape="0">
        <a:prstClr val="black">
          <a:alpha val="40000"/>
        </a:prstClr>
      </a:outerShdw>
    </a:effectLst>
  </c:spPr>
  <c:txPr>
    <a:bodyPr/>
    <a:lstStyle/>
    <a:p>
      <a:pPr>
        <a:defRPr sz="1000" b="0" i="0" u="none" strike="noStrike" baseline="0">
          <a:solidFill>
            <a:srgbClr val="000000"/>
          </a:solidFill>
          <a:latin typeface="Calibri"/>
          <a:ea typeface="Calibri"/>
          <a:cs typeface="Calibri"/>
        </a:defRPr>
      </a:pPr>
      <a:endParaRPr lang="el-GR"/>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l-G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lIns="0" tIns="0" rIns="0" bIns="0"/>
          <a:lstStyle/>
          <a:p>
            <a:pPr marL="0" marR="0" indent="0" algn="ctr" defTabSz="914400" fontAlgn="auto" hangingPunct="1">
              <a:lnSpc>
                <a:spcPct val="100000"/>
              </a:lnSpc>
              <a:spcBef>
                <a:spcPts val="0"/>
              </a:spcBef>
              <a:spcAft>
                <a:spcPts val="0"/>
              </a:spcAft>
              <a:tabLst/>
              <a:defRPr sz="1000" b="0" i="0" u="none" strike="noStrike" kern="1200" baseline="0">
                <a:solidFill>
                  <a:srgbClr val="000000"/>
                </a:solidFill>
                <a:latin typeface="Calibri"/>
                <a:ea typeface="Calibri"/>
                <a:cs typeface="Calibri"/>
              </a:defRPr>
            </a:pPr>
            <a:r>
              <a:rPr lang="el-GR" sz="1600" b="1" i="0" u="none" strike="noStrike" kern="1200" cap="none" spc="0" baseline="0" dirty="0">
                <a:solidFill>
                  <a:srgbClr val="000000"/>
                </a:solidFill>
                <a:uFillTx/>
                <a:latin typeface="Calibri"/>
                <a:ea typeface="Calibri"/>
                <a:cs typeface="Calibri"/>
              </a:rPr>
              <a:t>Κεφαλαιοποίηση</a:t>
            </a:r>
            <a:r>
              <a:rPr lang="el-GR" sz="1400" b="1" i="0" u="none" strike="noStrike" kern="1200" cap="none" spc="0" baseline="0" dirty="0">
                <a:solidFill>
                  <a:srgbClr val="000000"/>
                </a:solidFill>
                <a:uFillTx/>
                <a:latin typeface="Calibri"/>
                <a:ea typeface="Calibri"/>
                <a:cs typeface="Calibri"/>
              </a:rPr>
              <a:t>                                          </a:t>
            </a:r>
            <a:r>
              <a:rPr lang="en-GB" sz="1400" b="1" i="0" u="none" strike="noStrike" kern="1200" cap="none" spc="0" baseline="0" dirty="0">
                <a:solidFill>
                  <a:srgbClr val="000000"/>
                </a:solidFill>
                <a:uFillTx/>
                <a:latin typeface="Calibri"/>
                <a:ea typeface="Calibri"/>
                <a:cs typeface="Calibri"/>
              </a:rPr>
              <a:t>                                                                                               </a:t>
            </a:r>
            <a:r>
              <a:rPr lang="el-GR" sz="1400" b="1" i="0" u="none" strike="noStrike" kern="1200" cap="none" spc="0" baseline="0" dirty="0">
                <a:solidFill>
                  <a:srgbClr val="000000"/>
                </a:solidFill>
                <a:uFillTx/>
                <a:latin typeface="Calibri"/>
                <a:ea typeface="Calibri"/>
                <a:cs typeface="Calibri"/>
              </a:rPr>
              <a:t>                                                      </a:t>
            </a:r>
            <a:r>
              <a:rPr lang="el-GR" sz="1200" b="1" i="0" u="none" strike="noStrike" kern="1200" cap="none" spc="0" baseline="0" dirty="0">
                <a:solidFill>
                  <a:srgbClr val="000000"/>
                </a:solidFill>
                <a:uFillTx/>
                <a:latin typeface="Calibri"/>
                <a:ea typeface="Calibri"/>
                <a:cs typeface="Calibri"/>
              </a:rPr>
              <a:t>Εταιρίες </a:t>
            </a:r>
            <a:r>
              <a:rPr lang="el-GR" sz="1200" b="1" i="0" u="none" strike="noStrike" kern="1200" cap="none" spc="0" baseline="0" dirty="0" smtClean="0">
                <a:solidFill>
                  <a:srgbClr val="000000"/>
                </a:solidFill>
                <a:uFillTx/>
                <a:latin typeface="Calibri"/>
                <a:ea typeface="Calibri"/>
                <a:cs typeface="Calibri"/>
              </a:rPr>
              <a:t>Τεχνολογίας</a:t>
            </a:r>
            <a:r>
              <a:rPr lang="el-GR" sz="1000" b="0" i="0" u="none" strike="noStrike" kern="1200" cap="none" spc="0" baseline="0" dirty="0">
                <a:solidFill>
                  <a:srgbClr val="000000"/>
                </a:solidFill>
                <a:uFillTx/>
                <a:latin typeface="Calibri"/>
                <a:ea typeface="Calibri"/>
                <a:cs typeface="Calibri"/>
              </a:rPr>
              <a:t/>
            </a:r>
            <a:br>
              <a:rPr lang="el-GR" sz="1000" b="0" i="0" u="none" strike="noStrike" kern="1200" cap="none" spc="0" baseline="0" dirty="0">
                <a:solidFill>
                  <a:srgbClr val="000000"/>
                </a:solidFill>
                <a:uFillTx/>
                <a:latin typeface="Calibri"/>
                <a:ea typeface="Calibri"/>
                <a:cs typeface="Calibri"/>
              </a:rPr>
            </a:br>
            <a:r>
              <a:rPr lang="el-GR" sz="1000" b="0" i="0" u="none" strike="noStrike" kern="1200" cap="none" spc="0" baseline="0" dirty="0">
                <a:solidFill>
                  <a:srgbClr val="000000"/>
                </a:solidFill>
                <a:uFillTx/>
                <a:latin typeface="Calibri"/>
                <a:ea typeface="Calibri"/>
                <a:cs typeface="Calibri"/>
              </a:rPr>
              <a:t>
</a:t>
            </a:r>
          </a:p>
        </c:rich>
      </c:tx>
      <c:layout>
        <c:manualLayout>
          <c:xMode val="edge"/>
          <c:yMode val="edge"/>
          <c:x val="0.42277557254108106"/>
          <c:y val="2.9117217089436855E-2"/>
        </c:manualLayout>
      </c:layout>
      <c:overlay val="0"/>
      <c:spPr>
        <a:noFill/>
        <a:ln>
          <a:noFill/>
        </a:ln>
      </c:spPr>
    </c:title>
    <c:autoTitleDeleted val="0"/>
    <c:plotArea>
      <c:layout>
        <c:manualLayout>
          <c:layoutTarget val="inner"/>
          <c:xMode val="edge"/>
          <c:yMode val="edge"/>
          <c:x val="8.2492982064341677E-2"/>
          <c:y val="0.16289628122327407"/>
          <c:w val="0.8829733714667185"/>
          <c:h val="0.6972339833925254"/>
        </c:manualLayout>
      </c:layout>
      <c:barChart>
        <c:barDir val="col"/>
        <c:grouping val="clustered"/>
        <c:varyColors val="0"/>
        <c:ser>
          <c:idx val="0"/>
          <c:order val="0"/>
          <c:tx>
            <c:strRef>
              <c:f>'Volume &amp; Cap'!$AE$14</c:f>
              <c:strCache>
                <c:ptCount val="1"/>
                <c:pt idx="0">
                  <c:v>ΚΕΦΑΛΑΙΟΠΟΙΗΣΗ</c:v>
                </c:pt>
              </c:strCache>
            </c:strRef>
          </c:tx>
          <c:spPr>
            <a:solidFill>
              <a:srgbClr val="5B9BD5"/>
            </a:solidFill>
            <a:ln>
              <a:noFill/>
            </a:ln>
          </c:spPr>
          <c:invertIfNegative val="0"/>
          <c:dLbls>
            <c:spPr>
              <a:noFill/>
              <a:ln w="25400">
                <a:noFill/>
              </a:ln>
            </c:spPr>
            <c:txPr>
              <a:bodyPr lIns="0" tIns="0" rIns="0" bIns="0"/>
              <a:lstStyle/>
              <a:p>
                <a:pPr marL="0" marR="0" indent="0" algn="ctr" defTabSz="914400" fontAlgn="auto" hangingPunct="1">
                  <a:lnSpc>
                    <a:spcPct val="100000"/>
                  </a:lnSpc>
                  <a:spcBef>
                    <a:spcPts val="0"/>
                  </a:spcBef>
                  <a:spcAft>
                    <a:spcPts val="0"/>
                  </a:spcAft>
                  <a:tabLst/>
                  <a:defRPr sz="1000" b="1" i="0" u="none" strike="noStrike" kern="1200" baseline="0">
                    <a:solidFill>
                      <a:srgbClr val="000000"/>
                    </a:solidFill>
                    <a:latin typeface="Calibri"/>
                    <a:ea typeface="Calibri"/>
                    <a:cs typeface="Calibri"/>
                  </a:defRPr>
                </a:pPr>
                <a:endParaRPr lang="el-GR"/>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pPr xmlns:c15="http://schemas.microsoft.com/office/drawing/2012/chart">
                  <a:prstGeom prst="rect">
                    <a:avLst/>
                  </a:prstGeom>
                </c15:spPr>
                <c15:layout/>
                <c15:showLeaderLines val="0"/>
              </c:ext>
            </c:extLst>
          </c:dLbls>
          <c:trendline>
            <c:trendlineType val="movingAvg"/>
            <c:period val="2"/>
            <c:dispRSqr val="0"/>
            <c:dispEq val="0"/>
          </c:trendline>
          <c:cat>
            <c:numRef>
              <c:f>'Volume &amp; Cap'!$S$2:$AC$2</c:f>
              <c:numCache>
                <c:formatCode>General</c:formatCode>
                <c:ptCount val="11"/>
                <c:pt idx="0">
                  <c:v>2010</c:v>
                </c:pt>
                <c:pt idx="1">
                  <c:v>2011</c:v>
                </c:pt>
                <c:pt idx="2">
                  <c:v>2012</c:v>
                </c:pt>
                <c:pt idx="3">
                  <c:v>2013</c:v>
                </c:pt>
                <c:pt idx="4">
                  <c:v>2014</c:v>
                </c:pt>
                <c:pt idx="5">
                  <c:v>2015</c:v>
                </c:pt>
                <c:pt idx="6">
                  <c:v>2016</c:v>
                </c:pt>
                <c:pt idx="7">
                  <c:v>2017</c:v>
                </c:pt>
                <c:pt idx="8">
                  <c:v>2018</c:v>
                </c:pt>
                <c:pt idx="9">
                  <c:v>2019</c:v>
                </c:pt>
                <c:pt idx="10" formatCode="[$-408]mmm\-yy;@">
                  <c:v>43983</c:v>
                </c:pt>
              </c:numCache>
            </c:numRef>
          </c:cat>
          <c:val>
            <c:numRef>
              <c:f>'Volume &amp; Cap'!$S$14:$AC$14</c:f>
              <c:numCache>
                <c:formatCode>#,##0.00</c:formatCode>
                <c:ptCount val="11"/>
                <c:pt idx="0">
                  <c:v>105005239.52</c:v>
                </c:pt>
                <c:pt idx="1">
                  <c:v>68854812.850999996</c:v>
                </c:pt>
                <c:pt idx="2">
                  <c:v>101948458.67</c:v>
                </c:pt>
                <c:pt idx="3">
                  <c:v>120963945.12099999</c:v>
                </c:pt>
                <c:pt idx="4">
                  <c:v>116878541.98</c:v>
                </c:pt>
                <c:pt idx="5">
                  <c:v>88815607.743000001</c:v>
                </c:pt>
                <c:pt idx="6">
                  <c:v>121484562.24600001</c:v>
                </c:pt>
                <c:pt idx="7">
                  <c:v>170562972.79900002</c:v>
                </c:pt>
                <c:pt idx="8">
                  <c:v>227300941.96700001</c:v>
                </c:pt>
                <c:pt idx="9">
                  <c:v>422704620.72400004</c:v>
                </c:pt>
                <c:pt idx="10">
                  <c:v>417093132.28500003</c:v>
                </c:pt>
              </c:numCache>
            </c:numRef>
          </c:val>
          <c:extLst xmlns:c16r2="http://schemas.microsoft.com/office/drawing/2015/06/chart">
            <c:ext xmlns:c16="http://schemas.microsoft.com/office/drawing/2014/chart" uri="{C3380CC4-5D6E-409C-BE32-E72D297353CC}">
              <c16:uniqueId val="{00000000-F136-4294-890A-E68353596440}"/>
            </c:ext>
          </c:extLst>
        </c:ser>
        <c:dLbls>
          <c:showLegendKey val="0"/>
          <c:showVal val="0"/>
          <c:showCatName val="0"/>
          <c:showSerName val="0"/>
          <c:showPercent val="0"/>
          <c:showBubbleSize val="0"/>
        </c:dLbls>
        <c:gapWidth val="43"/>
        <c:axId val="20164992"/>
        <c:axId val="20166528"/>
      </c:barChart>
      <c:catAx>
        <c:axId val="20164992"/>
        <c:scaling>
          <c:orientation val="minMax"/>
        </c:scaling>
        <c:delete val="0"/>
        <c:axPos val="b"/>
        <c:numFmt formatCode="General" sourceLinked="1"/>
        <c:majorTickMark val="none"/>
        <c:minorTickMark val="none"/>
        <c:tickLblPos val="nextTo"/>
        <c:spPr>
          <a:noFill/>
          <a:ln w="38103">
            <a:solidFill>
              <a:srgbClr val="000000"/>
            </a:solidFill>
            <a:prstDash val="solid"/>
            <a:round/>
          </a:ln>
          <a:effectLst>
            <a:outerShdw dist="22997" dir="5400000" algn="tl">
              <a:srgbClr val="000000">
                <a:alpha val="35000"/>
              </a:srgbClr>
            </a:outerShdw>
          </a:effectLst>
        </c:spPr>
        <c:txPr>
          <a:bodyPr lIns="0" tIns="0" rIns="0" bIns="0"/>
          <a:lstStyle/>
          <a:p>
            <a:pPr marL="0" marR="0" indent="0" defTabSz="914400" fontAlgn="auto" hangingPunct="1">
              <a:lnSpc>
                <a:spcPct val="100000"/>
              </a:lnSpc>
              <a:spcBef>
                <a:spcPts val="0"/>
              </a:spcBef>
              <a:spcAft>
                <a:spcPts val="0"/>
              </a:spcAft>
              <a:tabLst/>
              <a:defRPr sz="1000" b="1" i="0" u="none" strike="noStrike" kern="1200" baseline="0">
                <a:solidFill>
                  <a:srgbClr val="000000"/>
                </a:solidFill>
                <a:latin typeface="Calibri"/>
                <a:ea typeface="Calibri"/>
                <a:cs typeface="Calibri"/>
              </a:defRPr>
            </a:pPr>
            <a:endParaRPr lang="el-GR"/>
          </a:p>
        </c:txPr>
        <c:crossAx val="20166528"/>
        <c:crosses val="autoZero"/>
        <c:auto val="1"/>
        <c:lblAlgn val="ctr"/>
        <c:lblOffset val="100"/>
        <c:noMultiLvlLbl val="0"/>
      </c:catAx>
      <c:valAx>
        <c:axId val="20166528"/>
        <c:scaling>
          <c:orientation val="minMax"/>
        </c:scaling>
        <c:delete val="0"/>
        <c:axPos val="l"/>
        <c:majorGridlines>
          <c:spPr>
            <a:ln w="6345">
              <a:solidFill>
                <a:srgbClr val="898989"/>
              </a:solidFill>
              <a:prstDash val="solid"/>
              <a:round/>
            </a:ln>
          </c:spPr>
        </c:majorGridlines>
        <c:minorGridlines>
          <c:spPr>
            <a:ln w="6345">
              <a:solidFill>
                <a:srgbClr val="BCBCBC"/>
              </a:solidFill>
              <a:prstDash val="solid"/>
              <a:round/>
            </a:ln>
          </c:spPr>
        </c:minorGridlines>
        <c:numFmt formatCode="#,##0.00" sourceLinked="1"/>
        <c:majorTickMark val="none"/>
        <c:minorTickMark val="none"/>
        <c:tickLblPos val="nextTo"/>
        <c:spPr>
          <a:noFill/>
          <a:ln>
            <a:noFill/>
          </a:ln>
          <a:effectLst>
            <a:outerShdw dist="22997" dir="5400000" algn="tl">
              <a:srgbClr val="000000">
                <a:alpha val="35000"/>
              </a:srgbClr>
            </a:outerShdw>
          </a:effectLst>
        </c:spPr>
        <c:txPr>
          <a:bodyPr lIns="0" tIns="0" rIns="0" bIns="0"/>
          <a:lstStyle/>
          <a:p>
            <a:pPr marL="0" marR="0" indent="0" defTabSz="914400" fontAlgn="auto" hangingPunct="1">
              <a:lnSpc>
                <a:spcPct val="100000"/>
              </a:lnSpc>
              <a:spcBef>
                <a:spcPts val="0"/>
              </a:spcBef>
              <a:spcAft>
                <a:spcPts val="0"/>
              </a:spcAft>
              <a:tabLst/>
              <a:defRPr sz="900" b="1" i="0" u="none" strike="noStrike" kern="1200" baseline="0">
                <a:solidFill>
                  <a:srgbClr val="000000"/>
                </a:solidFill>
                <a:latin typeface="Calibri"/>
                <a:ea typeface="Calibri"/>
                <a:cs typeface="Calibri"/>
              </a:defRPr>
            </a:pPr>
            <a:endParaRPr lang="el-GR"/>
          </a:p>
        </c:txPr>
        <c:crossAx val="20164992"/>
        <c:crosses val="autoZero"/>
        <c:crossBetween val="between"/>
        <c:dispUnits>
          <c:builtInUnit val="millions"/>
        </c:dispUnits>
      </c:valAx>
      <c:spPr>
        <a:solidFill>
          <a:srgbClr val="FFFFFF"/>
        </a:solidFill>
        <a:ln w="25402">
          <a:solidFill>
            <a:srgbClr val="70AD47">
              <a:alpha val="98000"/>
            </a:srgbClr>
          </a:solidFill>
          <a:prstDash val="solid"/>
        </a:ln>
      </c:spPr>
    </c:plotArea>
    <c:legend>
      <c:legendPos val="r"/>
      <c:legendEntry>
        <c:idx val="1"/>
        <c:delete val="1"/>
      </c:legendEntry>
      <c:layout>
        <c:manualLayout>
          <c:xMode val="edge"/>
          <c:yMode val="edge"/>
          <c:x val="0.4427697852955938"/>
          <c:y val="0.94069189385034735"/>
          <c:w val="0.12222950630713704"/>
          <c:h val="4.2721696304815829E-2"/>
        </c:manualLayout>
      </c:layout>
      <c:overlay val="0"/>
      <c:spPr>
        <a:solidFill>
          <a:srgbClr val="FFFFFF"/>
        </a:solidFill>
        <a:ln w="25402">
          <a:solidFill>
            <a:srgbClr val="000000"/>
          </a:solidFill>
          <a:prstDash val="solid"/>
        </a:ln>
      </c:spPr>
      <c:txPr>
        <a:bodyPr lIns="0" tIns="0" rIns="0" bIns="0"/>
        <a:lstStyle/>
        <a:p>
          <a:pPr marL="0" marR="0" indent="0" defTabSz="914400" fontAlgn="auto" hangingPunct="1">
            <a:lnSpc>
              <a:spcPct val="100000"/>
            </a:lnSpc>
            <a:spcBef>
              <a:spcPts val="0"/>
            </a:spcBef>
            <a:spcAft>
              <a:spcPts val="0"/>
            </a:spcAft>
            <a:tabLst/>
            <a:defRPr sz="825" b="1" i="0" u="none" strike="noStrike" kern="1200" baseline="0">
              <a:solidFill>
                <a:srgbClr val="000000"/>
              </a:solidFill>
              <a:latin typeface="Calibri"/>
              <a:ea typeface="Calibri"/>
              <a:cs typeface="Calibri"/>
            </a:defRPr>
          </a:pPr>
          <a:endParaRPr lang="el-GR"/>
        </a:p>
      </c:txPr>
    </c:legend>
    <c:plotVisOnly val="1"/>
    <c:dispBlanksAs val="gap"/>
    <c:showDLblsOverMax val="0"/>
  </c:chart>
  <c:spPr>
    <a:solidFill>
      <a:srgbClr val="BFBFBF"/>
    </a:solidFill>
    <a:ln>
      <a:noFill/>
    </a:ln>
    <a:effectLst>
      <a:outerShdw dist="38096" dir="18900000" algn="tl">
        <a:srgbClr val="000000">
          <a:alpha val="40000"/>
        </a:srgbClr>
      </a:outerShdw>
    </a:effectLst>
  </c:spPr>
  <c:txPr>
    <a:bodyPr lIns="0" tIns="0" rIns="0" bIns="0"/>
    <a:lstStyle/>
    <a:p>
      <a:pPr marL="0" marR="0" indent="0" defTabSz="914400" fontAlgn="auto" hangingPunct="1">
        <a:lnSpc>
          <a:spcPct val="100000"/>
        </a:lnSpc>
        <a:spcBef>
          <a:spcPts val="0"/>
        </a:spcBef>
        <a:spcAft>
          <a:spcPts val="0"/>
        </a:spcAft>
        <a:tabLst/>
        <a:defRPr lang="en-US" sz="1000" b="0" i="0" u="none" strike="noStrike" kern="1200" baseline="0">
          <a:solidFill>
            <a:srgbClr val="000000"/>
          </a:solidFill>
          <a:latin typeface="Calibri"/>
          <a:ea typeface="Calibri"/>
          <a:cs typeface="Calibri"/>
        </a:defRPr>
      </a:pPr>
      <a:endParaRPr lang="el-GR"/>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l-G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lIns="0" tIns="0" rIns="0" bIns="0"/>
          <a:lstStyle/>
          <a:p>
            <a:pPr marL="0" marR="0" indent="0" algn="ctr" defTabSz="914400" fontAlgn="auto" hangingPunct="1">
              <a:lnSpc>
                <a:spcPct val="100000"/>
              </a:lnSpc>
              <a:spcBef>
                <a:spcPts val="0"/>
              </a:spcBef>
              <a:spcAft>
                <a:spcPts val="0"/>
              </a:spcAft>
              <a:tabLst/>
              <a:defRPr sz="1000" b="0" i="0" u="none" strike="noStrike" kern="1200" baseline="0">
                <a:solidFill>
                  <a:srgbClr val="000000"/>
                </a:solidFill>
                <a:latin typeface="Calibri"/>
                <a:ea typeface="Calibri"/>
                <a:cs typeface="Calibri"/>
              </a:defRPr>
            </a:pPr>
            <a:r>
              <a:rPr lang="el-GR" sz="1600" b="1" i="0" u="none" strike="noStrike" kern="1200" cap="none" spc="0" baseline="0" dirty="0">
                <a:solidFill>
                  <a:srgbClr val="000000"/>
                </a:solidFill>
                <a:uFillTx/>
                <a:latin typeface="Calibri"/>
                <a:ea typeface="Calibri"/>
                <a:cs typeface="Calibri"/>
              </a:rPr>
              <a:t>Όγκος Συναλλαγών                                                                                                     </a:t>
            </a:r>
            <a:r>
              <a:rPr lang="en-GB" sz="1600" b="1" i="0" u="none" strike="noStrike" kern="1200" cap="none" spc="0" baseline="0" dirty="0">
                <a:solidFill>
                  <a:srgbClr val="000000"/>
                </a:solidFill>
                <a:uFillTx/>
                <a:latin typeface="Calibri"/>
                <a:ea typeface="Calibri"/>
                <a:cs typeface="Calibri"/>
              </a:rPr>
              <a:t>                                                                                        </a:t>
            </a:r>
            <a:r>
              <a:rPr lang="el-GR" sz="1200" b="1" i="0" u="none" strike="noStrike" kern="1200" cap="none" spc="0" baseline="0" dirty="0">
                <a:solidFill>
                  <a:srgbClr val="000000"/>
                </a:solidFill>
                <a:uFillTx/>
                <a:latin typeface="Calibri"/>
                <a:ea typeface="Calibri"/>
                <a:cs typeface="Calibri"/>
              </a:rPr>
              <a:t>Εταιρίες </a:t>
            </a:r>
            <a:r>
              <a:rPr lang="el-GR" sz="1200" b="1" i="0" u="none" strike="noStrike" kern="1200" cap="none" spc="0" baseline="0" dirty="0" smtClean="0">
                <a:solidFill>
                  <a:srgbClr val="000000"/>
                </a:solidFill>
                <a:uFillTx/>
                <a:latin typeface="Calibri"/>
                <a:ea typeface="Calibri"/>
                <a:cs typeface="Calibri"/>
              </a:rPr>
              <a:t>Τεχνολογίας</a:t>
            </a:r>
            <a:r>
              <a:rPr lang="el-GR" sz="1000" b="0" i="0" u="none" strike="noStrike" kern="1200" cap="none" spc="0" baseline="0" dirty="0">
                <a:solidFill>
                  <a:srgbClr val="000000"/>
                </a:solidFill>
                <a:uFillTx/>
                <a:latin typeface="Calibri"/>
                <a:ea typeface="Calibri"/>
                <a:cs typeface="Calibri"/>
              </a:rPr>
              <a:t/>
            </a:r>
            <a:br>
              <a:rPr lang="el-GR" sz="1000" b="0" i="0" u="none" strike="noStrike" kern="1200" cap="none" spc="0" baseline="0" dirty="0">
                <a:solidFill>
                  <a:srgbClr val="000000"/>
                </a:solidFill>
                <a:uFillTx/>
                <a:latin typeface="Calibri"/>
                <a:ea typeface="Calibri"/>
                <a:cs typeface="Calibri"/>
              </a:rPr>
            </a:br>
            <a:r>
              <a:rPr lang="el-GR" sz="1000" b="0" i="0" u="none" strike="noStrike" kern="1200" cap="none" spc="0" baseline="0" dirty="0">
                <a:solidFill>
                  <a:srgbClr val="000000"/>
                </a:solidFill>
                <a:uFillTx/>
                <a:latin typeface="Calibri"/>
                <a:ea typeface="Calibri"/>
                <a:cs typeface="Calibri"/>
              </a:rPr>
              <a:t>
</a:t>
            </a:r>
          </a:p>
        </c:rich>
      </c:tx>
      <c:layout>
        <c:manualLayout>
          <c:xMode val="edge"/>
          <c:yMode val="edge"/>
          <c:x val="0.42277556720000753"/>
          <c:y val="2.9117217089436855E-2"/>
        </c:manualLayout>
      </c:layout>
      <c:overlay val="0"/>
      <c:spPr>
        <a:noFill/>
        <a:ln>
          <a:noFill/>
        </a:ln>
      </c:spPr>
    </c:title>
    <c:autoTitleDeleted val="0"/>
    <c:plotArea>
      <c:layout>
        <c:manualLayout>
          <c:layoutTarget val="inner"/>
          <c:xMode val="edge"/>
          <c:yMode val="edge"/>
          <c:x val="8.9246551031654853E-2"/>
          <c:y val="0.15858916511840515"/>
          <c:w val="0.8890240143469611"/>
          <c:h val="0.69886587210306572"/>
        </c:manualLayout>
      </c:layout>
      <c:barChart>
        <c:barDir val="col"/>
        <c:grouping val="clustered"/>
        <c:varyColors val="0"/>
        <c:ser>
          <c:idx val="0"/>
          <c:order val="0"/>
          <c:tx>
            <c:strRef>
              <c:f>'Volume &amp; Cap'!$N$14</c:f>
              <c:strCache>
                <c:ptCount val="1"/>
                <c:pt idx="0">
                  <c:v>Όγκος Συναλλαγών</c:v>
                </c:pt>
              </c:strCache>
            </c:strRef>
          </c:tx>
          <c:invertIfNegative val="0"/>
          <c:dLbls>
            <c:spPr>
              <a:noFill/>
              <a:ln w="25400">
                <a:noFill/>
              </a:ln>
            </c:spPr>
            <c:txPr>
              <a:bodyPr wrap="square" lIns="38100" tIns="19050" rIns="38100" bIns="19050" anchor="ctr">
                <a:spAutoFit/>
              </a:bodyPr>
              <a:lstStyle/>
              <a:p>
                <a:pPr>
                  <a:defRPr b="1">
                    <a:solidFill>
                      <a:schemeClr val="tx1"/>
                    </a:solidFill>
                  </a:defRPr>
                </a:pPr>
                <a:endParaRPr lang="el-GR"/>
              </a:p>
            </c:txPr>
            <c:dLblPos val="in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trendline>
            <c:trendlineType val="movingAvg"/>
            <c:period val="2"/>
            <c:dispRSqr val="0"/>
            <c:dispEq val="0"/>
          </c:trendline>
          <c:cat>
            <c:numRef>
              <c:f>'Volume &amp; Cap'!$B$2:$L$2</c:f>
              <c:numCache>
                <c:formatCode>General</c:formatCode>
                <c:ptCount val="11"/>
                <c:pt idx="0">
                  <c:v>2010</c:v>
                </c:pt>
                <c:pt idx="1">
                  <c:v>2011</c:v>
                </c:pt>
                <c:pt idx="2">
                  <c:v>2012</c:v>
                </c:pt>
                <c:pt idx="3">
                  <c:v>2013</c:v>
                </c:pt>
                <c:pt idx="4">
                  <c:v>2014</c:v>
                </c:pt>
                <c:pt idx="5">
                  <c:v>2015</c:v>
                </c:pt>
                <c:pt idx="6">
                  <c:v>2016</c:v>
                </c:pt>
                <c:pt idx="7">
                  <c:v>2017</c:v>
                </c:pt>
                <c:pt idx="8">
                  <c:v>2018</c:v>
                </c:pt>
                <c:pt idx="9">
                  <c:v>2019</c:v>
                </c:pt>
                <c:pt idx="10" formatCode="[$-408]mmm\-yy;@">
                  <c:v>43983</c:v>
                </c:pt>
              </c:numCache>
            </c:numRef>
          </c:cat>
          <c:val>
            <c:numRef>
              <c:f>'Volume &amp; Cap'!$B$14:$L$14</c:f>
              <c:numCache>
                <c:formatCode>#,##0</c:formatCode>
                <c:ptCount val="11"/>
                <c:pt idx="0">
                  <c:v>31182536</c:v>
                </c:pt>
                <c:pt idx="1">
                  <c:v>4652561</c:v>
                </c:pt>
                <c:pt idx="2">
                  <c:v>8340807</c:v>
                </c:pt>
                <c:pt idx="3">
                  <c:v>12353672</c:v>
                </c:pt>
                <c:pt idx="4">
                  <c:v>10317744</c:v>
                </c:pt>
                <c:pt idx="5">
                  <c:v>2466756</c:v>
                </c:pt>
                <c:pt idx="6">
                  <c:v>2758539</c:v>
                </c:pt>
                <c:pt idx="7">
                  <c:v>14123355</c:v>
                </c:pt>
                <c:pt idx="8">
                  <c:v>17641882</c:v>
                </c:pt>
                <c:pt idx="9">
                  <c:v>38010494</c:v>
                </c:pt>
                <c:pt idx="10">
                  <c:v>18151673</c:v>
                </c:pt>
              </c:numCache>
            </c:numRef>
          </c:val>
          <c:extLst xmlns:c16r2="http://schemas.microsoft.com/office/drawing/2015/06/chart">
            <c:ext xmlns:c16="http://schemas.microsoft.com/office/drawing/2014/chart" uri="{C3380CC4-5D6E-409C-BE32-E72D297353CC}">
              <c16:uniqueId val="{00000000-5A5B-4FDD-B3E5-534826EF6928}"/>
            </c:ext>
          </c:extLst>
        </c:ser>
        <c:dLbls>
          <c:showLegendKey val="0"/>
          <c:showVal val="0"/>
          <c:showCatName val="0"/>
          <c:showSerName val="0"/>
          <c:showPercent val="0"/>
          <c:showBubbleSize val="0"/>
        </c:dLbls>
        <c:gapWidth val="43"/>
        <c:axId val="133781376"/>
        <c:axId val="133782912"/>
      </c:barChart>
      <c:catAx>
        <c:axId val="133781376"/>
        <c:scaling>
          <c:orientation val="minMax"/>
        </c:scaling>
        <c:delete val="0"/>
        <c:axPos val="b"/>
        <c:numFmt formatCode="General" sourceLinked="1"/>
        <c:majorTickMark val="none"/>
        <c:minorTickMark val="none"/>
        <c:tickLblPos val="nextTo"/>
        <c:spPr>
          <a:noFill/>
          <a:ln w="38103">
            <a:solidFill>
              <a:srgbClr val="000000"/>
            </a:solidFill>
            <a:prstDash val="solid"/>
            <a:round/>
          </a:ln>
          <a:effectLst>
            <a:outerShdw dist="22997" dir="5400000" algn="tl">
              <a:srgbClr val="000000">
                <a:alpha val="35000"/>
              </a:srgbClr>
            </a:outerShdw>
          </a:effectLst>
        </c:spPr>
        <c:txPr>
          <a:bodyPr lIns="0" tIns="0" rIns="0" bIns="0"/>
          <a:lstStyle/>
          <a:p>
            <a:pPr marL="0" marR="0" indent="0" defTabSz="914400" fontAlgn="auto" hangingPunct="1">
              <a:lnSpc>
                <a:spcPct val="100000"/>
              </a:lnSpc>
              <a:spcBef>
                <a:spcPts val="0"/>
              </a:spcBef>
              <a:spcAft>
                <a:spcPts val="0"/>
              </a:spcAft>
              <a:tabLst/>
              <a:defRPr sz="1000" b="1" i="0" u="none" strike="noStrike" kern="1200" baseline="0">
                <a:solidFill>
                  <a:srgbClr val="000000"/>
                </a:solidFill>
                <a:latin typeface="Calibri"/>
                <a:ea typeface="Calibri"/>
                <a:cs typeface="Calibri"/>
              </a:defRPr>
            </a:pPr>
            <a:endParaRPr lang="el-GR"/>
          </a:p>
        </c:txPr>
        <c:crossAx val="133782912"/>
        <c:crosses val="autoZero"/>
        <c:auto val="1"/>
        <c:lblAlgn val="ctr"/>
        <c:lblOffset val="100"/>
        <c:noMultiLvlLbl val="0"/>
      </c:catAx>
      <c:valAx>
        <c:axId val="133782912"/>
        <c:scaling>
          <c:orientation val="minMax"/>
        </c:scaling>
        <c:delete val="0"/>
        <c:axPos val="l"/>
        <c:majorGridlines>
          <c:spPr>
            <a:ln w="6345">
              <a:solidFill>
                <a:srgbClr val="898989"/>
              </a:solidFill>
              <a:prstDash val="solid"/>
              <a:round/>
            </a:ln>
          </c:spPr>
        </c:majorGridlines>
        <c:minorGridlines>
          <c:spPr>
            <a:ln w="6345">
              <a:solidFill>
                <a:srgbClr val="BCBCBC"/>
              </a:solidFill>
              <a:prstDash val="solid"/>
              <a:round/>
            </a:ln>
          </c:spPr>
        </c:minorGridlines>
        <c:numFmt formatCode="#,##0" sourceLinked="1"/>
        <c:majorTickMark val="none"/>
        <c:minorTickMark val="none"/>
        <c:tickLblPos val="nextTo"/>
        <c:spPr>
          <a:noFill/>
          <a:ln>
            <a:noFill/>
          </a:ln>
          <a:effectLst>
            <a:outerShdw dist="22997" dir="5400000" algn="tl">
              <a:srgbClr val="000000">
                <a:alpha val="35000"/>
              </a:srgbClr>
            </a:outerShdw>
          </a:effectLst>
        </c:spPr>
        <c:txPr>
          <a:bodyPr lIns="0" tIns="0" rIns="0" bIns="0"/>
          <a:lstStyle/>
          <a:p>
            <a:pPr marL="0" marR="0" indent="0" defTabSz="914400" fontAlgn="auto" hangingPunct="1">
              <a:lnSpc>
                <a:spcPct val="100000"/>
              </a:lnSpc>
              <a:spcBef>
                <a:spcPts val="0"/>
              </a:spcBef>
              <a:spcAft>
                <a:spcPts val="0"/>
              </a:spcAft>
              <a:tabLst/>
              <a:defRPr sz="900" b="1" i="0" u="none" strike="noStrike" kern="1200" baseline="0">
                <a:solidFill>
                  <a:srgbClr val="000000"/>
                </a:solidFill>
                <a:latin typeface="Calibri"/>
                <a:ea typeface="Calibri"/>
                <a:cs typeface="Calibri"/>
              </a:defRPr>
            </a:pPr>
            <a:endParaRPr lang="el-GR"/>
          </a:p>
        </c:txPr>
        <c:crossAx val="133781376"/>
        <c:crosses val="autoZero"/>
        <c:crossBetween val="between"/>
      </c:valAx>
      <c:spPr>
        <a:solidFill>
          <a:srgbClr val="FFFFFF"/>
        </a:solidFill>
        <a:ln w="25402">
          <a:solidFill>
            <a:srgbClr val="70AD47">
              <a:alpha val="98000"/>
            </a:srgbClr>
          </a:solidFill>
          <a:prstDash val="solid"/>
        </a:ln>
      </c:spPr>
    </c:plotArea>
    <c:legend>
      <c:legendPos val="r"/>
      <c:legendEntry>
        <c:idx val="1"/>
        <c:delete val="1"/>
      </c:legendEntry>
      <c:layout>
        <c:manualLayout>
          <c:xMode val="edge"/>
          <c:yMode val="edge"/>
          <c:x val="0.44124494447090912"/>
          <c:y val="0.93801666645601889"/>
          <c:w val="0.12133468303116912"/>
          <c:h val="4.2721696304815815E-2"/>
        </c:manualLayout>
      </c:layout>
      <c:overlay val="0"/>
      <c:spPr>
        <a:solidFill>
          <a:srgbClr val="FFFFFF"/>
        </a:solidFill>
        <a:ln w="25402">
          <a:solidFill>
            <a:srgbClr val="000000"/>
          </a:solidFill>
          <a:prstDash val="solid"/>
        </a:ln>
      </c:spPr>
      <c:txPr>
        <a:bodyPr lIns="0" tIns="0" rIns="0" bIns="0"/>
        <a:lstStyle/>
        <a:p>
          <a:pPr marL="0" marR="0" indent="0" defTabSz="914400" fontAlgn="auto" hangingPunct="1">
            <a:lnSpc>
              <a:spcPct val="100000"/>
            </a:lnSpc>
            <a:spcBef>
              <a:spcPts val="0"/>
            </a:spcBef>
            <a:spcAft>
              <a:spcPts val="0"/>
            </a:spcAft>
            <a:tabLst/>
            <a:defRPr sz="825" b="1" i="0" u="none" strike="noStrike" kern="1200" baseline="0">
              <a:solidFill>
                <a:srgbClr val="000000"/>
              </a:solidFill>
              <a:latin typeface="Calibri"/>
              <a:ea typeface="Calibri"/>
              <a:cs typeface="Calibri"/>
            </a:defRPr>
          </a:pPr>
          <a:endParaRPr lang="el-GR"/>
        </a:p>
      </c:txPr>
    </c:legend>
    <c:plotVisOnly val="1"/>
    <c:dispBlanksAs val="gap"/>
    <c:showDLblsOverMax val="0"/>
  </c:chart>
  <c:spPr>
    <a:solidFill>
      <a:srgbClr val="BFBFBF"/>
    </a:solidFill>
    <a:ln>
      <a:noFill/>
    </a:ln>
    <a:effectLst>
      <a:outerShdw dist="38096" dir="18900000" algn="tl">
        <a:srgbClr val="000000">
          <a:alpha val="40000"/>
        </a:srgbClr>
      </a:outerShdw>
    </a:effectLst>
  </c:spPr>
  <c:txPr>
    <a:bodyPr lIns="0" tIns="0" rIns="0" bIns="0"/>
    <a:lstStyle/>
    <a:p>
      <a:pPr marL="0" marR="0" indent="0" defTabSz="914400" fontAlgn="auto" hangingPunct="1">
        <a:lnSpc>
          <a:spcPct val="100000"/>
        </a:lnSpc>
        <a:spcBef>
          <a:spcPts val="0"/>
        </a:spcBef>
        <a:spcAft>
          <a:spcPts val="0"/>
        </a:spcAft>
        <a:tabLst/>
        <a:defRPr lang="en-US" sz="1000" b="0" i="0" u="none" strike="noStrike" kern="1200" baseline="0">
          <a:solidFill>
            <a:srgbClr val="000000"/>
          </a:solidFill>
          <a:latin typeface="Calibri"/>
          <a:ea typeface="Calibri"/>
          <a:cs typeface="Calibri"/>
        </a:defRPr>
      </a:pPr>
      <a:endParaRPr lang="el-GR"/>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l-G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lIns="0" tIns="0" rIns="0" bIns="0"/>
          <a:lstStyle/>
          <a:p>
            <a:pPr marL="0" marR="0" indent="0" algn="ctr" defTabSz="914400" fontAlgn="auto" hangingPunct="1">
              <a:lnSpc>
                <a:spcPct val="100000"/>
              </a:lnSpc>
              <a:spcBef>
                <a:spcPts val="0"/>
              </a:spcBef>
              <a:spcAft>
                <a:spcPts val="0"/>
              </a:spcAft>
              <a:tabLst/>
              <a:defRPr sz="1000" b="0" i="0" u="none" strike="noStrike" kern="1200" baseline="0">
                <a:solidFill>
                  <a:srgbClr val="000000"/>
                </a:solidFill>
                <a:latin typeface="Calibri"/>
                <a:ea typeface="Calibri"/>
                <a:cs typeface="Calibri"/>
              </a:defRPr>
            </a:pPr>
            <a:r>
              <a:rPr lang="el-GR" sz="1800" b="1" i="0" u="none" strike="noStrike" kern="1200" cap="none" spc="0" baseline="0" dirty="0">
                <a:solidFill>
                  <a:srgbClr val="000000"/>
                </a:solidFill>
                <a:uFillTx/>
                <a:latin typeface="Calibri"/>
                <a:ea typeface="Calibri"/>
                <a:cs typeface="Calibri"/>
              </a:rPr>
              <a:t>Αξία Συναλλαγών                                                                                  </a:t>
            </a:r>
            <a:r>
              <a:rPr lang="en-GB" sz="1800" b="1" i="0" u="none" strike="noStrike" kern="1200" cap="none" spc="0" baseline="0" dirty="0">
                <a:solidFill>
                  <a:srgbClr val="000000"/>
                </a:solidFill>
                <a:uFillTx/>
                <a:latin typeface="Calibri"/>
                <a:ea typeface="Calibri"/>
                <a:cs typeface="Calibri"/>
              </a:rPr>
              <a:t>                                                                                                  </a:t>
            </a:r>
            <a:r>
              <a:rPr lang="el-GR" sz="1800" b="1" i="0" u="none" strike="noStrike" kern="1200" cap="none" spc="0" baseline="0" dirty="0">
                <a:solidFill>
                  <a:srgbClr val="000000"/>
                </a:solidFill>
                <a:uFillTx/>
                <a:latin typeface="Calibri"/>
                <a:ea typeface="Calibri"/>
                <a:cs typeface="Calibri"/>
              </a:rPr>
              <a:t>              </a:t>
            </a:r>
            <a:r>
              <a:rPr lang="el-GR" sz="1200" b="1" i="0" u="none" strike="noStrike" kern="1200" cap="none" spc="0" baseline="0" dirty="0">
                <a:solidFill>
                  <a:srgbClr val="000000"/>
                </a:solidFill>
                <a:uFillTx/>
                <a:latin typeface="Calibri"/>
                <a:ea typeface="Calibri"/>
                <a:cs typeface="Calibri"/>
              </a:rPr>
              <a:t>Εταιρίες </a:t>
            </a:r>
            <a:r>
              <a:rPr lang="el-GR" sz="1200" b="1" i="0" u="none" strike="noStrike" kern="1200" cap="none" spc="0" baseline="0" dirty="0" smtClean="0">
                <a:solidFill>
                  <a:srgbClr val="000000"/>
                </a:solidFill>
                <a:uFillTx/>
                <a:latin typeface="Calibri"/>
                <a:ea typeface="Calibri"/>
                <a:cs typeface="Calibri"/>
              </a:rPr>
              <a:t>Τεχνολογίας</a:t>
            </a:r>
            <a:r>
              <a:rPr lang="el-GR" sz="1000" b="0" i="0" u="none" strike="noStrike" kern="1200" cap="none" spc="0" baseline="0" dirty="0">
                <a:solidFill>
                  <a:srgbClr val="000000"/>
                </a:solidFill>
                <a:uFillTx/>
                <a:latin typeface="Calibri"/>
                <a:ea typeface="Calibri"/>
                <a:cs typeface="Calibri"/>
              </a:rPr>
              <a:t/>
            </a:r>
            <a:br>
              <a:rPr lang="el-GR" sz="1000" b="0" i="0" u="none" strike="noStrike" kern="1200" cap="none" spc="0" baseline="0" dirty="0">
                <a:solidFill>
                  <a:srgbClr val="000000"/>
                </a:solidFill>
                <a:uFillTx/>
                <a:latin typeface="Calibri"/>
                <a:ea typeface="Calibri"/>
                <a:cs typeface="Calibri"/>
              </a:rPr>
            </a:br>
            <a:r>
              <a:rPr lang="el-GR" sz="1000" b="0" i="0" u="none" strike="noStrike" kern="1200" cap="none" spc="0" baseline="0" dirty="0">
                <a:solidFill>
                  <a:srgbClr val="000000"/>
                </a:solidFill>
                <a:uFillTx/>
                <a:latin typeface="Calibri"/>
                <a:ea typeface="Calibri"/>
                <a:cs typeface="Calibri"/>
              </a:rPr>
              <a:t>
</a:t>
            </a:r>
          </a:p>
        </c:rich>
      </c:tx>
      <c:layout>
        <c:manualLayout>
          <c:xMode val="edge"/>
          <c:yMode val="edge"/>
          <c:x val="0.42277557254108106"/>
          <c:y val="2.9117217089436855E-2"/>
        </c:manualLayout>
      </c:layout>
      <c:overlay val="0"/>
      <c:spPr>
        <a:noFill/>
        <a:ln>
          <a:noFill/>
        </a:ln>
      </c:spPr>
    </c:title>
    <c:autoTitleDeleted val="0"/>
    <c:plotArea>
      <c:layout>
        <c:manualLayout>
          <c:xMode val="edge"/>
          <c:yMode val="edge"/>
          <c:x val="1.1242746281244075E-2"/>
          <c:y val="0.14389542599309918"/>
          <c:w val="0.95727331374714697"/>
          <c:h val="0.76720234408901133"/>
        </c:manualLayout>
      </c:layout>
      <c:barChart>
        <c:barDir val="col"/>
        <c:grouping val="clustered"/>
        <c:varyColors val="0"/>
        <c:ser>
          <c:idx val="0"/>
          <c:order val="0"/>
          <c:tx>
            <c:strRef>
              <c:f>Value!$N$17</c:f>
              <c:strCache>
                <c:ptCount val="1"/>
                <c:pt idx="0">
                  <c:v>Αξία Συναλλαγών (€)</c:v>
                </c:pt>
              </c:strCache>
            </c:strRef>
          </c:tx>
          <c:spPr>
            <a:solidFill>
              <a:srgbClr val="5B9BD5"/>
            </a:solidFill>
            <a:ln>
              <a:noFill/>
            </a:ln>
          </c:spPr>
          <c:invertIfNegative val="0"/>
          <c:dLbls>
            <c:spPr>
              <a:noFill/>
              <a:ln w="25400">
                <a:noFill/>
              </a:ln>
            </c:spPr>
            <c:txPr>
              <a:bodyPr lIns="0" tIns="0" rIns="0" bIns="0"/>
              <a:lstStyle/>
              <a:p>
                <a:pPr marL="0" marR="0" indent="0" algn="ctr" defTabSz="914400" fontAlgn="auto" hangingPunct="1">
                  <a:lnSpc>
                    <a:spcPct val="100000"/>
                  </a:lnSpc>
                  <a:spcBef>
                    <a:spcPts val="0"/>
                  </a:spcBef>
                  <a:spcAft>
                    <a:spcPts val="0"/>
                  </a:spcAft>
                  <a:tabLst/>
                  <a:defRPr sz="1000" b="1" i="0" u="none" strike="noStrike" kern="1200" baseline="0">
                    <a:solidFill>
                      <a:srgbClr val="000000"/>
                    </a:solidFill>
                    <a:latin typeface="Calibri"/>
                    <a:ea typeface="Calibri"/>
                    <a:cs typeface="Calibri"/>
                  </a:defRPr>
                </a:pPr>
                <a:endParaRPr lang="el-GR"/>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pPr xmlns:c15="http://schemas.microsoft.com/office/drawing/2012/chart">
                  <a:prstGeom prst="rect">
                    <a:avLst/>
                  </a:prstGeom>
                </c15:spPr>
                <c15:layout/>
                <c15:showLeaderLines val="0"/>
              </c:ext>
            </c:extLst>
          </c:dLbls>
          <c:trendline>
            <c:trendlineType val="movingAvg"/>
            <c:period val="2"/>
            <c:dispRSqr val="0"/>
            <c:dispEq val="0"/>
          </c:trendline>
          <c:cat>
            <c:strRef>
              <c:f>Value!$B$3:$M$3</c:f>
              <c:strCache>
                <c:ptCount val="12"/>
                <c:pt idx="0">
                  <c:v>2010</c:v>
                </c:pt>
                <c:pt idx="1">
                  <c:v>2011</c:v>
                </c:pt>
                <c:pt idx="2">
                  <c:v>2012</c:v>
                </c:pt>
                <c:pt idx="3">
                  <c:v>2013</c:v>
                </c:pt>
                <c:pt idx="4">
                  <c:v>2014</c:v>
                </c:pt>
                <c:pt idx="5">
                  <c:v>2015</c:v>
                </c:pt>
                <c:pt idx="6">
                  <c:v>2016</c:v>
                </c:pt>
                <c:pt idx="7">
                  <c:v>2017</c:v>
                </c:pt>
                <c:pt idx="8">
                  <c:v>2018</c:v>
                </c:pt>
                <c:pt idx="9">
                  <c:v>2019</c:v>
                </c:pt>
                <c:pt idx="10">
                  <c:v>Ιουν-20</c:v>
                </c:pt>
                <c:pt idx="11">
                  <c:v>10-yr</c:v>
                </c:pt>
              </c:strCache>
            </c:strRef>
          </c:cat>
          <c:val>
            <c:numRef>
              <c:f>Value!$B$15:$L$15</c:f>
              <c:numCache>
                <c:formatCode>#,##0.00</c:formatCode>
                <c:ptCount val="11"/>
                <c:pt idx="0">
                  <c:v>27441542.809999999</c:v>
                </c:pt>
                <c:pt idx="1">
                  <c:v>3549400.7900000005</c:v>
                </c:pt>
                <c:pt idx="2">
                  <c:v>4322283.7699999996</c:v>
                </c:pt>
                <c:pt idx="3">
                  <c:v>13625473.239999998</c:v>
                </c:pt>
                <c:pt idx="4">
                  <c:v>7609858.8399999989</c:v>
                </c:pt>
                <c:pt idx="5">
                  <c:v>1390522.73</c:v>
                </c:pt>
                <c:pt idx="6">
                  <c:v>2056592.69</c:v>
                </c:pt>
                <c:pt idx="7">
                  <c:v>12307830.129999999</c:v>
                </c:pt>
                <c:pt idx="8">
                  <c:v>15488244.339999996</c:v>
                </c:pt>
                <c:pt idx="9">
                  <c:v>64515806.370000005</c:v>
                </c:pt>
                <c:pt idx="10">
                  <c:v>39129757.670000002</c:v>
                </c:pt>
              </c:numCache>
            </c:numRef>
          </c:val>
          <c:extLst xmlns:c16r2="http://schemas.microsoft.com/office/drawing/2015/06/chart">
            <c:ext xmlns:c16="http://schemas.microsoft.com/office/drawing/2014/chart" uri="{C3380CC4-5D6E-409C-BE32-E72D297353CC}">
              <c16:uniqueId val="{00000000-9FAA-438A-9D0B-734F4FF11B53}"/>
            </c:ext>
          </c:extLst>
        </c:ser>
        <c:dLbls>
          <c:showLegendKey val="0"/>
          <c:showVal val="0"/>
          <c:showCatName val="0"/>
          <c:showSerName val="0"/>
          <c:showPercent val="0"/>
          <c:showBubbleSize val="0"/>
        </c:dLbls>
        <c:gapWidth val="43"/>
        <c:axId val="134001024"/>
        <c:axId val="134002560"/>
      </c:barChart>
      <c:catAx>
        <c:axId val="134001024"/>
        <c:scaling>
          <c:orientation val="minMax"/>
        </c:scaling>
        <c:delete val="0"/>
        <c:axPos val="b"/>
        <c:numFmt formatCode="General" sourceLinked="1"/>
        <c:majorTickMark val="none"/>
        <c:minorTickMark val="none"/>
        <c:tickLblPos val="nextTo"/>
        <c:spPr>
          <a:noFill/>
          <a:ln w="38103">
            <a:solidFill>
              <a:srgbClr val="000000"/>
            </a:solidFill>
            <a:prstDash val="solid"/>
            <a:round/>
          </a:ln>
          <a:effectLst>
            <a:outerShdw dist="22997" dir="5400000" algn="tl">
              <a:srgbClr val="000000">
                <a:alpha val="35000"/>
              </a:srgbClr>
            </a:outerShdw>
          </a:effectLst>
        </c:spPr>
        <c:txPr>
          <a:bodyPr lIns="0" tIns="0" rIns="0" bIns="0"/>
          <a:lstStyle/>
          <a:p>
            <a:pPr marL="0" marR="0" indent="0" defTabSz="914400" fontAlgn="auto" hangingPunct="1">
              <a:lnSpc>
                <a:spcPct val="100000"/>
              </a:lnSpc>
              <a:spcBef>
                <a:spcPts val="0"/>
              </a:spcBef>
              <a:spcAft>
                <a:spcPts val="0"/>
              </a:spcAft>
              <a:tabLst/>
              <a:defRPr sz="1000" b="1" i="0" u="none" strike="noStrike" kern="1200" baseline="0">
                <a:solidFill>
                  <a:srgbClr val="000000"/>
                </a:solidFill>
                <a:latin typeface="Calibri"/>
                <a:ea typeface="Calibri"/>
                <a:cs typeface="Calibri"/>
              </a:defRPr>
            </a:pPr>
            <a:endParaRPr lang="el-GR"/>
          </a:p>
        </c:txPr>
        <c:crossAx val="134002560"/>
        <c:crosses val="autoZero"/>
        <c:auto val="1"/>
        <c:lblAlgn val="ctr"/>
        <c:lblOffset val="100"/>
        <c:noMultiLvlLbl val="0"/>
      </c:catAx>
      <c:valAx>
        <c:axId val="134002560"/>
        <c:scaling>
          <c:orientation val="minMax"/>
        </c:scaling>
        <c:delete val="0"/>
        <c:axPos val="l"/>
        <c:majorGridlines>
          <c:spPr>
            <a:ln w="6345">
              <a:solidFill>
                <a:srgbClr val="898989"/>
              </a:solidFill>
              <a:prstDash val="solid"/>
              <a:round/>
            </a:ln>
          </c:spPr>
        </c:majorGridlines>
        <c:minorGridlines>
          <c:spPr>
            <a:ln w="6345">
              <a:solidFill>
                <a:srgbClr val="BCBCBC"/>
              </a:solidFill>
              <a:prstDash val="solid"/>
              <a:round/>
            </a:ln>
          </c:spPr>
        </c:minorGridlines>
        <c:numFmt formatCode="#,##0.00" sourceLinked="1"/>
        <c:majorTickMark val="none"/>
        <c:minorTickMark val="none"/>
        <c:tickLblPos val="nextTo"/>
        <c:spPr>
          <a:noFill/>
          <a:ln>
            <a:noFill/>
          </a:ln>
          <a:effectLst>
            <a:outerShdw dist="22997" dir="5400000" algn="tl">
              <a:srgbClr val="000000">
                <a:alpha val="35000"/>
              </a:srgbClr>
            </a:outerShdw>
          </a:effectLst>
        </c:spPr>
        <c:txPr>
          <a:bodyPr lIns="0" tIns="0" rIns="0" bIns="0"/>
          <a:lstStyle/>
          <a:p>
            <a:pPr marL="0" marR="0" indent="0" defTabSz="914400" fontAlgn="auto" hangingPunct="1">
              <a:lnSpc>
                <a:spcPct val="100000"/>
              </a:lnSpc>
              <a:spcBef>
                <a:spcPts val="0"/>
              </a:spcBef>
              <a:spcAft>
                <a:spcPts val="0"/>
              </a:spcAft>
              <a:tabLst/>
              <a:defRPr sz="1000" b="1" i="0" u="none" strike="noStrike" kern="1200" baseline="0">
                <a:solidFill>
                  <a:srgbClr val="000000"/>
                </a:solidFill>
                <a:latin typeface="Calibri"/>
                <a:ea typeface="Calibri"/>
                <a:cs typeface="Calibri"/>
              </a:defRPr>
            </a:pPr>
            <a:endParaRPr lang="el-GR"/>
          </a:p>
        </c:txPr>
        <c:crossAx val="134001024"/>
        <c:crosses val="autoZero"/>
        <c:crossBetween val="between"/>
        <c:dispUnits>
          <c:builtInUnit val="millions"/>
        </c:dispUnits>
      </c:valAx>
      <c:spPr>
        <a:solidFill>
          <a:srgbClr val="FFFFFF"/>
        </a:solidFill>
        <a:ln w="25402">
          <a:solidFill>
            <a:srgbClr val="70AD47">
              <a:alpha val="98000"/>
            </a:srgbClr>
          </a:solidFill>
          <a:prstDash val="solid"/>
        </a:ln>
      </c:spPr>
    </c:plotArea>
    <c:legend>
      <c:legendPos val="r"/>
      <c:legendEntry>
        <c:idx val="1"/>
        <c:delete val="1"/>
      </c:legendEntry>
      <c:layout>
        <c:manualLayout>
          <c:xMode val="edge"/>
          <c:yMode val="edge"/>
          <c:x val="0.43209579932426107"/>
          <c:y val="0.94069189385034735"/>
          <c:w val="0.13303304493159765"/>
          <c:h val="4.2721696304815829E-2"/>
        </c:manualLayout>
      </c:layout>
      <c:overlay val="0"/>
      <c:spPr>
        <a:solidFill>
          <a:srgbClr val="FFFFFF"/>
        </a:solidFill>
        <a:ln w="25402">
          <a:solidFill>
            <a:srgbClr val="000000"/>
          </a:solidFill>
          <a:prstDash val="solid"/>
        </a:ln>
      </c:spPr>
      <c:txPr>
        <a:bodyPr lIns="0" tIns="0" rIns="0" bIns="0"/>
        <a:lstStyle/>
        <a:p>
          <a:pPr marL="0" marR="0" indent="0" defTabSz="914400" fontAlgn="auto" hangingPunct="1">
            <a:lnSpc>
              <a:spcPct val="100000"/>
            </a:lnSpc>
            <a:spcBef>
              <a:spcPts val="0"/>
            </a:spcBef>
            <a:spcAft>
              <a:spcPts val="0"/>
            </a:spcAft>
            <a:tabLst/>
            <a:defRPr sz="825" b="1" i="0" u="none" strike="noStrike" kern="1200" baseline="0">
              <a:solidFill>
                <a:srgbClr val="000000"/>
              </a:solidFill>
              <a:latin typeface="Calibri"/>
              <a:ea typeface="Calibri"/>
              <a:cs typeface="Calibri"/>
            </a:defRPr>
          </a:pPr>
          <a:endParaRPr lang="el-GR"/>
        </a:p>
      </c:txPr>
    </c:legend>
    <c:plotVisOnly val="1"/>
    <c:dispBlanksAs val="gap"/>
    <c:showDLblsOverMax val="0"/>
  </c:chart>
  <c:spPr>
    <a:solidFill>
      <a:srgbClr val="BFBFBF"/>
    </a:solidFill>
    <a:ln>
      <a:noFill/>
    </a:ln>
    <a:effectLst>
      <a:outerShdw dist="38096" dir="18900000" algn="tl">
        <a:srgbClr val="000000">
          <a:alpha val="40000"/>
        </a:srgbClr>
      </a:outerShdw>
    </a:effectLst>
  </c:spPr>
  <c:txPr>
    <a:bodyPr lIns="0" tIns="0" rIns="0" bIns="0"/>
    <a:lstStyle/>
    <a:p>
      <a:pPr marL="0" marR="0" indent="0" defTabSz="914400" fontAlgn="auto" hangingPunct="1">
        <a:lnSpc>
          <a:spcPct val="100000"/>
        </a:lnSpc>
        <a:spcBef>
          <a:spcPts val="0"/>
        </a:spcBef>
        <a:spcAft>
          <a:spcPts val="0"/>
        </a:spcAft>
        <a:tabLst/>
        <a:defRPr lang="en-US" sz="1000" b="0" i="0" u="none" strike="noStrike" kern="1200" baseline="0">
          <a:solidFill>
            <a:srgbClr val="000000"/>
          </a:solidFill>
          <a:latin typeface="Calibri"/>
          <a:ea typeface="Calibri"/>
          <a:cs typeface="Calibri"/>
        </a:defRPr>
      </a:pPr>
      <a:endParaRPr lang="el-GR"/>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l-G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lgn="ctr">
              <a:defRPr/>
            </a:pPr>
            <a:r>
              <a:rPr lang="el-GR" sz="1600" b="1" dirty="0"/>
              <a:t>Αξία Συναλλαγών                                                    </a:t>
            </a:r>
            <a:r>
              <a:rPr lang="el-GR" sz="1600" b="1" dirty="0" smtClean="0"/>
              <a:t>                                                                   </a:t>
            </a:r>
            <a:r>
              <a:rPr lang="el-GR" sz="1200" b="1" dirty="0"/>
              <a:t>10ετίας </a:t>
            </a:r>
            <a:r>
              <a:rPr lang="el-GR" sz="1200" b="1" dirty="0" smtClean="0"/>
              <a:t>                                                                                                                 </a:t>
            </a:r>
            <a:endParaRPr lang="el-GR" sz="1200" b="1" dirty="0"/>
          </a:p>
        </c:rich>
      </c:tx>
      <c:layout>
        <c:manualLayout>
          <c:xMode val="edge"/>
          <c:yMode val="edge"/>
          <c:x val="0.41618014665037212"/>
          <c:y val="1.4316266446585299E-2"/>
        </c:manualLayout>
      </c:layout>
      <c:overlay val="0"/>
      <c:spPr>
        <a:noFill/>
        <a:ln>
          <a:noFill/>
        </a:ln>
      </c:spPr>
    </c:title>
    <c:autoTitleDeleted val="0"/>
    <c:plotArea>
      <c:layout>
        <c:manualLayout>
          <c:layoutTarget val="inner"/>
          <c:xMode val="edge"/>
          <c:yMode val="edge"/>
          <c:x val="8.9446321497095568E-2"/>
          <c:y val="0.15855079534366562"/>
          <c:w val="0.81696107176904809"/>
          <c:h val="0.69946693442858543"/>
        </c:manualLayout>
      </c:layout>
      <c:barChart>
        <c:barDir val="col"/>
        <c:grouping val="clustered"/>
        <c:varyColors val="0"/>
        <c:ser>
          <c:idx val="0"/>
          <c:order val="0"/>
          <c:tx>
            <c:strRef>
              <c:f>Value!$N$17</c:f>
              <c:strCache>
                <c:ptCount val="1"/>
                <c:pt idx="0">
                  <c:v>Αξία Συναλλαγών (€)</c:v>
                </c:pt>
              </c:strCache>
            </c:strRef>
          </c:tx>
          <c:spPr>
            <a:solidFill>
              <a:srgbClr val="0070C0"/>
            </a:solidFill>
            <a:ln>
              <a:noFill/>
            </a:ln>
          </c:spPr>
          <c:invertIfNegative val="0"/>
          <c:dLbls>
            <c:spPr>
              <a:noFill/>
              <a:ln w="25400">
                <a:noFill/>
              </a:ln>
            </c:spPr>
            <c:txPr>
              <a:bodyPr/>
              <a:lstStyle/>
              <a:p>
                <a:pPr algn="ctr">
                  <a:defRPr b="1"/>
                </a:pPr>
                <a:endParaRPr lang="el-GR"/>
              </a:p>
            </c:txPr>
            <c:dLblPos val="in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Value!$A$4:$A$14</c:f>
              <c:strCache>
                <c:ptCount val="11"/>
                <c:pt idx="0">
                  <c:v>BYTE</c:v>
                </c:pt>
                <c:pt idx="1">
                  <c:v>CPI</c:v>
                </c:pt>
                <c:pt idx="2">
                  <c:v>ΕΠΣΙΛ</c:v>
                </c:pt>
                <c:pt idx="3">
                  <c:v>ΙΝΤΕΚ</c:v>
                </c:pt>
                <c:pt idx="4">
                  <c:v>ΙΛΥΔΑ</c:v>
                </c:pt>
                <c:pt idx="5">
                  <c:v>ΛΟΓΟΣ</c:v>
                </c:pt>
                <c:pt idx="6">
                  <c:v>ΠΡΟΦ</c:v>
                </c:pt>
                <c:pt idx="7">
                  <c:v>ΚΟΥΑΛ</c:v>
                </c:pt>
                <c:pt idx="8">
                  <c:v>ΚΟΥΕΣ</c:v>
                </c:pt>
                <c:pt idx="9">
                  <c:v>ΕΝΤΕΡ</c:v>
                </c:pt>
                <c:pt idx="10">
                  <c:v>ΠΕΡΦ</c:v>
                </c:pt>
              </c:strCache>
            </c:strRef>
          </c:cat>
          <c:val>
            <c:numRef>
              <c:f>Value!$M$4:$M$14</c:f>
              <c:numCache>
                <c:formatCode>#,##0.00</c:formatCode>
                <c:ptCount val="11"/>
                <c:pt idx="0">
                  <c:v>10240104.970000003</c:v>
                </c:pt>
                <c:pt idx="1">
                  <c:v>700356.23</c:v>
                </c:pt>
                <c:pt idx="2">
                  <c:v>2278879.67</c:v>
                </c:pt>
                <c:pt idx="3">
                  <c:v>1402960.44</c:v>
                </c:pt>
                <c:pt idx="4">
                  <c:v>21819052.500000004</c:v>
                </c:pt>
                <c:pt idx="5">
                  <c:v>1723536.9500000002</c:v>
                </c:pt>
                <c:pt idx="6">
                  <c:v>50786858.979999989</c:v>
                </c:pt>
                <c:pt idx="7">
                  <c:v>19411192.690000005</c:v>
                </c:pt>
                <c:pt idx="8">
                  <c:v>81399267.920000002</c:v>
                </c:pt>
                <c:pt idx="9">
                  <c:v>1675103.0299999998</c:v>
                </c:pt>
                <c:pt idx="10">
                  <c:v>1838663.8499999996</c:v>
                </c:pt>
              </c:numCache>
            </c:numRef>
          </c:val>
          <c:extLst xmlns:c16r2="http://schemas.microsoft.com/office/drawing/2015/06/chart">
            <c:ext xmlns:c16="http://schemas.microsoft.com/office/drawing/2014/chart" uri="{C3380CC4-5D6E-409C-BE32-E72D297353CC}">
              <c16:uniqueId val="{00000000-A061-473B-856D-035B836A9993}"/>
            </c:ext>
          </c:extLst>
        </c:ser>
        <c:dLbls>
          <c:showLegendKey val="0"/>
          <c:showVal val="0"/>
          <c:showCatName val="0"/>
          <c:showSerName val="0"/>
          <c:showPercent val="0"/>
          <c:showBubbleSize val="0"/>
        </c:dLbls>
        <c:gapWidth val="43"/>
        <c:axId val="134702592"/>
        <c:axId val="134704128"/>
      </c:barChart>
      <c:lineChart>
        <c:grouping val="stacked"/>
        <c:varyColors val="0"/>
        <c:ser>
          <c:idx val="1"/>
          <c:order val="1"/>
          <c:tx>
            <c:strRef>
              <c:f>Value!$N$18</c:f>
              <c:strCache>
                <c:ptCount val="1"/>
                <c:pt idx="0">
                  <c:v>% ανά Εταιρία</c:v>
                </c:pt>
              </c:strCache>
            </c:strRef>
          </c:tx>
          <c:spPr>
            <a:ln>
              <a:noFill/>
            </a:ln>
          </c:spPr>
          <c:marker>
            <c:spPr>
              <a:solidFill>
                <a:schemeClr val="accent6">
                  <a:lumMod val="50000"/>
                </a:schemeClr>
              </a:solidFill>
              <a:ln>
                <a:solidFill>
                  <a:srgbClr val="70AD47"/>
                </a:solidFill>
              </a:ln>
            </c:spPr>
          </c:marker>
          <c:dLbls>
            <c:dLbl>
              <c:idx val="0"/>
              <c:layout>
                <c:manualLayout>
                  <c:x val="-3.1751326143701374E-2"/>
                  <c:y val="-5.6454083369261929E-2"/>
                </c:manualLayout>
              </c:layout>
              <c:dLblPos val="r"/>
              <c:showLegendKey val="0"/>
              <c:showVal val="1"/>
              <c:showCatName val="0"/>
              <c:showSerName val="0"/>
              <c:showPercent val="0"/>
              <c:showBubbleSize val="0"/>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1-A061-473B-856D-035B836A9993}"/>
                </c:ext>
              </c:extLst>
            </c:dLbl>
            <c:dLbl>
              <c:idx val="1"/>
              <c:layout>
                <c:manualLayout>
                  <c:x val="-3.1751326143701387E-2"/>
                  <c:y val="-7.0863305271279126E-2"/>
                </c:manualLayout>
              </c:layout>
              <c:dLblPos val="r"/>
              <c:showLegendKey val="0"/>
              <c:showVal val="1"/>
              <c:showCatName val="0"/>
              <c:showSerName val="0"/>
              <c:showPercent val="0"/>
              <c:showBubbleSize val="0"/>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2-A061-473B-856D-035B836A9993}"/>
                </c:ext>
              </c:extLst>
            </c:dLbl>
            <c:dLbl>
              <c:idx val="2"/>
              <c:layout>
                <c:manualLayout>
                  <c:x val="-3.3276181282463208E-2"/>
                  <c:y val="-6.1257157336600934E-2"/>
                </c:manualLayout>
              </c:layout>
              <c:dLblPos val="r"/>
              <c:showLegendKey val="0"/>
              <c:showVal val="1"/>
              <c:showCatName val="0"/>
              <c:showSerName val="0"/>
              <c:showPercent val="0"/>
              <c:showBubbleSize val="0"/>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3-A061-473B-856D-035B836A9993}"/>
                </c:ext>
              </c:extLst>
            </c:dLbl>
            <c:dLbl>
              <c:idx val="3"/>
              <c:layout>
                <c:manualLayout>
                  <c:x val="-3.3276181282463263E-2"/>
                  <c:y val="-6.1257157336600934E-2"/>
                </c:manualLayout>
              </c:layout>
              <c:dLblPos val="r"/>
              <c:showLegendKey val="0"/>
              <c:showVal val="1"/>
              <c:showCatName val="0"/>
              <c:showSerName val="0"/>
              <c:showPercent val="0"/>
              <c:showBubbleSize val="0"/>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4-A061-473B-856D-035B836A9993}"/>
                </c:ext>
              </c:extLst>
            </c:dLbl>
            <c:dLbl>
              <c:idx val="4"/>
              <c:layout>
                <c:manualLayout>
                  <c:x val="-3.5227995860078333E-2"/>
                  <c:y val="-5.6454083369261839E-2"/>
                </c:manualLayout>
              </c:layout>
              <c:dLblPos val="r"/>
              <c:showLegendKey val="0"/>
              <c:showVal val="1"/>
              <c:showCatName val="0"/>
              <c:showSerName val="0"/>
              <c:showPercent val="0"/>
              <c:showBubbleSize val="0"/>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5-A061-473B-856D-035B836A9993}"/>
                </c:ext>
              </c:extLst>
            </c:dLbl>
            <c:dLbl>
              <c:idx val="5"/>
              <c:layout>
                <c:manualLayout>
                  <c:x val="-3.0226471004939515E-2"/>
                  <c:y val="-6.3658694320270576E-2"/>
                </c:manualLayout>
              </c:layout>
              <c:dLblPos val="r"/>
              <c:showLegendKey val="0"/>
              <c:showVal val="1"/>
              <c:showCatName val="0"/>
              <c:showSerName val="0"/>
              <c:showPercent val="0"/>
              <c:showBubbleSize val="0"/>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6-A061-473B-856D-035B836A9993}"/>
                </c:ext>
              </c:extLst>
            </c:dLbl>
            <c:dLbl>
              <c:idx val="6"/>
              <c:layout>
                <c:manualLayout>
                  <c:x val="-3.6752850998840146E-2"/>
                  <c:y val="-4.6847935434583647E-2"/>
                </c:manualLayout>
              </c:layout>
              <c:dLblPos val="r"/>
              <c:showLegendKey val="0"/>
              <c:showVal val="1"/>
              <c:showCatName val="0"/>
              <c:showSerName val="0"/>
              <c:showPercent val="0"/>
              <c:showBubbleSize val="0"/>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7-A061-473B-856D-035B836A9993}"/>
                </c:ext>
              </c:extLst>
            </c:dLbl>
            <c:dLbl>
              <c:idx val="7"/>
              <c:layout>
                <c:manualLayout>
                  <c:x val="-3.6752850998840146E-2"/>
                  <c:y val="-6.3658694320270479E-2"/>
                </c:manualLayout>
              </c:layout>
              <c:dLblPos val="r"/>
              <c:showLegendKey val="0"/>
              <c:showVal val="1"/>
              <c:showCatName val="0"/>
              <c:showSerName val="0"/>
              <c:showPercent val="0"/>
              <c:showBubbleSize val="0"/>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8-A061-473B-856D-035B836A9993}"/>
                </c:ext>
              </c:extLst>
            </c:dLbl>
            <c:dLbl>
              <c:idx val="8"/>
              <c:layout>
                <c:manualLayout>
                  <c:x val="-3.3703140721316513E-2"/>
                  <c:y val="-2.7635639565227257E-2"/>
                </c:manualLayout>
              </c:layout>
              <c:dLblPos val="r"/>
              <c:showLegendKey val="0"/>
              <c:showVal val="1"/>
              <c:showCatName val="0"/>
              <c:showSerName val="0"/>
              <c:showPercent val="0"/>
              <c:showBubbleSize val="0"/>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9-A061-473B-856D-035B836A9993}"/>
                </c:ext>
              </c:extLst>
            </c:dLbl>
            <c:dLbl>
              <c:idx val="9"/>
              <c:layout>
                <c:manualLayout>
                  <c:x val="-3.1751326143701387E-2"/>
                  <c:y val="-4.9249472418253372E-2"/>
                </c:manualLayout>
              </c:layout>
              <c:dLblPos val="r"/>
              <c:showLegendKey val="0"/>
              <c:showVal val="1"/>
              <c:showCatName val="0"/>
              <c:showSerName val="0"/>
              <c:showPercent val="0"/>
              <c:showBubbleSize val="0"/>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A-A061-473B-856D-035B836A9993}"/>
                </c:ext>
              </c:extLst>
            </c:dLbl>
            <c:dLbl>
              <c:idx val="10"/>
              <c:layout>
                <c:manualLayout>
                  <c:x val="-3.1751326143701498E-2"/>
                  <c:y val="-3.964332448357509E-2"/>
                </c:manualLayout>
              </c:layout>
              <c:dLblPos val="r"/>
              <c:showLegendKey val="0"/>
              <c:showVal val="1"/>
              <c:showCatName val="0"/>
              <c:showSerName val="0"/>
              <c:showPercent val="0"/>
              <c:showBubbleSize val="0"/>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B-A061-473B-856D-035B836A9993}"/>
                </c:ext>
              </c:extLst>
            </c:dLbl>
            <c:spPr>
              <a:noFill/>
              <a:ln w="25400">
                <a:noFill/>
              </a:ln>
            </c:spPr>
            <c:txPr>
              <a:bodyPr/>
              <a:lstStyle/>
              <a:p>
                <a:pPr>
                  <a:defRPr b="1">
                    <a:solidFill>
                      <a:schemeClr val="accent6">
                        <a:lumMod val="50000"/>
                      </a:schemeClr>
                    </a:solidFill>
                  </a:defRPr>
                </a:pPr>
                <a:endParaRPr lang="el-GR"/>
              </a:p>
            </c:txPr>
            <c:dLblPos val="b"/>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Value!$A$4:$A$14</c:f>
              <c:strCache>
                <c:ptCount val="11"/>
                <c:pt idx="0">
                  <c:v>BYTE</c:v>
                </c:pt>
                <c:pt idx="1">
                  <c:v>CPI</c:v>
                </c:pt>
                <c:pt idx="2">
                  <c:v>ΕΠΣΙΛ</c:v>
                </c:pt>
                <c:pt idx="3">
                  <c:v>ΙΝΤΕΚ</c:v>
                </c:pt>
                <c:pt idx="4">
                  <c:v>ΙΛΥΔΑ</c:v>
                </c:pt>
                <c:pt idx="5">
                  <c:v>ΛΟΓΟΣ</c:v>
                </c:pt>
                <c:pt idx="6">
                  <c:v>ΠΡΟΦ</c:v>
                </c:pt>
                <c:pt idx="7">
                  <c:v>ΚΟΥΑΛ</c:v>
                </c:pt>
                <c:pt idx="8">
                  <c:v>ΚΟΥΕΣ</c:v>
                </c:pt>
                <c:pt idx="9">
                  <c:v>ΕΝΤΕΡ</c:v>
                </c:pt>
                <c:pt idx="10">
                  <c:v>ΠΕΡΦ</c:v>
                </c:pt>
              </c:strCache>
            </c:strRef>
          </c:cat>
          <c:val>
            <c:numRef>
              <c:f>Value!$N$4:$N$14</c:f>
              <c:numCache>
                <c:formatCode>0.00%</c:formatCode>
                <c:ptCount val="11"/>
                <c:pt idx="0">
                  <c:v>5.2981778267322858E-2</c:v>
                </c:pt>
                <c:pt idx="1">
                  <c:v>3.6236072378853902E-3</c:v>
                </c:pt>
                <c:pt idx="2">
                  <c:v>1.1790806610632806E-2</c:v>
                </c:pt>
                <c:pt idx="3">
                  <c:v>7.2588454090725682E-3</c:v>
                </c:pt>
                <c:pt idx="4">
                  <c:v>0.11289065931890309</c:v>
                </c:pt>
                <c:pt idx="5">
                  <c:v>8.9174918409491571E-3</c:v>
                </c:pt>
                <c:pt idx="6">
                  <c:v>0.26276860532730978</c:v>
                </c:pt>
                <c:pt idx="7">
                  <c:v>0.10043251607467246</c:v>
                </c:pt>
                <c:pt idx="8">
                  <c:v>0.42115564017112272</c:v>
                </c:pt>
                <c:pt idx="9">
                  <c:v>8.6668972213065736E-3</c:v>
                </c:pt>
                <c:pt idx="10">
                  <c:v>9.5131525208224637E-3</c:v>
                </c:pt>
              </c:numCache>
            </c:numRef>
          </c:val>
          <c:smooth val="0"/>
          <c:extLst xmlns:c16r2="http://schemas.microsoft.com/office/drawing/2015/06/chart">
            <c:ext xmlns:c16="http://schemas.microsoft.com/office/drawing/2014/chart" uri="{C3380CC4-5D6E-409C-BE32-E72D297353CC}">
              <c16:uniqueId val="{0000000C-A061-473B-856D-035B836A9993}"/>
            </c:ext>
          </c:extLst>
        </c:ser>
        <c:dLbls>
          <c:showLegendKey val="0"/>
          <c:showVal val="0"/>
          <c:showCatName val="0"/>
          <c:showSerName val="0"/>
          <c:showPercent val="0"/>
          <c:showBubbleSize val="0"/>
        </c:dLbls>
        <c:marker val="1"/>
        <c:smooth val="0"/>
        <c:axId val="134404352"/>
        <c:axId val="134701056"/>
      </c:lineChart>
      <c:catAx>
        <c:axId val="134404352"/>
        <c:scaling>
          <c:orientation val="minMax"/>
        </c:scaling>
        <c:delete val="0"/>
        <c:axPos val="b"/>
        <c:numFmt formatCode="General" sourceLinked="1"/>
        <c:majorTickMark val="out"/>
        <c:minorTickMark val="none"/>
        <c:tickLblPos val="nextTo"/>
        <c:txPr>
          <a:bodyPr/>
          <a:lstStyle/>
          <a:p>
            <a:pPr>
              <a:defRPr b="1"/>
            </a:pPr>
            <a:endParaRPr lang="el-GR"/>
          </a:p>
        </c:txPr>
        <c:crossAx val="134701056"/>
        <c:crosses val="autoZero"/>
        <c:auto val="1"/>
        <c:lblAlgn val="ctr"/>
        <c:lblOffset val="100"/>
        <c:tickMarkSkip val="1"/>
        <c:noMultiLvlLbl val="0"/>
      </c:catAx>
      <c:valAx>
        <c:axId val="134701056"/>
        <c:scaling>
          <c:orientation val="minMax"/>
        </c:scaling>
        <c:delete val="0"/>
        <c:axPos val="r"/>
        <c:numFmt formatCode="0.00%" sourceLinked="1"/>
        <c:majorTickMark val="out"/>
        <c:minorTickMark val="none"/>
        <c:tickLblPos val="nextTo"/>
        <c:txPr>
          <a:bodyPr/>
          <a:lstStyle/>
          <a:p>
            <a:pPr>
              <a:defRPr b="1"/>
            </a:pPr>
            <a:endParaRPr lang="el-GR"/>
          </a:p>
        </c:txPr>
        <c:crossAx val="134404352"/>
        <c:crosses val="max"/>
        <c:crossBetween val="between"/>
      </c:valAx>
      <c:catAx>
        <c:axId val="134702592"/>
        <c:scaling>
          <c:orientation val="minMax"/>
        </c:scaling>
        <c:delete val="1"/>
        <c:axPos val="b"/>
        <c:numFmt formatCode="General" sourceLinked="1"/>
        <c:majorTickMark val="out"/>
        <c:minorTickMark val="none"/>
        <c:tickLblPos val="nextTo"/>
        <c:crossAx val="134704128"/>
        <c:crosses val="autoZero"/>
        <c:auto val="1"/>
        <c:lblAlgn val="ctr"/>
        <c:lblOffset val="100"/>
        <c:noMultiLvlLbl val="0"/>
      </c:catAx>
      <c:valAx>
        <c:axId val="134704128"/>
        <c:scaling>
          <c:orientation val="minMax"/>
        </c:scaling>
        <c:delete val="0"/>
        <c:axPos val="l"/>
        <c:majorGridlines/>
        <c:minorGridlines/>
        <c:numFmt formatCode="#,##0.00" sourceLinked="1"/>
        <c:majorTickMark val="out"/>
        <c:minorTickMark val="none"/>
        <c:tickLblPos val="nextTo"/>
        <c:txPr>
          <a:bodyPr/>
          <a:lstStyle/>
          <a:p>
            <a:pPr>
              <a:defRPr sz="900" b="1"/>
            </a:pPr>
            <a:endParaRPr lang="el-GR"/>
          </a:p>
        </c:txPr>
        <c:crossAx val="134702592"/>
        <c:crosses val="autoZero"/>
        <c:crossBetween val="between"/>
        <c:dispUnits>
          <c:builtInUnit val="thousands"/>
        </c:dispUnits>
      </c:valAx>
      <c:spPr>
        <a:solidFill>
          <a:srgbClr val="FFFFFF"/>
        </a:solidFill>
        <a:ln w="25402">
          <a:solidFill>
            <a:srgbClr val="70AD47">
              <a:alpha val="98000"/>
            </a:srgbClr>
          </a:solidFill>
          <a:prstDash val="solid"/>
        </a:ln>
      </c:spPr>
    </c:plotArea>
    <c:legend>
      <c:legendPos val="r"/>
      <c:layout>
        <c:manualLayout>
          <c:xMode val="edge"/>
          <c:yMode val="edge"/>
          <c:x val="0.43362065446302289"/>
          <c:y val="0.92655627160437803"/>
          <c:w val="0.19154942091524929"/>
          <c:h val="5.6632969509935238E-2"/>
        </c:manualLayout>
      </c:layout>
      <c:overlay val="0"/>
      <c:spPr>
        <a:solidFill>
          <a:srgbClr val="FFFFFF"/>
        </a:solidFill>
        <a:ln w="25402">
          <a:solidFill>
            <a:srgbClr val="000000"/>
          </a:solidFill>
          <a:prstDash val="solid"/>
        </a:ln>
      </c:spPr>
    </c:legend>
    <c:plotVisOnly val="1"/>
    <c:dispBlanksAs val="gap"/>
    <c:showDLblsOverMax val="0"/>
  </c:chart>
  <c:spPr>
    <a:solidFill>
      <a:srgbClr val="BFBFBF"/>
    </a:solidFill>
    <a:ln>
      <a:noFill/>
    </a:ln>
    <a:effectLst>
      <a:outerShdw dist="38096" dir="18900000" algn="tl">
        <a:srgbClr val="000000">
          <a:alpha val="40000"/>
        </a:srgbClr>
      </a:outerShdw>
    </a:effectLst>
  </c:spPr>
  <c:txPr>
    <a:bodyPr lIns="0" tIns="0" rIns="0" bIns="0"/>
    <a:lstStyle/>
    <a:p>
      <a:pPr marL="0" marR="0" indent="0" defTabSz="914400" fontAlgn="auto" hangingPunct="1">
        <a:lnSpc>
          <a:spcPct val="100000"/>
        </a:lnSpc>
        <a:spcBef>
          <a:spcPts val="0"/>
        </a:spcBef>
        <a:spcAft>
          <a:spcPts val="0"/>
        </a:spcAft>
        <a:tabLst/>
        <a:defRPr lang="en-US" sz="1000" b="0" i="0" u="none" strike="noStrike" kern="1200" baseline="0">
          <a:ln>
            <a:noFill/>
          </a:ln>
          <a:solidFill>
            <a:srgbClr val="000000"/>
          </a:solidFill>
          <a:latin typeface="Calibri"/>
          <a:ea typeface="Calibri"/>
          <a:cs typeface="Calibri"/>
        </a:defRPr>
      </a:pPr>
      <a:endParaRPr lang="el-GR"/>
    </a:p>
  </c:tx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l-G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000" b="0" i="0" u="none" strike="noStrike" baseline="0">
                <a:solidFill>
                  <a:srgbClr val="000000"/>
                </a:solidFill>
                <a:latin typeface="Calibri"/>
                <a:ea typeface="Calibri"/>
                <a:cs typeface="Calibri"/>
              </a:defRPr>
            </a:pPr>
            <a:r>
              <a:rPr lang="en-GB" sz="1800" b="1" i="0" u="none" strike="noStrike" baseline="0">
                <a:solidFill>
                  <a:srgbClr val="000000"/>
                </a:solidFill>
                <a:latin typeface="Calibri"/>
                <a:cs typeface="Calibri"/>
              </a:rPr>
              <a:t>ΠΩΛΗΣΕΙΣ                                                                                                 REVENUES</a:t>
            </a:r>
          </a:p>
        </c:rich>
      </c:tx>
      <c:layout>
        <c:manualLayout>
          <c:xMode val="edge"/>
          <c:yMode val="edge"/>
          <c:x val="0.43603716594803593"/>
          <c:y val="1.5048457434116676E-2"/>
        </c:manualLayout>
      </c:layout>
      <c:overlay val="1"/>
    </c:title>
    <c:autoTitleDeleted val="0"/>
    <c:plotArea>
      <c:layout>
        <c:manualLayout>
          <c:layoutTarget val="inner"/>
          <c:xMode val="edge"/>
          <c:yMode val="edge"/>
          <c:x val="8.4968555910709245E-2"/>
          <c:y val="0.18428775948460988"/>
          <c:w val="0.87923533018783195"/>
          <c:h val="0.63422104415165925"/>
        </c:manualLayout>
      </c:layout>
      <c:barChart>
        <c:barDir val="col"/>
        <c:grouping val="clustered"/>
        <c:varyColors val="0"/>
        <c:ser>
          <c:idx val="0"/>
          <c:order val="0"/>
          <c:tx>
            <c:strRef>
              <c:f>Revenues!$D$22</c:f>
              <c:strCache>
                <c:ptCount val="1"/>
                <c:pt idx="0">
                  <c:v>Εταιρίες Τεχνολογίας</c:v>
                </c:pt>
              </c:strCache>
            </c:strRef>
          </c:tx>
          <c:spPr>
            <a:solidFill>
              <a:srgbClr val="0070C0"/>
            </a:solidFill>
          </c:spPr>
          <c:invertIfNegative val="0"/>
          <c:dPt>
            <c:idx val="1"/>
            <c:invertIfNegative val="0"/>
            <c:bubble3D val="0"/>
            <c:spPr>
              <a:solidFill>
                <a:srgbClr val="0070C0"/>
              </a:solidFill>
            </c:spPr>
            <c:extLst xmlns:c16r2="http://schemas.microsoft.com/office/drawing/2015/06/chart">
              <c:ext xmlns:c16="http://schemas.microsoft.com/office/drawing/2014/chart" uri="{C3380CC4-5D6E-409C-BE32-E72D297353CC}">
                <c16:uniqueId val="{00000001-245D-4548-B2F1-BA18BEE6BAE5}"/>
              </c:ext>
            </c:extLst>
          </c:dPt>
          <c:dPt>
            <c:idx val="2"/>
            <c:invertIfNegative val="0"/>
            <c:bubble3D val="0"/>
            <c:spPr>
              <a:solidFill>
                <a:srgbClr val="0070C0"/>
              </a:solidFill>
            </c:spPr>
            <c:extLst xmlns:c16r2="http://schemas.microsoft.com/office/drawing/2015/06/chart">
              <c:ext xmlns:c16="http://schemas.microsoft.com/office/drawing/2014/chart" uri="{C3380CC4-5D6E-409C-BE32-E72D297353CC}">
                <c16:uniqueId val="{00000003-245D-4548-B2F1-BA18BEE6BAE5}"/>
              </c:ext>
            </c:extLst>
          </c:dPt>
          <c:dPt>
            <c:idx val="3"/>
            <c:invertIfNegative val="0"/>
            <c:bubble3D val="0"/>
            <c:spPr>
              <a:solidFill>
                <a:srgbClr val="0070C0"/>
              </a:solidFill>
            </c:spPr>
            <c:extLst xmlns:c16r2="http://schemas.microsoft.com/office/drawing/2015/06/chart">
              <c:ext xmlns:c16="http://schemas.microsoft.com/office/drawing/2014/chart" uri="{C3380CC4-5D6E-409C-BE32-E72D297353CC}">
                <c16:uniqueId val="{00000005-245D-4548-B2F1-BA18BEE6BAE5}"/>
              </c:ext>
            </c:extLst>
          </c:dPt>
          <c:dPt>
            <c:idx val="4"/>
            <c:invertIfNegative val="0"/>
            <c:bubble3D val="0"/>
            <c:spPr>
              <a:solidFill>
                <a:srgbClr val="0070C0"/>
              </a:solidFill>
            </c:spPr>
            <c:extLst xmlns:c16r2="http://schemas.microsoft.com/office/drawing/2015/06/chart">
              <c:ext xmlns:c16="http://schemas.microsoft.com/office/drawing/2014/chart" uri="{C3380CC4-5D6E-409C-BE32-E72D297353CC}">
                <c16:uniqueId val="{00000007-245D-4548-B2F1-BA18BEE6BAE5}"/>
              </c:ext>
            </c:extLst>
          </c:dPt>
          <c:dPt>
            <c:idx val="5"/>
            <c:invertIfNegative val="0"/>
            <c:bubble3D val="0"/>
            <c:spPr>
              <a:solidFill>
                <a:srgbClr val="0070C0"/>
              </a:solidFill>
            </c:spPr>
            <c:extLst xmlns:c16r2="http://schemas.microsoft.com/office/drawing/2015/06/chart">
              <c:ext xmlns:c16="http://schemas.microsoft.com/office/drawing/2014/chart" uri="{C3380CC4-5D6E-409C-BE32-E72D297353CC}">
                <c16:uniqueId val="{00000009-245D-4548-B2F1-BA18BEE6BAE5}"/>
              </c:ext>
            </c:extLst>
          </c:dPt>
          <c:dPt>
            <c:idx val="6"/>
            <c:invertIfNegative val="0"/>
            <c:bubble3D val="0"/>
            <c:spPr>
              <a:solidFill>
                <a:srgbClr val="0070C0"/>
              </a:solidFill>
            </c:spPr>
            <c:extLst xmlns:c16r2="http://schemas.microsoft.com/office/drawing/2015/06/chart">
              <c:ext xmlns:c16="http://schemas.microsoft.com/office/drawing/2014/chart" uri="{C3380CC4-5D6E-409C-BE32-E72D297353CC}">
                <c16:uniqueId val="{0000000B-245D-4548-B2F1-BA18BEE6BAE5}"/>
              </c:ext>
            </c:extLst>
          </c:dPt>
          <c:dPt>
            <c:idx val="7"/>
            <c:invertIfNegative val="0"/>
            <c:bubble3D val="0"/>
            <c:spPr>
              <a:solidFill>
                <a:srgbClr val="0070C0"/>
              </a:solidFill>
            </c:spPr>
            <c:extLst xmlns:c16r2="http://schemas.microsoft.com/office/drawing/2015/06/chart">
              <c:ext xmlns:c16="http://schemas.microsoft.com/office/drawing/2014/chart" uri="{C3380CC4-5D6E-409C-BE32-E72D297353CC}">
                <c16:uniqueId val="{0000000D-245D-4548-B2F1-BA18BEE6BAE5}"/>
              </c:ext>
            </c:extLst>
          </c:dPt>
          <c:dPt>
            <c:idx val="8"/>
            <c:invertIfNegative val="0"/>
            <c:bubble3D val="0"/>
            <c:spPr>
              <a:solidFill>
                <a:srgbClr val="0070C0"/>
              </a:solidFill>
            </c:spPr>
            <c:extLst xmlns:c16r2="http://schemas.microsoft.com/office/drawing/2015/06/chart">
              <c:ext xmlns:c16="http://schemas.microsoft.com/office/drawing/2014/chart" uri="{C3380CC4-5D6E-409C-BE32-E72D297353CC}">
                <c16:uniqueId val="{0000000F-245D-4548-B2F1-BA18BEE6BAE5}"/>
              </c:ext>
            </c:extLst>
          </c:dPt>
          <c:dPt>
            <c:idx val="9"/>
            <c:invertIfNegative val="0"/>
            <c:bubble3D val="0"/>
            <c:spPr>
              <a:solidFill>
                <a:schemeClr val="accent6">
                  <a:lumMod val="75000"/>
                </a:schemeClr>
              </a:solidFill>
            </c:spPr>
            <c:extLst xmlns:c16r2="http://schemas.microsoft.com/office/drawing/2015/06/chart">
              <c:ext xmlns:c16="http://schemas.microsoft.com/office/drawing/2014/chart" uri="{C3380CC4-5D6E-409C-BE32-E72D297353CC}">
                <c16:uniqueId val="{00000011-245D-4548-B2F1-BA18BEE6BAE5}"/>
              </c:ext>
            </c:extLst>
          </c:dPt>
          <c:dPt>
            <c:idx val="10"/>
            <c:invertIfNegative val="0"/>
            <c:bubble3D val="0"/>
            <c:spPr>
              <a:solidFill>
                <a:srgbClr val="0070C0"/>
              </a:solidFill>
            </c:spPr>
            <c:extLst xmlns:c16r2="http://schemas.microsoft.com/office/drawing/2015/06/chart">
              <c:ext xmlns:c16="http://schemas.microsoft.com/office/drawing/2014/chart" uri="{C3380CC4-5D6E-409C-BE32-E72D297353CC}">
                <c16:uniqueId val="{00000013-245D-4548-B2F1-BA18BEE6BAE5}"/>
              </c:ext>
            </c:extLst>
          </c:dPt>
          <c:dPt>
            <c:idx val="11"/>
            <c:invertIfNegative val="0"/>
            <c:bubble3D val="0"/>
            <c:spPr>
              <a:solidFill>
                <a:schemeClr val="accent6">
                  <a:lumMod val="75000"/>
                </a:schemeClr>
              </a:solidFill>
            </c:spPr>
            <c:extLst xmlns:c16r2="http://schemas.microsoft.com/office/drawing/2015/06/chart">
              <c:ext xmlns:c16="http://schemas.microsoft.com/office/drawing/2014/chart" uri="{C3380CC4-5D6E-409C-BE32-E72D297353CC}">
                <c16:uniqueId val="{00000015-245D-4548-B2F1-BA18BEE6BAE5}"/>
              </c:ext>
            </c:extLst>
          </c:dPt>
          <c:dLbls>
            <c:spPr>
              <a:noFill/>
              <a:ln w="25400">
                <a:noFill/>
              </a:ln>
            </c:spPr>
            <c:txPr>
              <a:bodyPr wrap="square" lIns="38100" tIns="19050" rIns="38100" bIns="19050" anchor="ctr">
                <a:spAutoFit/>
              </a:bodyPr>
              <a:lstStyle/>
              <a:p>
                <a:pPr>
                  <a:defRPr sz="1100" b="1" i="0" u="none" strike="noStrike" baseline="0">
                    <a:solidFill>
                      <a:srgbClr val="000000"/>
                    </a:solidFill>
                    <a:latin typeface="Calibri"/>
                    <a:ea typeface="Calibri"/>
                    <a:cs typeface="Calibri"/>
                  </a:defRPr>
                </a:pPr>
                <a:endParaRPr lang="el-GR"/>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trendline>
            <c:trendlineType val="movingAvg"/>
            <c:period val="2"/>
            <c:dispRSqr val="0"/>
            <c:dispEq val="0"/>
          </c:trendline>
          <c:cat>
            <c:numRef>
              <c:f>Revenues!$I$21:$R$21</c:f>
              <c:numCache>
                <c:formatCode>0</c:formatCode>
                <c:ptCount val="10"/>
                <c:pt idx="0">
                  <c:v>2010</c:v>
                </c:pt>
                <c:pt idx="1">
                  <c:v>2011</c:v>
                </c:pt>
                <c:pt idx="2">
                  <c:v>2012</c:v>
                </c:pt>
                <c:pt idx="3">
                  <c:v>2013</c:v>
                </c:pt>
                <c:pt idx="4">
                  <c:v>2014</c:v>
                </c:pt>
                <c:pt idx="5">
                  <c:v>2015</c:v>
                </c:pt>
                <c:pt idx="6">
                  <c:v>2016</c:v>
                </c:pt>
                <c:pt idx="7">
                  <c:v>2017</c:v>
                </c:pt>
                <c:pt idx="8">
                  <c:v>2018</c:v>
                </c:pt>
                <c:pt idx="9">
                  <c:v>2019</c:v>
                </c:pt>
              </c:numCache>
            </c:numRef>
          </c:cat>
          <c:val>
            <c:numRef>
              <c:f>Revenues!$I$22:$R$22</c:f>
              <c:numCache>
                <c:formatCode>#,##0.00</c:formatCode>
                <c:ptCount val="10"/>
                <c:pt idx="0">
                  <c:v>471199.62199999997</c:v>
                </c:pt>
                <c:pt idx="1">
                  <c:v>426623.53400000004</c:v>
                </c:pt>
                <c:pt idx="2">
                  <c:v>390529.53900000005</c:v>
                </c:pt>
                <c:pt idx="3">
                  <c:v>399747.81399999995</c:v>
                </c:pt>
                <c:pt idx="4">
                  <c:v>441057.87500000006</c:v>
                </c:pt>
                <c:pt idx="5">
                  <c:v>470843.33199999994</c:v>
                </c:pt>
                <c:pt idx="6">
                  <c:v>491215.71199999994</c:v>
                </c:pt>
                <c:pt idx="7">
                  <c:v>540767.40899999999</c:v>
                </c:pt>
                <c:pt idx="8">
                  <c:v>627443.32999999984</c:v>
                </c:pt>
                <c:pt idx="9">
                  <c:v>747311.76299999992</c:v>
                </c:pt>
              </c:numCache>
            </c:numRef>
          </c:val>
          <c:extLst xmlns:c16r2="http://schemas.microsoft.com/office/drawing/2015/06/chart">
            <c:ext xmlns:c16="http://schemas.microsoft.com/office/drawing/2014/chart" uri="{C3380CC4-5D6E-409C-BE32-E72D297353CC}">
              <c16:uniqueId val="{00000016-245D-4548-B2F1-BA18BEE6BAE5}"/>
            </c:ext>
          </c:extLst>
        </c:ser>
        <c:dLbls>
          <c:showLegendKey val="0"/>
          <c:showVal val="0"/>
          <c:showCatName val="0"/>
          <c:showSerName val="0"/>
          <c:showPercent val="0"/>
          <c:showBubbleSize val="0"/>
        </c:dLbls>
        <c:gapWidth val="16"/>
        <c:axId val="22065920"/>
        <c:axId val="22067840"/>
      </c:barChart>
      <c:catAx>
        <c:axId val="22065920"/>
        <c:scaling>
          <c:orientation val="minMax"/>
        </c:scaling>
        <c:delete val="0"/>
        <c:axPos val="b"/>
        <c:title>
          <c:tx>
            <c:rich>
              <a:bodyPr/>
              <a:lstStyle/>
              <a:p>
                <a:pPr>
                  <a:defRPr sz="1400" b="0" i="0" u="none" strike="noStrike" baseline="0">
                    <a:solidFill>
                      <a:schemeClr val="tx1"/>
                    </a:solidFill>
                    <a:latin typeface="+mn-lt"/>
                    <a:ea typeface="Calibri"/>
                    <a:cs typeface="Calibri"/>
                  </a:defRPr>
                </a:pPr>
                <a:r>
                  <a:rPr lang="el-GR" sz="1400" b="1" i="0" u="none" strike="noStrike" baseline="0">
                    <a:solidFill>
                      <a:schemeClr val="tx1"/>
                    </a:solidFill>
                    <a:latin typeface="+mn-lt"/>
                    <a:cs typeface="Arial"/>
                  </a:rPr>
                  <a:t>ΕΤΑΙΡΙΕΣ ΤΕΧΝΟΛΟΓΙΑΣ</a:t>
                </a:r>
                <a:endParaRPr lang="en-GB" sz="1400" b="1" i="0" u="none" strike="noStrike" baseline="0">
                  <a:solidFill>
                    <a:schemeClr val="tx1"/>
                  </a:solidFill>
                  <a:latin typeface="+mn-lt"/>
                  <a:cs typeface="Calibri"/>
                </a:endParaRPr>
              </a:p>
            </c:rich>
          </c:tx>
          <c:layout>
            <c:manualLayout>
              <c:xMode val="edge"/>
              <c:yMode val="edge"/>
              <c:x val="0.40757382353595994"/>
              <c:y val="0.9079768196286877"/>
            </c:manualLayout>
          </c:layout>
          <c:overlay val="0"/>
        </c:title>
        <c:numFmt formatCode="0" sourceLinked="1"/>
        <c:majorTickMark val="out"/>
        <c:minorTickMark val="none"/>
        <c:tickLblPos val="nextTo"/>
        <c:spPr>
          <a:noFill/>
          <a:ln w="38100" cap="flat" cmpd="sng" algn="ctr">
            <a:solidFill>
              <a:schemeClr val="dk1"/>
            </a:solidFill>
            <a:prstDash val="solid"/>
          </a:ln>
          <a:effectLst>
            <a:outerShdw blurRad="40000" dist="23000" dir="5400000" rotWithShape="0">
              <a:srgbClr val="000000">
                <a:alpha val="35000"/>
              </a:srgbClr>
            </a:outerShdw>
          </a:effectLst>
        </c:spPr>
        <c:txPr>
          <a:bodyPr rot="0" vert="horz"/>
          <a:lstStyle/>
          <a:p>
            <a:pPr>
              <a:defRPr sz="1000" b="1" i="0" u="none" strike="noStrike" baseline="0">
                <a:solidFill>
                  <a:srgbClr val="000000"/>
                </a:solidFill>
                <a:latin typeface="Arial"/>
                <a:ea typeface="Arial"/>
                <a:cs typeface="Arial"/>
              </a:defRPr>
            </a:pPr>
            <a:endParaRPr lang="el-GR"/>
          </a:p>
        </c:txPr>
        <c:crossAx val="22067840"/>
        <c:crosses val="autoZero"/>
        <c:auto val="1"/>
        <c:lblAlgn val="ctr"/>
        <c:lblOffset val="100"/>
        <c:noMultiLvlLbl val="0"/>
      </c:catAx>
      <c:valAx>
        <c:axId val="22067840"/>
        <c:scaling>
          <c:orientation val="minMax"/>
          <c:min val="0"/>
        </c:scaling>
        <c:delete val="0"/>
        <c:axPos val="l"/>
        <c:minorGridlines/>
        <c:title>
          <c:tx>
            <c:rich>
              <a:bodyPr rot="0" vert="horz"/>
              <a:lstStyle/>
              <a:p>
                <a:pPr algn="ctr">
                  <a:defRPr sz="1000" b="1" i="0" u="none" strike="noStrike" baseline="0">
                    <a:solidFill>
                      <a:srgbClr val="FFFFFF"/>
                    </a:solidFill>
                    <a:latin typeface="Calibri"/>
                    <a:ea typeface="Calibri"/>
                    <a:cs typeface="Calibri"/>
                  </a:defRPr>
                </a:pPr>
                <a:r>
                  <a:rPr lang="el-GR"/>
                  <a:t>σε εκατ. €</a:t>
                </a:r>
              </a:p>
            </c:rich>
          </c:tx>
          <c:layout>
            <c:manualLayout>
              <c:xMode val="edge"/>
              <c:yMode val="edge"/>
              <c:x val="7.8395066309454014E-3"/>
              <c:y val="0.90865075617965541"/>
            </c:manualLayout>
          </c:layout>
          <c:overlay val="0"/>
          <c:spPr>
            <a:gradFill rotWithShape="1">
              <a:gsLst>
                <a:gs pos="0">
                  <a:schemeClr val="dk1">
                    <a:shade val="51000"/>
                    <a:satMod val="130000"/>
                  </a:schemeClr>
                </a:gs>
                <a:gs pos="80000">
                  <a:schemeClr val="dk1">
                    <a:shade val="93000"/>
                    <a:satMod val="130000"/>
                  </a:schemeClr>
                </a:gs>
                <a:gs pos="100000">
                  <a:schemeClr val="dk1">
                    <a:shade val="94000"/>
                    <a:satMod val="135000"/>
                  </a:schemeClr>
                </a:gs>
              </a:gsLst>
              <a:lin ang="16200000" scaled="0"/>
            </a:gradFill>
            <a:ln w="9525" cap="flat" cmpd="sng" algn="ctr">
              <a:solidFill>
                <a:schemeClr val="dk1">
                  <a:shade val="95000"/>
                  <a:satMod val="105000"/>
                </a:schemeClr>
              </a:solidFill>
              <a:prstDash val="solid"/>
            </a:ln>
            <a:effectLst>
              <a:outerShdw blurRad="40000" dist="23000" dir="5400000" rotWithShape="0">
                <a:srgbClr val="000000">
                  <a:alpha val="35000"/>
                </a:srgbClr>
              </a:outerShdw>
            </a:effectLst>
          </c:spPr>
        </c:title>
        <c:numFmt formatCode="#,##0.00" sourceLinked="1"/>
        <c:majorTickMark val="out"/>
        <c:minorTickMark val="none"/>
        <c:tickLblPos val="nextTo"/>
        <c:spPr>
          <a:noFill/>
          <a:ln w="38100" cap="flat" cmpd="sng" algn="ctr">
            <a:solidFill>
              <a:schemeClr val="accent1"/>
            </a:solidFill>
            <a:prstDash val="solid"/>
          </a:ln>
          <a:effectLst>
            <a:outerShdw blurRad="40000" dist="23000" dir="5400000" rotWithShape="0">
              <a:srgbClr val="000000">
                <a:alpha val="35000"/>
              </a:srgbClr>
            </a:outerShdw>
          </a:effectLst>
        </c:spPr>
        <c:txPr>
          <a:bodyPr rot="0" vert="horz"/>
          <a:lstStyle/>
          <a:p>
            <a:pPr>
              <a:defRPr sz="1000" b="1" i="0" u="none" strike="noStrike" baseline="0">
                <a:solidFill>
                  <a:srgbClr val="000000"/>
                </a:solidFill>
                <a:latin typeface="Calibri"/>
                <a:ea typeface="Calibri"/>
                <a:cs typeface="Calibri"/>
              </a:defRPr>
            </a:pPr>
            <a:endParaRPr lang="el-GR"/>
          </a:p>
        </c:txPr>
        <c:crossAx val="22065920"/>
        <c:crosses val="autoZero"/>
        <c:crossBetween val="between"/>
        <c:dispUnits>
          <c:builtInUnit val="thousands"/>
        </c:dispUnits>
      </c:valAx>
      <c:spPr>
        <a:solidFill>
          <a:schemeClr val="lt1"/>
        </a:solidFill>
        <a:ln w="25400" cap="flat" cmpd="sng" algn="ctr">
          <a:solidFill>
            <a:schemeClr val="accent6"/>
          </a:solidFill>
          <a:prstDash val="solid"/>
        </a:ln>
        <a:effectLst/>
      </c:spPr>
    </c:plotArea>
    <c:plotVisOnly val="1"/>
    <c:dispBlanksAs val="gap"/>
    <c:showDLblsOverMax val="0"/>
  </c:chart>
  <c:spPr>
    <a:solidFill>
      <a:schemeClr val="bg1">
        <a:lumMod val="75000"/>
      </a:schemeClr>
    </a:solidFill>
    <a:ln>
      <a:noFill/>
    </a:ln>
    <a:effectLst>
      <a:outerShdw blurRad="50800" dist="38100" dir="18900000" algn="bl" rotWithShape="0">
        <a:prstClr val="black">
          <a:alpha val="40000"/>
        </a:prstClr>
      </a:outerShdw>
    </a:effectLst>
  </c:spPr>
  <c:txPr>
    <a:bodyPr/>
    <a:lstStyle/>
    <a:p>
      <a:pPr>
        <a:defRPr sz="1000" b="0" i="0" u="none" strike="noStrike" baseline="0">
          <a:solidFill>
            <a:srgbClr val="000000"/>
          </a:solidFill>
          <a:latin typeface="Calibri"/>
          <a:ea typeface="Calibri"/>
          <a:cs typeface="Calibri"/>
        </a:defRPr>
      </a:pPr>
      <a:endParaRPr lang="el-GR"/>
    </a:p>
  </c:txPr>
  <c:externalData r:id="rId2">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l-G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000" b="0" i="0" u="none" strike="noStrike" baseline="0">
                <a:solidFill>
                  <a:srgbClr val="000000"/>
                </a:solidFill>
                <a:latin typeface="Calibri"/>
                <a:ea typeface="Calibri"/>
                <a:cs typeface="Calibri"/>
              </a:defRPr>
            </a:pPr>
            <a:r>
              <a:rPr lang="en-GB" sz="1800" b="1" i="0" u="none" strike="noStrike" baseline="0" dirty="0">
                <a:solidFill>
                  <a:srgbClr val="000000"/>
                </a:solidFill>
                <a:latin typeface="Calibri"/>
                <a:cs typeface="Calibri"/>
              </a:rPr>
              <a:t>ΚΕΡΔΟΦΟΡΙΑ</a:t>
            </a:r>
            <a:r>
              <a:rPr lang="en-GB" sz="1400" b="1" i="0" u="none" strike="noStrike" baseline="0" dirty="0">
                <a:solidFill>
                  <a:srgbClr val="003366"/>
                </a:solidFill>
                <a:latin typeface="Arial"/>
                <a:cs typeface="Arial"/>
              </a:rPr>
              <a:t>                      </a:t>
            </a:r>
            <a:r>
              <a:rPr lang="el-GR" sz="1400" b="1" i="0" u="none" strike="noStrike" baseline="0" dirty="0" smtClean="0">
                <a:solidFill>
                  <a:srgbClr val="003366"/>
                </a:solidFill>
                <a:latin typeface="Arial"/>
                <a:cs typeface="Arial"/>
              </a:rPr>
              <a:t>        </a:t>
            </a:r>
            <a:r>
              <a:rPr lang="en-GB" sz="1400" b="1" i="0" u="none" strike="noStrike" baseline="0" dirty="0" smtClean="0">
                <a:solidFill>
                  <a:srgbClr val="003366"/>
                </a:solidFill>
                <a:latin typeface="Arial"/>
                <a:cs typeface="Arial"/>
              </a:rPr>
              <a:t>                                                                               </a:t>
            </a:r>
            <a:r>
              <a:rPr lang="el-GR" sz="1200" b="1" i="0" u="none" strike="noStrike" baseline="0" dirty="0">
                <a:solidFill>
                  <a:srgbClr val="000000"/>
                </a:solidFill>
                <a:latin typeface="Calibri"/>
                <a:cs typeface="Calibri"/>
              </a:rPr>
              <a:t>Εταιρίες Τεχνολογίας</a:t>
            </a:r>
            <a:endParaRPr lang="en-GB" sz="1200" b="1" i="0" u="none" strike="noStrike" baseline="0" dirty="0">
              <a:solidFill>
                <a:srgbClr val="000000"/>
              </a:solidFill>
              <a:latin typeface="Calibri"/>
              <a:cs typeface="Calibri"/>
            </a:endParaRPr>
          </a:p>
          <a:p>
            <a:pPr>
              <a:defRPr sz="1000" b="0" i="0" u="none" strike="noStrike" baseline="0">
                <a:solidFill>
                  <a:srgbClr val="000000"/>
                </a:solidFill>
                <a:latin typeface="Calibri"/>
                <a:ea typeface="Calibri"/>
                <a:cs typeface="Calibri"/>
              </a:defRPr>
            </a:pPr>
            <a:r>
              <a:rPr lang="en-GB" sz="1400" b="1" i="0" u="none" strike="noStrike" baseline="0" dirty="0">
                <a:solidFill>
                  <a:srgbClr val="003366"/>
                </a:solidFill>
                <a:latin typeface="Arial"/>
                <a:cs typeface="Arial"/>
              </a:rPr>
              <a:t> </a:t>
            </a:r>
          </a:p>
        </c:rich>
      </c:tx>
      <c:layout>
        <c:manualLayout>
          <c:xMode val="edge"/>
          <c:yMode val="edge"/>
          <c:x val="0.44085171092100883"/>
          <c:y val="2.3852449230350858E-2"/>
        </c:manualLayout>
      </c:layout>
      <c:overlay val="0"/>
    </c:title>
    <c:autoTitleDeleted val="0"/>
    <c:plotArea>
      <c:layout>
        <c:manualLayout>
          <c:layoutTarget val="inner"/>
          <c:xMode val="edge"/>
          <c:yMode val="edge"/>
          <c:x val="7.6874428338503123E-2"/>
          <c:y val="0.1842981003779022"/>
          <c:w val="0.89795481885786999"/>
          <c:h val="0.64372964615378137"/>
        </c:manualLayout>
      </c:layout>
      <c:lineChart>
        <c:grouping val="standard"/>
        <c:varyColors val="0"/>
        <c:ser>
          <c:idx val="0"/>
          <c:order val="0"/>
          <c:tx>
            <c:strRef>
              <c:f>'Gross Profits'!$B$45</c:f>
              <c:strCache>
                <c:ptCount val="1"/>
                <c:pt idx="0">
                  <c:v>Μικτό Κέρδος</c:v>
                </c:pt>
              </c:strCache>
            </c:strRef>
          </c:tx>
          <c:dLbls>
            <c:spPr>
              <a:noFill/>
              <a:ln w="25400">
                <a:noFill/>
              </a:ln>
            </c:spPr>
            <c:txPr>
              <a:bodyPr wrap="square" lIns="38100" tIns="19050" rIns="38100" bIns="19050" anchor="ctr">
                <a:spAutoFit/>
              </a:bodyPr>
              <a:lstStyle/>
              <a:p>
                <a:pPr>
                  <a:defRPr sz="1050" b="1">
                    <a:solidFill>
                      <a:srgbClr val="0070C0"/>
                    </a:solidFill>
                  </a:defRPr>
                </a:pPr>
                <a:endParaRPr lang="el-GR"/>
              </a:p>
            </c:txPr>
            <c:dLblPos val="t"/>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numRef>
              <c:f>'Gross Profits'!$E$44:$N$44</c:f>
              <c:numCache>
                <c:formatCode>General</c:formatCode>
                <c:ptCount val="10"/>
                <c:pt idx="0" formatCode="0">
                  <c:v>2010</c:v>
                </c:pt>
                <c:pt idx="1">
                  <c:v>2011</c:v>
                </c:pt>
                <c:pt idx="2" formatCode="0">
                  <c:v>2012</c:v>
                </c:pt>
                <c:pt idx="3">
                  <c:v>2013</c:v>
                </c:pt>
                <c:pt idx="4">
                  <c:v>2014</c:v>
                </c:pt>
                <c:pt idx="5">
                  <c:v>2015</c:v>
                </c:pt>
                <c:pt idx="6">
                  <c:v>2016</c:v>
                </c:pt>
                <c:pt idx="7" formatCode="0">
                  <c:v>2017</c:v>
                </c:pt>
                <c:pt idx="8" formatCode="0">
                  <c:v>2018</c:v>
                </c:pt>
                <c:pt idx="9" formatCode="0">
                  <c:v>2019</c:v>
                </c:pt>
              </c:numCache>
            </c:numRef>
          </c:cat>
          <c:val>
            <c:numRef>
              <c:f>'Gross Profits'!$E$45:$N$45</c:f>
              <c:numCache>
                <c:formatCode>#,##0.00</c:formatCode>
                <c:ptCount val="10"/>
                <c:pt idx="0">
                  <c:v>90354.115000000005</c:v>
                </c:pt>
                <c:pt idx="1">
                  <c:v>82249.476999999999</c:v>
                </c:pt>
                <c:pt idx="2">
                  <c:v>75076.453999999998</c:v>
                </c:pt>
                <c:pt idx="3">
                  <c:v>80544.027000000002</c:v>
                </c:pt>
                <c:pt idx="4">
                  <c:v>90246.301000000007</c:v>
                </c:pt>
                <c:pt idx="5">
                  <c:v>88689.595000000001</c:v>
                </c:pt>
                <c:pt idx="6">
                  <c:v>98036.291999999987</c:v>
                </c:pt>
                <c:pt idx="7">
                  <c:v>114115.649</c:v>
                </c:pt>
                <c:pt idx="8">
                  <c:v>115270.74099999999</c:v>
                </c:pt>
                <c:pt idx="9">
                  <c:v>151908.90599999999</c:v>
                </c:pt>
              </c:numCache>
            </c:numRef>
          </c:val>
          <c:smooth val="0"/>
          <c:extLst xmlns:c16r2="http://schemas.microsoft.com/office/drawing/2015/06/chart">
            <c:ext xmlns:c16="http://schemas.microsoft.com/office/drawing/2014/chart" uri="{C3380CC4-5D6E-409C-BE32-E72D297353CC}">
              <c16:uniqueId val="{00000000-7656-434E-ACED-26B8476D3792}"/>
            </c:ext>
          </c:extLst>
        </c:ser>
        <c:ser>
          <c:idx val="1"/>
          <c:order val="1"/>
          <c:tx>
            <c:strRef>
              <c:f>'Gross Profits'!$B$46</c:f>
              <c:strCache>
                <c:ptCount val="1"/>
                <c:pt idx="0">
                  <c:v>EBITDA</c:v>
                </c:pt>
              </c:strCache>
            </c:strRef>
          </c:tx>
          <c:spPr>
            <a:ln>
              <a:solidFill>
                <a:schemeClr val="accent3">
                  <a:lumMod val="50000"/>
                </a:schemeClr>
              </a:solidFill>
            </a:ln>
          </c:spPr>
          <c:dLbls>
            <c:spPr>
              <a:noFill/>
              <a:ln w="25400">
                <a:noFill/>
              </a:ln>
            </c:spPr>
            <c:txPr>
              <a:bodyPr wrap="square" lIns="38100" tIns="19050" rIns="38100" bIns="19050" anchor="ctr">
                <a:spAutoFit/>
              </a:bodyPr>
              <a:lstStyle/>
              <a:p>
                <a:pPr>
                  <a:defRPr sz="1050" b="1">
                    <a:solidFill>
                      <a:schemeClr val="accent3">
                        <a:lumMod val="50000"/>
                      </a:schemeClr>
                    </a:solidFill>
                  </a:defRPr>
                </a:pPr>
                <a:endParaRPr lang="el-GR"/>
              </a:p>
            </c:txPr>
            <c:dLblPos val="t"/>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numRef>
              <c:f>'Gross Profits'!$E$44:$N$44</c:f>
              <c:numCache>
                <c:formatCode>General</c:formatCode>
                <c:ptCount val="10"/>
                <c:pt idx="0" formatCode="0">
                  <c:v>2010</c:v>
                </c:pt>
                <c:pt idx="1">
                  <c:v>2011</c:v>
                </c:pt>
                <c:pt idx="2" formatCode="0">
                  <c:v>2012</c:v>
                </c:pt>
                <c:pt idx="3">
                  <c:v>2013</c:v>
                </c:pt>
                <c:pt idx="4">
                  <c:v>2014</c:v>
                </c:pt>
                <c:pt idx="5">
                  <c:v>2015</c:v>
                </c:pt>
                <c:pt idx="6">
                  <c:v>2016</c:v>
                </c:pt>
                <c:pt idx="7" formatCode="0">
                  <c:v>2017</c:v>
                </c:pt>
                <c:pt idx="8" formatCode="0">
                  <c:v>2018</c:v>
                </c:pt>
                <c:pt idx="9" formatCode="0">
                  <c:v>2019</c:v>
                </c:pt>
              </c:numCache>
            </c:numRef>
          </c:cat>
          <c:val>
            <c:numRef>
              <c:f>'Gross Profits'!$E$46:$N$46</c:f>
              <c:numCache>
                <c:formatCode>#,##0.00</c:formatCode>
                <c:ptCount val="10"/>
                <c:pt idx="0">
                  <c:v>22072.94</c:v>
                </c:pt>
                <c:pt idx="1">
                  <c:v>25139.84</c:v>
                </c:pt>
                <c:pt idx="2">
                  <c:v>18764.502</c:v>
                </c:pt>
                <c:pt idx="3">
                  <c:v>24772.600000000002</c:v>
                </c:pt>
                <c:pt idx="4">
                  <c:v>34871.57</c:v>
                </c:pt>
                <c:pt idx="5">
                  <c:v>31092.031000000003</c:v>
                </c:pt>
                <c:pt idx="6">
                  <c:v>42105.530999999995</c:v>
                </c:pt>
                <c:pt idx="7">
                  <c:v>51633.099999999991</c:v>
                </c:pt>
                <c:pt idx="8">
                  <c:v>48743.337</c:v>
                </c:pt>
                <c:pt idx="9">
                  <c:v>80386.200999999986</c:v>
                </c:pt>
              </c:numCache>
            </c:numRef>
          </c:val>
          <c:smooth val="0"/>
          <c:extLst xmlns:c16r2="http://schemas.microsoft.com/office/drawing/2015/06/chart">
            <c:ext xmlns:c16="http://schemas.microsoft.com/office/drawing/2014/chart" uri="{C3380CC4-5D6E-409C-BE32-E72D297353CC}">
              <c16:uniqueId val="{00000001-7656-434E-ACED-26B8476D3792}"/>
            </c:ext>
          </c:extLst>
        </c:ser>
        <c:ser>
          <c:idx val="2"/>
          <c:order val="2"/>
          <c:tx>
            <c:strRef>
              <c:f>'Gross Profits'!$B$47</c:f>
              <c:strCache>
                <c:ptCount val="1"/>
                <c:pt idx="0">
                  <c:v>Κέρδη Προ Φόρων</c:v>
                </c:pt>
              </c:strCache>
            </c:strRef>
          </c:tx>
          <c:spPr>
            <a:ln>
              <a:solidFill>
                <a:srgbClr val="002060"/>
              </a:solidFill>
            </a:ln>
          </c:spPr>
          <c:dLbls>
            <c:spPr>
              <a:noFill/>
              <a:ln w="25400">
                <a:noFill/>
              </a:ln>
            </c:spPr>
            <c:txPr>
              <a:bodyPr wrap="square" lIns="38100" tIns="19050" rIns="38100" bIns="19050" anchor="ctr">
                <a:spAutoFit/>
              </a:bodyPr>
              <a:lstStyle/>
              <a:p>
                <a:pPr>
                  <a:defRPr sz="1050" b="1">
                    <a:solidFill>
                      <a:srgbClr val="002060"/>
                    </a:solidFill>
                  </a:defRPr>
                </a:pPr>
                <a:endParaRPr lang="el-GR"/>
              </a:p>
            </c:txPr>
            <c:dLblPos val="t"/>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numRef>
              <c:f>'Gross Profits'!$E$44:$N$44</c:f>
              <c:numCache>
                <c:formatCode>General</c:formatCode>
                <c:ptCount val="10"/>
                <c:pt idx="0" formatCode="0">
                  <c:v>2010</c:v>
                </c:pt>
                <c:pt idx="1">
                  <c:v>2011</c:v>
                </c:pt>
                <c:pt idx="2" formatCode="0">
                  <c:v>2012</c:v>
                </c:pt>
                <c:pt idx="3">
                  <c:v>2013</c:v>
                </c:pt>
                <c:pt idx="4">
                  <c:v>2014</c:v>
                </c:pt>
                <c:pt idx="5">
                  <c:v>2015</c:v>
                </c:pt>
                <c:pt idx="6">
                  <c:v>2016</c:v>
                </c:pt>
                <c:pt idx="7" formatCode="0">
                  <c:v>2017</c:v>
                </c:pt>
                <c:pt idx="8" formatCode="0">
                  <c:v>2018</c:v>
                </c:pt>
                <c:pt idx="9" formatCode="0">
                  <c:v>2019</c:v>
                </c:pt>
              </c:numCache>
            </c:numRef>
          </c:cat>
          <c:val>
            <c:numRef>
              <c:f>'Gross Profits'!$E$47:$N$47</c:f>
              <c:numCache>
                <c:formatCode>#,##0.00</c:formatCode>
                <c:ptCount val="10"/>
                <c:pt idx="0">
                  <c:v>3639.92</c:v>
                </c:pt>
                <c:pt idx="1">
                  <c:v>3485.971</c:v>
                </c:pt>
                <c:pt idx="2">
                  <c:v>-2507.9479999999999</c:v>
                </c:pt>
                <c:pt idx="3">
                  <c:v>3284.2339999999995</c:v>
                </c:pt>
                <c:pt idx="4">
                  <c:v>7445.6030000000001</c:v>
                </c:pt>
                <c:pt idx="5">
                  <c:v>1656.6660000000002</c:v>
                </c:pt>
                <c:pt idx="6">
                  <c:v>18725.423999999999</c:v>
                </c:pt>
                <c:pt idx="7">
                  <c:v>18005.094999999998</c:v>
                </c:pt>
                <c:pt idx="8">
                  <c:v>29220.989000000001</c:v>
                </c:pt>
                <c:pt idx="9">
                  <c:v>37153.526000000005</c:v>
                </c:pt>
              </c:numCache>
            </c:numRef>
          </c:val>
          <c:smooth val="0"/>
          <c:extLst xmlns:c16r2="http://schemas.microsoft.com/office/drawing/2015/06/chart">
            <c:ext xmlns:c16="http://schemas.microsoft.com/office/drawing/2014/chart" uri="{C3380CC4-5D6E-409C-BE32-E72D297353CC}">
              <c16:uniqueId val="{00000002-7656-434E-ACED-26B8476D3792}"/>
            </c:ext>
          </c:extLst>
        </c:ser>
        <c:ser>
          <c:idx val="4"/>
          <c:order val="3"/>
          <c:tx>
            <c:strRef>
              <c:f>'Gross Profits'!$B$48</c:f>
              <c:strCache>
                <c:ptCount val="1"/>
                <c:pt idx="0">
                  <c:v>Κέρδη Μετά Φόρων</c:v>
                </c:pt>
              </c:strCache>
            </c:strRef>
          </c:tx>
          <c:spPr>
            <a:ln>
              <a:solidFill>
                <a:srgbClr val="FF0000"/>
              </a:solidFill>
            </a:ln>
          </c:spPr>
          <c:dLbls>
            <c:dLbl>
              <c:idx val="4"/>
              <c:layout>
                <c:manualLayout>
                  <c:x val="-2.9801956573610174E-2"/>
                  <c:y val="4.3900481540930882E-2"/>
                </c:manualLayout>
              </c:layout>
              <c:dLblPos val="r"/>
              <c:showLegendKey val="0"/>
              <c:showVal val="1"/>
              <c:showCatName val="0"/>
              <c:showSerName val="0"/>
              <c:showPercent val="0"/>
              <c:showBubbleSize val="0"/>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3-7656-434E-ACED-26B8476D3792}"/>
                </c:ext>
              </c:extLst>
            </c:dLbl>
            <c:dLbl>
              <c:idx val="5"/>
              <c:layout>
                <c:manualLayout>
                  <c:x val="-2.9801956573610115E-2"/>
                  <c:y val="3.0524344569288389E-2"/>
                </c:manualLayout>
              </c:layout>
              <c:dLblPos val="r"/>
              <c:showLegendKey val="0"/>
              <c:showVal val="1"/>
              <c:showCatName val="0"/>
              <c:showSerName val="0"/>
              <c:showPercent val="0"/>
              <c:showBubbleSize val="0"/>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4-7656-434E-ACED-26B8476D3792}"/>
                </c:ext>
              </c:extLst>
            </c:dLbl>
            <c:dLbl>
              <c:idx val="9"/>
              <c:layout>
                <c:manualLayout>
                  <c:x val="-2.9801956573610115E-2"/>
                  <c:y val="2.5173889780631255E-2"/>
                </c:manualLayout>
              </c:layout>
              <c:dLblPos val="r"/>
              <c:showLegendKey val="0"/>
              <c:showVal val="1"/>
              <c:showCatName val="0"/>
              <c:showSerName val="0"/>
              <c:showPercent val="0"/>
              <c:showBubbleSize val="0"/>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5-7656-434E-ACED-26B8476D3792}"/>
                </c:ext>
              </c:extLst>
            </c:dLbl>
            <c:spPr>
              <a:noFill/>
              <a:ln w="25400">
                <a:noFill/>
              </a:ln>
            </c:spPr>
            <c:txPr>
              <a:bodyPr wrap="square" lIns="38100" tIns="19050" rIns="38100" bIns="19050" anchor="ctr">
                <a:spAutoFit/>
              </a:bodyPr>
              <a:lstStyle/>
              <a:p>
                <a:pPr>
                  <a:defRPr sz="1050" b="1">
                    <a:solidFill>
                      <a:srgbClr val="FF0000"/>
                    </a:solidFill>
                  </a:defRPr>
                </a:pPr>
                <a:endParaRPr lang="el-GR"/>
              </a:p>
            </c:txPr>
            <c:dLblPos val="b"/>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numRef>
              <c:f>'Gross Profits'!$E$44:$N$44</c:f>
              <c:numCache>
                <c:formatCode>General</c:formatCode>
                <c:ptCount val="10"/>
                <c:pt idx="0" formatCode="0">
                  <c:v>2010</c:v>
                </c:pt>
                <c:pt idx="1">
                  <c:v>2011</c:v>
                </c:pt>
                <c:pt idx="2" formatCode="0">
                  <c:v>2012</c:v>
                </c:pt>
                <c:pt idx="3">
                  <c:v>2013</c:v>
                </c:pt>
                <c:pt idx="4">
                  <c:v>2014</c:v>
                </c:pt>
                <c:pt idx="5">
                  <c:v>2015</c:v>
                </c:pt>
                <c:pt idx="6">
                  <c:v>2016</c:v>
                </c:pt>
                <c:pt idx="7" formatCode="0">
                  <c:v>2017</c:v>
                </c:pt>
                <c:pt idx="8" formatCode="0">
                  <c:v>2018</c:v>
                </c:pt>
                <c:pt idx="9" formatCode="0">
                  <c:v>2019</c:v>
                </c:pt>
              </c:numCache>
            </c:numRef>
          </c:cat>
          <c:val>
            <c:numRef>
              <c:f>'Gross Profits'!$E$48:$N$48</c:f>
              <c:numCache>
                <c:formatCode>#,##0.00</c:formatCode>
                <c:ptCount val="10"/>
                <c:pt idx="0">
                  <c:v>-3300.0459999999994</c:v>
                </c:pt>
                <c:pt idx="1">
                  <c:v>-1525.4570000000001</c:v>
                </c:pt>
                <c:pt idx="2">
                  <c:v>-9750.2620000000006</c:v>
                </c:pt>
                <c:pt idx="3">
                  <c:v>-1733.7290000000005</c:v>
                </c:pt>
                <c:pt idx="4">
                  <c:v>5386.6480000000001</c:v>
                </c:pt>
                <c:pt idx="5">
                  <c:v>-645.89300000000048</c:v>
                </c:pt>
                <c:pt idx="6">
                  <c:v>7642.8270000000002</c:v>
                </c:pt>
                <c:pt idx="7">
                  <c:v>7894.9137599999995</c:v>
                </c:pt>
                <c:pt idx="8">
                  <c:v>22709.162</c:v>
                </c:pt>
                <c:pt idx="9">
                  <c:v>12898.814999999997</c:v>
                </c:pt>
              </c:numCache>
            </c:numRef>
          </c:val>
          <c:smooth val="0"/>
          <c:extLst xmlns:c16r2="http://schemas.microsoft.com/office/drawing/2015/06/chart">
            <c:ext xmlns:c16="http://schemas.microsoft.com/office/drawing/2014/chart" uri="{C3380CC4-5D6E-409C-BE32-E72D297353CC}">
              <c16:uniqueId val="{00000006-7656-434E-ACED-26B8476D3792}"/>
            </c:ext>
          </c:extLst>
        </c:ser>
        <c:dLbls>
          <c:showLegendKey val="0"/>
          <c:showVal val="0"/>
          <c:showCatName val="0"/>
          <c:showSerName val="0"/>
          <c:showPercent val="0"/>
          <c:showBubbleSize val="0"/>
        </c:dLbls>
        <c:marker val="1"/>
        <c:smooth val="0"/>
        <c:axId val="20866944"/>
        <c:axId val="20868480"/>
      </c:lineChart>
      <c:catAx>
        <c:axId val="20866944"/>
        <c:scaling>
          <c:orientation val="minMax"/>
        </c:scaling>
        <c:delete val="0"/>
        <c:axPos val="b"/>
        <c:numFmt formatCode="0" sourceLinked="1"/>
        <c:majorTickMark val="none"/>
        <c:minorTickMark val="none"/>
        <c:tickLblPos val="low"/>
        <c:spPr>
          <a:noFill/>
          <a:ln w="38100" cap="flat" cmpd="sng" algn="ctr">
            <a:solidFill>
              <a:schemeClr val="dk1"/>
            </a:solidFill>
            <a:prstDash val="solid"/>
          </a:ln>
          <a:effectLst>
            <a:outerShdw blurRad="40000" dist="23000" dir="5400000" rotWithShape="0">
              <a:srgbClr val="000000">
                <a:alpha val="35000"/>
              </a:srgbClr>
            </a:outerShdw>
          </a:effectLst>
        </c:spPr>
        <c:txPr>
          <a:bodyPr rot="0" vert="horz"/>
          <a:lstStyle/>
          <a:p>
            <a:pPr>
              <a:defRPr sz="1000" b="1" i="0" u="none" strike="noStrike" baseline="0">
                <a:solidFill>
                  <a:srgbClr val="000000"/>
                </a:solidFill>
                <a:latin typeface="Calibri"/>
                <a:ea typeface="Calibri"/>
                <a:cs typeface="Calibri"/>
              </a:defRPr>
            </a:pPr>
            <a:endParaRPr lang="el-GR"/>
          </a:p>
        </c:txPr>
        <c:crossAx val="20868480"/>
        <c:crosses val="autoZero"/>
        <c:auto val="1"/>
        <c:lblAlgn val="ctr"/>
        <c:lblOffset val="100"/>
        <c:noMultiLvlLbl val="0"/>
      </c:catAx>
      <c:valAx>
        <c:axId val="20868480"/>
        <c:scaling>
          <c:orientation val="minMax"/>
          <c:max val="190000"/>
          <c:min val="-40000"/>
        </c:scaling>
        <c:delete val="0"/>
        <c:axPos val="l"/>
        <c:majorGridlines/>
        <c:minorGridlines/>
        <c:numFmt formatCode="#,##0.00" sourceLinked="1"/>
        <c:majorTickMark val="none"/>
        <c:minorTickMark val="none"/>
        <c:tickLblPos val="nextTo"/>
        <c:spPr>
          <a:noFill/>
          <a:ln w="25400">
            <a:noFill/>
          </a:ln>
          <a:effectLst>
            <a:outerShdw blurRad="40000" dist="23000" dir="5400000" rotWithShape="0">
              <a:srgbClr val="000000">
                <a:alpha val="35000"/>
              </a:srgbClr>
            </a:outerShdw>
          </a:effectLst>
        </c:spPr>
        <c:txPr>
          <a:bodyPr rot="0" vert="horz"/>
          <a:lstStyle/>
          <a:p>
            <a:pPr>
              <a:defRPr sz="1000" b="1" i="0" u="none" strike="noStrike" baseline="0">
                <a:solidFill>
                  <a:srgbClr val="000000"/>
                </a:solidFill>
                <a:latin typeface="Calibri"/>
                <a:ea typeface="Calibri"/>
                <a:cs typeface="Calibri"/>
              </a:defRPr>
            </a:pPr>
            <a:endParaRPr lang="el-GR"/>
          </a:p>
        </c:txPr>
        <c:crossAx val="20866944"/>
        <c:crosses val="autoZero"/>
        <c:crossBetween val="between"/>
        <c:dispUnits>
          <c:builtInUnit val="thousands"/>
        </c:dispUnits>
      </c:valAx>
      <c:spPr>
        <a:solidFill>
          <a:schemeClr val="lt1"/>
        </a:solidFill>
        <a:ln w="25400" cap="flat" cmpd="sng" algn="ctr">
          <a:solidFill>
            <a:schemeClr val="accent6">
              <a:alpha val="98000"/>
            </a:schemeClr>
          </a:solidFill>
          <a:prstDash val="solid"/>
        </a:ln>
        <a:effectLst/>
      </c:spPr>
    </c:plotArea>
    <c:legend>
      <c:legendPos val="b"/>
      <c:layout>
        <c:manualLayout>
          <c:xMode val="edge"/>
          <c:yMode val="edge"/>
          <c:x val="0.23233976079694582"/>
          <c:y val="0.93266621166736186"/>
          <c:w val="0.57417643462180867"/>
          <c:h val="4.2721696304815815E-2"/>
        </c:manualLayout>
      </c:layout>
      <c:overlay val="0"/>
      <c:spPr>
        <a:solidFill>
          <a:schemeClr val="lt1"/>
        </a:solidFill>
        <a:ln w="25400" cap="flat" cmpd="sng" algn="ctr">
          <a:solidFill>
            <a:schemeClr val="dk1"/>
          </a:solidFill>
          <a:prstDash val="solid"/>
        </a:ln>
        <a:effectLst/>
      </c:spPr>
      <c:txPr>
        <a:bodyPr/>
        <a:lstStyle/>
        <a:p>
          <a:pPr>
            <a:defRPr sz="825" b="1" i="0" u="none" strike="noStrike" baseline="0">
              <a:solidFill>
                <a:srgbClr val="000000"/>
              </a:solidFill>
              <a:latin typeface="Calibri"/>
              <a:ea typeface="Calibri"/>
              <a:cs typeface="Calibri"/>
            </a:defRPr>
          </a:pPr>
          <a:endParaRPr lang="el-GR"/>
        </a:p>
      </c:txPr>
    </c:legend>
    <c:plotVisOnly val="1"/>
    <c:dispBlanksAs val="gap"/>
    <c:showDLblsOverMax val="0"/>
  </c:chart>
  <c:spPr>
    <a:solidFill>
      <a:schemeClr val="bg1">
        <a:lumMod val="75000"/>
      </a:schemeClr>
    </a:solidFill>
    <a:ln>
      <a:noFill/>
    </a:ln>
    <a:effectLst>
      <a:outerShdw blurRad="50800" dist="38100" dir="18900000" algn="bl" rotWithShape="0">
        <a:prstClr val="black">
          <a:alpha val="40000"/>
        </a:prstClr>
      </a:outerShdw>
    </a:effectLst>
  </c:spPr>
  <c:txPr>
    <a:bodyPr/>
    <a:lstStyle/>
    <a:p>
      <a:pPr>
        <a:defRPr sz="1000" b="0" i="0" u="none" strike="noStrike" baseline="0">
          <a:solidFill>
            <a:srgbClr val="000000"/>
          </a:solidFill>
          <a:latin typeface="Calibri"/>
          <a:ea typeface="Calibri"/>
          <a:cs typeface="Calibri"/>
        </a:defRPr>
      </a:pPr>
      <a:endParaRPr lang="el-GR"/>
    </a:p>
  </c:txPr>
  <c:externalData r:id="rId2">
    <c:autoUpdate val="0"/>
  </c:externalData>
  <c:userShapes r:id="rId3"/>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l-G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000" b="0" i="0" u="none" strike="noStrike" baseline="0">
                <a:solidFill>
                  <a:srgbClr val="000000"/>
                </a:solidFill>
                <a:latin typeface="Calibri"/>
                <a:ea typeface="Calibri"/>
                <a:cs typeface="Calibri"/>
              </a:defRPr>
            </a:pPr>
            <a:r>
              <a:rPr lang="en-GB" sz="1800" b="1" i="0" u="none" strike="noStrike" baseline="0" dirty="0" smtClean="0">
                <a:solidFill>
                  <a:srgbClr val="000000"/>
                </a:solidFill>
                <a:latin typeface="Calibri"/>
                <a:cs typeface="Calibri"/>
              </a:rPr>
              <a:t>ΔΙΑΘΕΣΙΜΑ                                           </a:t>
            </a:r>
            <a:r>
              <a:rPr lang="el-GR" sz="1800" b="1" i="0" u="none" strike="noStrike" baseline="0" dirty="0" smtClean="0">
                <a:solidFill>
                  <a:srgbClr val="000000"/>
                </a:solidFill>
                <a:latin typeface="Calibri"/>
                <a:cs typeface="Calibri"/>
              </a:rPr>
              <a:t>        </a:t>
            </a:r>
            <a:r>
              <a:rPr lang="en-GB" sz="1800" b="1" i="0" u="none" strike="noStrike" baseline="0" dirty="0" smtClean="0">
                <a:solidFill>
                  <a:srgbClr val="000000"/>
                </a:solidFill>
                <a:latin typeface="Calibri"/>
                <a:cs typeface="Calibri"/>
              </a:rPr>
              <a:t>                                                    CASH</a:t>
            </a:r>
            <a:r>
              <a:rPr lang="en-GB" sz="1400" b="1" i="0" u="none" strike="noStrike" baseline="0" dirty="0" smtClean="0">
                <a:solidFill>
                  <a:srgbClr val="003366"/>
                </a:solidFill>
                <a:latin typeface="Arial"/>
                <a:cs typeface="Arial"/>
              </a:rPr>
              <a:t>                                                                                                                                      </a:t>
            </a:r>
            <a:endParaRPr lang="en-GB" sz="1400" b="1" i="0" u="none" strike="noStrike" baseline="0" dirty="0">
              <a:solidFill>
                <a:srgbClr val="003366"/>
              </a:solidFill>
              <a:latin typeface="Arial"/>
              <a:cs typeface="Arial"/>
            </a:endParaRPr>
          </a:p>
        </c:rich>
      </c:tx>
      <c:layout>
        <c:manualLayout>
          <c:xMode val="edge"/>
          <c:yMode val="edge"/>
          <c:x val="0.43921136037240627"/>
          <c:y val="2.8318788487996058E-2"/>
        </c:manualLayout>
      </c:layout>
      <c:overlay val="1"/>
    </c:title>
    <c:autoTitleDeleted val="0"/>
    <c:plotArea>
      <c:layout>
        <c:manualLayout>
          <c:layoutTarget val="inner"/>
          <c:xMode val="edge"/>
          <c:yMode val="edge"/>
          <c:x val="8.0248434646903094E-2"/>
          <c:y val="0.18301451679548261"/>
          <c:w val="0.87923533018783195"/>
          <c:h val="0.63913546418552369"/>
        </c:manualLayout>
      </c:layout>
      <c:barChart>
        <c:barDir val="col"/>
        <c:grouping val="clustered"/>
        <c:varyColors val="0"/>
        <c:ser>
          <c:idx val="0"/>
          <c:order val="0"/>
          <c:tx>
            <c:strRef>
              <c:f>Cash!$D$22</c:f>
              <c:strCache>
                <c:ptCount val="1"/>
                <c:pt idx="0">
                  <c:v>"MAIN" (ex-Banks)</c:v>
                </c:pt>
              </c:strCache>
            </c:strRef>
          </c:tx>
          <c:spPr>
            <a:solidFill>
              <a:srgbClr val="0070C0"/>
            </a:solidFill>
          </c:spPr>
          <c:invertIfNegative val="0"/>
          <c:dPt>
            <c:idx val="1"/>
            <c:invertIfNegative val="0"/>
            <c:bubble3D val="0"/>
            <c:spPr>
              <a:solidFill>
                <a:srgbClr val="0070C0"/>
              </a:solidFill>
            </c:spPr>
            <c:extLst xmlns:c16r2="http://schemas.microsoft.com/office/drawing/2015/06/chart">
              <c:ext xmlns:c16="http://schemas.microsoft.com/office/drawing/2014/chart" uri="{C3380CC4-5D6E-409C-BE32-E72D297353CC}">
                <c16:uniqueId val="{00000001-BA70-4F73-975A-EDF6B90ABD55}"/>
              </c:ext>
            </c:extLst>
          </c:dPt>
          <c:dPt>
            <c:idx val="2"/>
            <c:invertIfNegative val="0"/>
            <c:bubble3D val="0"/>
            <c:spPr>
              <a:solidFill>
                <a:srgbClr val="0070C0"/>
              </a:solidFill>
            </c:spPr>
            <c:extLst xmlns:c16r2="http://schemas.microsoft.com/office/drawing/2015/06/chart">
              <c:ext xmlns:c16="http://schemas.microsoft.com/office/drawing/2014/chart" uri="{C3380CC4-5D6E-409C-BE32-E72D297353CC}">
                <c16:uniqueId val="{00000003-BA70-4F73-975A-EDF6B90ABD55}"/>
              </c:ext>
            </c:extLst>
          </c:dPt>
          <c:dPt>
            <c:idx val="3"/>
            <c:invertIfNegative val="0"/>
            <c:bubble3D val="0"/>
            <c:spPr>
              <a:solidFill>
                <a:srgbClr val="0070C0"/>
              </a:solidFill>
            </c:spPr>
            <c:extLst xmlns:c16r2="http://schemas.microsoft.com/office/drawing/2015/06/chart">
              <c:ext xmlns:c16="http://schemas.microsoft.com/office/drawing/2014/chart" uri="{C3380CC4-5D6E-409C-BE32-E72D297353CC}">
                <c16:uniqueId val="{00000005-BA70-4F73-975A-EDF6B90ABD55}"/>
              </c:ext>
            </c:extLst>
          </c:dPt>
          <c:dPt>
            <c:idx val="4"/>
            <c:invertIfNegative val="0"/>
            <c:bubble3D val="0"/>
            <c:spPr>
              <a:solidFill>
                <a:srgbClr val="0070C0"/>
              </a:solidFill>
            </c:spPr>
            <c:extLst xmlns:c16r2="http://schemas.microsoft.com/office/drawing/2015/06/chart">
              <c:ext xmlns:c16="http://schemas.microsoft.com/office/drawing/2014/chart" uri="{C3380CC4-5D6E-409C-BE32-E72D297353CC}">
                <c16:uniqueId val="{00000007-BA70-4F73-975A-EDF6B90ABD55}"/>
              </c:ext>
            </c:extLst>
          </c:dPt>
          <c:dPt>
            <c:idx val="5"/>
            <c:invertIfNegative val="0"/>
            <c:bubble3D val="0"/>
            <c:spPr>
              <a:solidFill>
                <a:srgbClr val="0070C0"/>
              </a:solidFill>
            </c:spPr>
            <c:extLst xmlns:c16r2="http://schemas.microsoft.com/office/drawing/2015/06/chart">
              <c:ext xmlns:c16="http://schemas.microsoft.com/office/drawing/2014/chart" uri="{C3380CC4-5D6E-409C-BE32-E72D297353CC}">
                <c16:uniqueId val="{00000009-BA70-4F73-975A-EDF6B90ABD55}"/>
              </c:ext>
            </c:extLst>
          </c:dPt>
          <c:dPt>
            <c:idx val="6"/>
            <c:invertIfNegative val="0"/>
            <c:bubble3D val="0"/>
            <c:spPr>
              <a:solidFill>
                <a:srgbClr val="0070C0"/>
              </a:solidFill>
            </c:spPr>
            <c:extLst xmlns:c16r2="http://schemas.microsoft.com/office/drawing/2015/06/chart">
              <c:ext xmlns:c16="http://schemas.microsoft.com/office/drawing/2014/chart" uri="{C3380CC4-5D6E-409C-BE32-E72D297353CC}">
                <c16:uniqueId val="{0000000B-BA70-4F73-975A-EDF6B90ABD55}"/>
              </c:ext>
            </c:extLst>
          </c:dPt>
          <c:dPt>
            <c:idx val="7"/>
            <c:invertIfNegative val="0"/>
            <c:bubble3D val="0"/>
            <c:spPr>
              <a:solidFill>
                <a:srgbClr val="0070C0"/>
              </a:solidFill>
            </c:spPr>
            <c:extLst xmlns:c16r2="http://schemas.microsoft.com/office/drawing/2015/06/chart">
              <c:ext xmlns:c16="http://schemas.microsoft.com/office/drawing/2014/chart" uri="{C3380CC4-5D6E-409C-BE32-E72D297353CC}">
                <c16:uniqueId val="{0000000D-BA70-4F73-975A-EDF6B90ABD55}"/>
              </c:ext>
            </c:extLst>
          </c:dPt>
          <c:dPt>
            <c:idx val="8"/>
            <c:invertIfNegative val="0"/>
            <c:bubble3D val="0"/>
            <c:spPr>
              <a:solidFill>
                <a:srgbClr val="0070C0"/>
              </a:solidFill>
            </c:spPr>
            <c:extLst xmlns:c16r2="http://schemas.microsoft.com/office/drawing/2015/06/chart">
              <c:ext xmlns:c16="http://schemas.microsoft.com/office/drawing/2014/chart" uri="{C3380CC4-5D6E-409C-BE32-E72D297353CC}">
                <c16:uniqueId val="{0000000F-BA70-4F73-975A-EDF6B90ABD55}"/>
              </c:ext>
            </c:extLst>
          </c:dPt>
          <c:dPt>
            <c:idx val="9"/>
            <c:invertIfNegative val="0"/>
            <c:bubble3D val="0"/>
            <c:spPr>
              <a:solidFill>
                <a:schemeClr val="accent6">
                  <a:lumMod val="75000"/>
                </a:schemeClr>
              </a:solidFill>
            </c:spPr>
            <c:extLst xmlns:c16r2="http://schemas.microsoft.com/office/drawing/2015/06/chart">
              <c:ext xmlns:c16="http://schemas.microsoft.com/office/drawing/2014/chart" uri="{C3380CC4-5D6E-409C-BE32-E72D297353CC}">
                <c16:uniqueId val="{00000011-BA70-4F73-975A-EDF6B90ABD55}"/>
              </c:ext>
            </c:extLst>
          </c:dPt>
          <c:dPt>
            <c:idx val="10"/>
            <c:invertIfNegative val="0"/>
            <c:bubble3D val="0"/>
            <c:spPr>
              <a:solidFill>
                <a:srgbClr val="0070C0"/>
              </a:solidFill>
            </c:spPr>
            <c:extLst xmlns:c16r2="http://schemas.microsoft.com/office/drawing/2015/06/chart">
              <c:ext xmlns:c16="http://schemas.microsoft.com/office/drawing/2014/chart" uri="{C3380CC4-5D6E-409C-BE32-E72D297353CC}">
                <c16:uniqueId val="{00000013-BA70-4F73-975A-EDF6B90ABD55}"/>
              </c:ext>
            </c:extLst>
          </c:dPt>
          <c:dPt>
            <c:idx val="11"/>
            <c:invertIfNegative val="0"/>
            <c:bubble3D val="0"/>
            <c:spPr>
              <a:solidFill>
                <a:schemeClr val="accent6">
                  <a:lumMod val="75000"/>
                </a:schemeClr>
              </a:solidFill>
            </c:spPr>
            <c:extLst xmlns:c16r2="http://schemas.microsoft.com/office/drawing/2015/06/chart">
              <c:ext xmlns:c16="http://schemas.microsoft.com/office/drawing/2014/chart" uri="{C3380CC4-5D6E-409C-BE32-E72D297353CC}">
                <c16:uniqueId val="{00000015-BA70-4F73-975A-EDF6B90ABD55}"/>
              </c:ext>
            </c:extLst>
          </c:dPt>
          <c:dLbls>
            <c:spPr>
              <a:noFill/>
              <a:ln w="25400">
                <a:noFill/>
              </a:ln>
            </c:spPr>
            <c:txPr>
              <a:bodyPr wrap="square" lIns="38100" tIns="19050" rIns="38100" bIns="19050" anchor="ctr">
                <a:spAutoFit/>
              </a:bodyPr>
              <a:lstStyle/>
              <a:p>
                <a:pPr>
                  <a:defRPr sz="1100" b="1" i="0" u="none" strike="noStrike" baseline="0">
                    <a:solidFill>
                      <a:srgbClr val="000000"/>
                    </a:solidFill>
                    <a:latin typeface="Calibri"/>
                    <a:ea typeface="Calibri"/>
                    <a:cs typeface="Calibri"/>
                  </a:defRPr>
                </a:pPr>
                <a:endParaRPr lang="el-GR"/>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trendline>
            <c:trendlineType val="movingAvg"/>
            <c:period val="2"/>
            <c:dispRSqr val="0"/>
            <c:dispEq val="0"/>
          </c:trendline>
          <c:cat>
            <c:numRef>
              <c:f>Cash!$J$21:$S$21</c:f>
              <c:numCache>
                <c:formatCode>0</c:formatCode>
                <c:ptCount val="10"/>
                <c:pt idx="0">
                  <c:v>2010</c:v>
                </c:pt>
                <c:pt idx="1">
                  <c:v>2011</c:v>
                </c:pt>
                <c:pt idx="2">
                  <c:v>2012</c:v>
                </c:pt>
                <c:pt idx="3">
                  <c:v>2013</c:v>
                </c:pt>
                <c:pt idx="4">
                  <c:v>2014</c:v>
                </c:pt>
                <c:pt idx="5">
                  <c:v>2015</c:v>
                </c:pt>
                <c:pt idx="6">
                  <c:v>2016</c:v>
                </c:pt>
                <c:pt idx="7">
                  <c:v>2017</c:v>
                </c:pt>
                <c:pt idx="8">
                  <c:v>2018</c:v>
                </c:pt>
                <c:pt idx="9">
                  <c:v>2019</c:v>
                </c:pt>
              </c:numCache>
            </c:numRef>
          </c:cat>
          <c:val>
            <c:numRef>
              <c:f>Cash!$J$22:$S$22</c:f>
              <c:numCache>
                <c:formatCode>#,##0.00</c:formatCode>
                <c:ptCount val="10"/>
                <c:pt idx="0">
                  <c:v>45269.97</c:v>
                </c:pt>
                <c:pt idx="1">
                  <c:v>70195.058000000005</c:v>
                </c:pt>
                <c:pt idx="2">
                  <c:v>66323.09</c:v>
                </c:pt>
                <c:pt idx="3">
                  <c:v>55583.758999999998</c:v>
                </c:pt>
                <c:pt idx="4">
                  <c:v>43979.466000000008</c:v>
                </c:pt>
                <c:pt idx="5">
                  <c:v>81308.546999999991</c:v>
                </c:pt>
                <c:pt idx="6">
                  <c:v>86761.330000000016</c:v>
                </c:pt>
                <c:pt idx="7">
                  <c:v>68682.915999999997</c:v>
                </c:pt>
                <c:pt idx="8">
                  <c:v>92774.322999999989</c:v>
                </c:pt>
                <c:pt idx="9">
                  <c:v>110135.205</c:v>
                </c:pt>
              </c:numCache>
            </c:numRef>
          </c:val>
          <c:extLst xmlns:c16r2="http://schemas.microsoft.com/office/drawing/2015/06/chart">
            <c:ext xmlns:c16="http://schemas.microsoft.com/office/drawing/2014/chart" uri="{C3380CC4-5D6E-409C-BE32-E72D297353CC}">
              <c16:uniqueId val="{00000016-BA70-4F73-975A-EDF6B90ABD55}"/>
            </c:ext>
          </c:extLst>
        </c:ser>
        <c:dLbls>
          <c:showLegendKey val="0"/>
          <c:showVal val="0"/>
          <c:showCatName val="0"/>
          <c:showSerName val="0"/>
          <c:showPercent val="0"/>
          <c:showBubbleSize val="0"/>
        </c:dLbls>
        <c:gapWidth val="16"/>
        <c:axId val="22280064"/>
        <c:axId val="22687744"/>
      </c:barChart>
      <c:catAx>
        <c:axId val="22280064"/>
        <c:scaling>
          <c:orientation val="minMax"/>
        </c:scaling>
        <c:delete val="0"/>
        <c:axPos val="b"/>
        <c:title>
          <c:tx>
            <c:rich>
              <a:bodyPr/>
              <a:lstStyle/>
              <a:p>
                <a:pPr>
                  <a:defRPr sz="1400" b="0" i="0" u="none" strike="noStrike" baseline="0">
                    <a:solidFill>
                      <a:schemeClr val="tx1"/>
                    </a:solidFill>
                    <a:latin typeface="+mn-lt"/>
                    <a:ea typeface="Calibri"/>
                    <a:cs typeface="Calibri"/>
                  </a:defRPr>
                </a:pPr>
                <a:r>
                  <a:rPr lang="el-GR" sz="1400" b="1" i="0" u="none" strike="noStrike" baseline="0">
                    <a:solidFill>
                      <a:schemeClr val="tx1"/>
                    </a:solidFill>
                    <a:latin typeface="+mn-lt"/>
                    <a:cs typeface="Arial"/>
                  </a:rPr>
                  <a:t>ΕΤΑΙΡΙΕΣ ΤΕΧΝΟΛΟΓΙΑΣ</a:t>
                </a:r>
                <a:endParaRPr lang="en-GB" sz="1400" b="1" i="0" u="none" strike="noStrike" baseline="0">
                  <a:solidFill>
                    <a:schemeClr val="tx1"/>
                  </a:solidFill>
                  <a:latin typeface="+mn-lt"/>
                  <a:cs typeface="Calibri"/>
                </a:endParaRPr>
              </a:p>
            </c:rich>
          </c:tx>
          <c:layout>
            <c:manualLayout>
              <c:xMode val="edge"/>
              <c:yMode val="edge"/>
              <c:x val="0.41380936463130785"/>
              <c:y val="0.91774420363798825"/>
            </c:manualLayout>
          </c:layout>
          <c:overlay val="0"/>
        </c:title>
        <c:numFmt formatCode="0" sourceLinked="1"/>
        <c:majorTickMark val="out"/>
        <c:minorTickMark val="none"/>
        <c:tickLblPos val="nextTo"/>
        <c:spPr>
          <a:noFill/>
          <a:ln w="38100" cap="flat" cmpd="sng" algn="ctr">
            <a:solidFill>
              <a:schemeClr val="dk1"/>
            </a:solidFill>
            <a:prstDash val="solid"/>
          </a:ln>
          <a:effectLst>
            <a:outerShdw blurRad="40000" dist="23000" dir="5400000" rotWithShape="0">
              <a:srgbClr val="000000">
                <a:alpha val="35000"/>
              </a:srgbClr>
            </a:outerShdw>
          </a:effectLst>
        </c:spPr>
        <c:txPr>
          <a:bodyPr rot="0" vert="horz"/>
          <a:lstStyle/>
          <a:p>
            <a:pPr>
              <a:defRPr sz="1000" b="1" i="0" u="none" strike="noStrike" baseline="0">
                <a:solidFill>
                  <a:srgbClr val="000000"/>
                </a:solidFill>
                <a:latin typeface="Calibri"/>
                <a:ea typeface="Calibri"/>
                <a:cs typeface="Calibri"/>
              </a:defRPr>
            </a:pPr>
            <a:endParaRPr lang="el-GR"/>
          </a:p>
        </c:txPr>
        <c:crossAx val="22687744"/>
        <c:crosses val="autoZero"/>
        <c:auto val="1"/>
        <c:lblAlgn val="ctr"/>
        <c:lblOffset val="100"/>
        <c:noMultiLvlLbl val="0"/>
      </c:catAx>
      <c:valAx>
        <c:axId val="22687744"/>
        <c:scaling>
          <c:orientation val="minMax"/>
        </c:scaling>
        <c:delete val="0"/>
        <c:axPos val="l"/>
        <c:minorGridlines/>
        <c:numFmt formatCode="#,##0.00" sourceLinked="1"/>
        <c:majorTickMark val="out"/>
        <c:minorTickMark val="none"/>
        <c:tickLblPos val="nextTo"/>
        <c:spPr>
          <a:noFill/>
          <a:ln w="38100" cap="flat" cmpd="sng" algn="ctr">
            <a:solidFill>
              <a:schemeClr val="accent1"/>
            </a:solidFill>
            <a:prstDash val="solid"/>
          </a:ln>
          <a:effectLst>
            <a:outerShdw blurRad="40000" dist="23000" dir="5400000" rotWithShape="0">
              <a:srgbClr val="000000">
                <a:alpha val="35000"/>
              </a:srgbClr>
            </a:outerShdw>
          </a:effectLst>
        </c:spPr>
        <c:txPr>
          <a:bodyPr rot="0" vert="horz"/>
          <a:lstStyle/>
          <a:p>
            <a:pPr>
              <a:defRPr sz="1000" b="1" i="0" u="none" strike="noStrike" baseline="0">
                <a:solidFill>
                  <a:srgbClr val="000000"/>
                </a:solidFill>
                <a:latin typeface="Calibri"/>
                <a:ea typeface="Calibri"/>
                <a:cs typeface="Calibri"/>
              </a:defRPr>
            </a:pPr>
            <a:endParaRPr lang="el-GR"/>
          </a:p>
        </c:txPr>
        <c:crossAx val="22280064"/>
        <c:crosses val="autoZero"/>
        <c:crossBetween val="between"/>
        <c:dispUnits>
          <c:builtInUnit val="thousands"/>
          <c:dispUnitsLbl>
            <c:layout>
              <c:manualLayout>
                <c:xMode val="edge"/>
                <c:yMode val="edge"/>
                <c:x val="2.2203539944703928E-2"/>
                <c:y val="0.90976802219498587"/>
              </c:manualLayout>
            </c:layout>
            <c:tx>
              <c:rich>
                <a:bodyPr rot="0" vert="horz"/>
                <a:lstStyle/>
                <a:p>
                  <a:pPr algn="ctr">
                    <a:defRPr sz="1000" b="1" i="0" u="none" strike="noStrike" baseline="0">
                      <a:solidFill>
                        <a:srgbClr val="FFFFFF"/>
                      </a:solidFill>
                      <a:latin typeface="Calibri"/>
                      <a:ea typeface="Calibri"/>
                      <a:cs typeface="Calibri"/>
                    </a:defRPr>
                  </a:pPr>
                  <a:r>
                    <a:rPr lang="el-GR"/>
                    <a:t>σε</a:t>
                  </a:r>
                  <a:r>
                    <a:rPr lang="el-GR" baseline="0"/>
                    <a:t> εκατ. €</a:t>
                  </a:r>
                  <a:endParaRPr lang="en-GB"/>
                </a:p>
              </c:rich>
            </c:tx>
            <c:spPr>
              <a:gradFill rotWithShape="1">
                <a:gsLst>
                  <a:gs pos="0">
                    <a:schemeClr val="dk1">
                      <a:shade val="51000"/>
                      <a:satMod val="130000"/>
                    </a:schemeClr>
                  </a:gs>
                  <a:gs pos="80000">
                    <a:schemeClr val="dk1">
                      <a:shade val="93000"/>
                      <a:satMod val="130000"/>
                    </a:schemeClr>
                  </a:gs>
                  <a:gs pos="100000">
                    <a:schemeClr val="dk1">
                      <a:shade val="94000"/>
                      <a:satMod val="135000"/>
                    </a:schemeClr>
                  </a:gs>
                </a:gsLst>
                <a:lin ang="16200000" scaled="0"/>
              </a:gradFill>
              <a:ln w="9525" cap="flat" cmpd="sng" algn="ctr">
                <a:solidFill>
                  <a:schemeClr val="dk1">
                    <a:shade val="95000"/>
                    <a:satMod val="105000"/>
                  </a:schemeClr>
                </a:solidFill>
                <a:prstDash val="solid"/>
              </a:ln>
              <a:effectLst>
                <a:outerShdw blurRad="40000" dist="23000" dir="5400000" rotWithShape="0">
                  <a:srgbClr val="000000">
                    <a:alpha val="35000"/>
                  </a:srgbClr>
                </a:outerShdw>
              </a:effectLst>
            </c:spPr>
          </c:dispUnitsLbl>
        </c:dispUnits>
      </c:valAx>
      <c:spPr>
        <a:solidFill>
          <a:schemeClr val="lt1"/>
        </a:solidFill>
        <a:ln w="25400" cap="flat" cmpd="sng" algn="ctr">
          <a:solidFill>
            <a:schemeClr val="accent6"/>
          </a:solidFill>
          <a:prstDash val="solid"/>
        </a:ln>
        <a:effectLst/>
      </c:spPr>
    </c:plotArea>
    <c:plotVisOnly val="1"/>
    <c:dispBlanksAs val="gap"/>
    <c:showDLblsOverMax val="0"/>
  </c:chart>
  <c:spPr>
    <a:solidFill>
      <a:schemeClr val="bg1">
        <a:lumMod val="75000"/>
      </a:schemeClr>
    </a:solidFill>
    <a:ln>
      <a:noFill/>
    </a:ln>
    <a:effectLst>
      <a:outerShdw blurRad="50800" dist="38100" dir="18900000" algn="bl" rotWithShape="0">
        <a:prstClr val="black">
          <a:alpha val="40000"/>
        </a:prstClr>
      </a:outerShdw>
    </a:effectLst>
  </c:spPr>
  <c:txPr>
    <a:bodyPr/>
    <a:lstStyle/>
    <a:p>
      <a:pPr>
        <a:defRPr sz="1000" b="0" i="0" u="none" strike="noStrike" baseline="0">
          <a:solidFill>
            <a:srgbClr val="000000"/>
          </a:solidFill>
          <a:latin typeface="Calibri"/>
          <a:ea typeface="Calibri"/>
          <a:cs typeface="Calibri"/>
        </a:defRPr>
      </a:pPr>
      <a:endParaRPr lang="el-GR"/>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l-G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000" b="0" i="0" u="none" strike="noStrike" baseline="0">
                <a:solidFill>
                  <a:srgbClr val="000000"/>
                </a:solidFill>
                <a:latin typeface="Calibri"/>
                <a:ea typeface="Calibri"/>
                <a:cs typeface="Calibri"/>
              </a:defRPr>
            </a:pPr>
            <a:r>
              <a:rPr lang="en-GB" sz="1800" b="1" i="0" u="none" strike="noStrike" baseline="0" dirty="0">
                <a:solidFill>
                  <a:srgbClr val="000000"/>
                </a:solidFill>
                <a:latin typeface="Calibri"/>
                <a:cs typeface="Calibri"/>
              </a:rPr>
              <a:t>ΚΑΘΑΡΗ ΘΕΣΗ                                                                          </a:t>
            </a:r>
            <a:r>
              <a:rPr lang="el-GR" sz="1800" b="1" i="0" u="none" strike="noStrike" baseline="0" dirty="0" smtClean="0">
                <a:solidFill>
                  <a:srgbClr val="000000"/>
                </a:solidFill>
                <a:latin typeface="Calibri"/>
                <a:cs typeface="Calibri"/>
              </a:rPr>
              <a:t>  </a:t>
            </a:r>
            <a:r>
              <a:rPr lang="en-GB" sz="1800" b="1" i="0" u="none" strike="noStrike" baseline="0" dirty="0" smtClean="0">
                <a:solidFill>
                  <a:srgbClr val="000000"/>
                </a:solidFill>
                <a:latin typeface="Calibri"/>
                <a:cs typeface="Calibri"/>
              </a:rPr>
              <a:t>                 </a:t>
            </a:r>
            <a:r>
              <a:rPr lang="en-GB" sz="1800" b="1" i="0" u="none" strike="noStrike" baseline="0" dirty="0">
                <a:solidFill>
                  <a:srgbClr val="000000"/>
                </a:solidFill>
                <a:latin typeface="Calibri"/>
                <a:cs typeface="Calibri"/>
              </a:rPr>
              <a:t>EQUITY                                                                                                                                      </a:t>
            </a:r>
          </a:p>
        </c:rich>
      </c:tx>
      <c:layout>
        <c:manualLayout>
          <c:xMode val="edge"/>
          <c:yMode val="edge"/>
          <c:x val="0.42662543950874066"/>
          <c:y val="1.1304174434026135E-2"/>
        </c:manualLayout>
      </c:layout>
      <c:overlay val="1"/>
    </c:title>
    <c:autoTitleDeleted val="0"/>
    <c:plotArea>
      <c:layout>
        <c:manualLayout>
          <c:layoutTarget val="inner"/>
          <c:xMode val="edge"/>
          <c:yMode val="edge"/>
          <c:x val="8.4973726540492289E-2"/>
          <c:y val="0.17202552027203935"/>
          <c:w val="0.87923533018783195"/>
          <c:h val="0.62976481583734312"/>
        </c:manualLayout>
      </c:layout>
      <c:barChart>
        <c:barDir val="col"/>
        <c:grouping val="clustered"/>
        <c:varyColors val="0"/>
        <c:ser>
          <c:idx val="0"/>
          <c:order val="0"/>
          <c:tx>
            <c:strRef>
              <c:f>Equity!$D$21</c:f>
              <c:strCache>
                <c:ptCount val="1"/>
                <c:pt idx="0">
                  <c:v>"MAIN" (ex-Banks)</c:v>
                </c:pt>
              </c:strCache>
            </c:strRef>
          </c:tx>
          <c:spPr>
            <a:solidFill>
              <a:srgbClr val="0070C0"/>
            </a:solidFill>
          </c:spPr>
          <c:invertIfNegative val="0"/>
          <c:dPt>
            <c:idx val="1"/>
            <c:invertIfNegative val="0"/>
            <c:bubble3D val="0"/>
            <c:spPr>
              <a:solidFill>
                <a:srgbClr val="0070C0"/>
              </a:solidFill>
            </c:spPr>
            <c:extLst xmlns:c16r2="http://schemas.microsoft.com/office/drawing/2015/06/chart">
              <c:ext xmlns:c16="http://schemas.microsoft.com/office/drawing/2014/chart" uri="{C3380CC4-5D6E-409C-BE32-E72D297353CC}">
                <c16:uniqueId val="{00000001-6446-450A-AD39-CA583FE7F2B9}"/>
              </c:ext>
            </c:extLst>
          </c:dPt>
          <c:dPt>
            <c:idx val="2"/>
            <c:invertIfNegative val="0"/>
            <c:bubble3D val="0"/>
            <c:spPr>
              <a:solidFill>
                <a:srgbClr val="0070C0"/>
              </a:solidFill>
            </c:spPr>
            <c:extLst xmlns:c16r2="http://schemas.microsoft.com/office/drawing/2015/06/chart">
              <c:ext xmlns:c16="http://schemas.microsoft.com/office/drawing/2014/chart" uri="{C3380CC4-5D6E-409C-BE32-E72D297353CC}">
                <c16:uniqueId val="{00000003-6446-450A-AD39-CA583FE7F2B9}"/>
              </c:ext>
            </c:extLst>
          </c:dPt>
          <c:dPt>
            <c:idx val="3"/>
            <c:invertIfNegative val="0"/>
            <c:bubble3D val="0"/>
            <c:spPr>
              <a:solidFill>
                <a:srgbClr val="0070C0"/>
              </a:solidFill>
            </c:spPr>
            <c:extLst xmlns:c16r2="http://schemas.microsoft.com/office/drawing/2015/06/chart">
              <c:ext xmlns:c16="http://schemas.microsoft.com/office/drawing/2014/chart" uri="{C3380CC4-5D6E-409C-BE32-E72D297353CC}">
                <c16:uniqueId val="{00000005-6446-450A-AD39-CA583FE7F2B9}"/>
              </c:ext>
            </c:extLst>
          </c:dPt>
          <c:dPt>
            <c:idx val="4"/>
            <c:invertIfNegative val="0"/>
            <c:bubble3D val="0"/>
            <c:spPr>
              <a:solidFill>
                <a:srgbClr val="0070C0"/>
              </a:solidFill>
            </c:spPr>
            <c:extLst xmlns:c16r2="http://schemas.microsoft.com/office/drawing/2015/06/chart">
              <c:ext xmlns:c16="http://schemas.microsoft.com/office/drawing/2014/chart" uri="{C3380CC4-5D6E-409C-BE32-E72D297353CC}">
                <c16:uniqueId val="{00000007-6446-450A-AD39-CA583FE7F2B9}"/>
              </c:ext>
            </c:extLst>
          </c:dPt>
          <c:dPt>
            <c:idx val="5"/>
            <c:invertIfNegative val="0"/>
            <c:bubble3D val="0"/>
            <c:spPr>
              <a:solidFill>
                <a:srgbClr val="0070C0"/>
              </a:solidFill>
            </c:spPr>
            <c:extLst xmlns:c16r2="http://schemas.microsoft.com/office/drawing/2015/06/chart">
              <c:ext xmlns:c16="http://schemas.microsoft.com/office/drawing/2014/chart" uri="{C3380CC4-5D6E-409C-BE32-E72D297353CC}">
                <c16:uniqueId val="{00000009-6446-450A-AD39-CA583FE7F2B9}"/>
              </c:ext>
            </c:extLst>
          </c:dPt>
          <c:dPt>
            <c:idx val="6"/>
            <c:invertIfNegative val="0"/>
            <c:bubble3D val="0"/>
            <c:spPr>
              <a:solidFill>
                <a:srgbClr val="0070C0"/>
              </a:solidFill>
            </c:spPr>
            <c:extLst xmlns:c16r2="http://schemas.microsoft.com/office/drawing/2015/06/chart">
              <c:ext xmlns:c16="http://schemas.microsoft.com/office/drawing/2014/chart" uri="{C3380CC4-5D6E-409C-BE32-E72D297353CC}">
                <c16:uniqueId val="{0000000B-6446-450A-AD39-CA583FE7F2B9}"/>
              </c:ext>
            </c:extLst>
          </c:dPt>
          <c:dPt>
            <c:idx val="7"/>
            <c:invertIfNegative val="0"/>
            <c:bubble3D val="0"/>
            <c:spPr>
              <a:solidFill>
                <a:srgbClr val="0070C0"/>
              </a:solidFill>
            </c:spPr>
            <c:extLst xmlns:c16r2="http://schemas.microsoft.com/office/drawing/2015/06/chart">
              <c:ext xmlns:c16="http://schemas.microsoft.com/office/drawing/2014/chart" uri="{C3380CC4-5D6E-409C-BE32-E72D297353CC}">
                <c16:uniqueId val="{0000000D-6446-450A-AD39-CA583FE7F2B9}"/>
              </c:ext>
            </c:extLst>
          </c:dPt>
          <c:dPt>
            <c:idx val="8"/>
            <c:invertIfNegative val="0"/>
            <c:bubble3D val="0"/>
            <c:spPr>
              <a:solidFill>
                <a:srgbClr val="0070C0"/>
              </a:solidFill>
            </c:spPr>
            <c:extLst xmlns:c16r2="http://schemas.microsoft.com/office/drawing/2015/06/chart">
              <c:ext xmlns:c16="http://schemas.microsoft.com/office/drawing/2014/chart" uri="{C3380CC4-5D6E-409C-BE32-E72D297353CC}">
                <c16:uniqueId val="{0000000F-6446-450A-AD39-CA583FE7F2B9}"/>
              </c:ext>
            </c:extLst>
          </c:dPt>
          <c:dPt>
            <c:idx val="9"/>
            <c:invertIfNegative val="0"/>
            <c:bubble3D val="0"/>
            <c:spPr>
              <a:solidFill>
                <a:schemeClr val="accent6">
                  <a:lumMod val="75000"/>
                </a:schemeClr>
              </a:solidFill>
            </c:spPr>
            <c:extLst xmlns:c16r2="http://schemas.microsoft.com/office/drawing/2015/06/chart">
              <c:ext xmlns:c16="http://schemas.microsoft.com/office/drawing/2014/chart" uri="{C3380CC4-5D6E-409C-BE32-E72D297353CC}">
                <c16:uniqueId val="{00000011-6446-450A-AD39-CA583FE7F2B9}"/>
              </c:ext>
            </c:extLst>
          </c:dPt>
          <c:dPt>
            <c:idx val="10"/>
            <c:invertIfNegative val="0"/>
            <c:bubble3D val="0"/>
            <c:spPr>
              <a:solidFill>
                <a:srgbClr val="0070C0"/>
              </a:solidFill>
            </c:spPr>
            <c:extLst xmlns:c16r2="http://schemas.microsoft.com/office/drawing/2015/06/chart">
              <c:ext xmlns:c16="http://schemas.microsoft.com/office/drawing/2014/chart" uri="{C3380CC4-5D6E-409C-BE32-E72D297353CC}">
                <c16:uniqueId val="{00000013-6446-450A-AD39-CA583FE7F2B9}"/>
              </c:ext>
            </c:extLst>
          </c:dPt>
          <c:dPt>
            <c:idx val="11"/>
            <c:invertIfNegative val="0"/>
            <c:bubble3D val="0"/>
            <c:spPr>
              <a:solidFill>
                <a:schemeClr val="accent6">
                  <a:lumMod val="75000"/>
                </a:schemeClr>
              </a:solidFill>
            </c:spPr>
            <c:extLst xmlns:c16r2="http://schemas.microsoft.com/office/drawing/2015/06/chart">
              <c:ext xmlns:c16="http://schemas.microsoft.com/office/drawing/2014/chart" uri="{C3380CC4-5D6E-409C-BE32-E72D297353CC}">
                <c16:uniqueId val="{00000015-6446-450A-AD39-CA583FE7F2B9}"/>
              </c:ext>
            </c:extLst>
          </c:dPt>
          <c:dLbls>
            <c:spPr>
              <a:noFill/>
              <a:ln w="25400">
                <a:noFill/>
              </a:ln>
            </c:spPr>
            <c:txPr>
              <a:bodyPr wrap="square" lIns="38100" tIns="19050" rIns="38100" bIns="19050" anchor="ctr">
                <a:spAutoFit/>
              </a:bodyPr>
              <a:lstStyle/>
              <a:p>
                <a:pPr>
                  <a:defRPr sz="1100" b="1" i="0" u="none" strike="noStrike" baseline="0">
                    <a:solidFill>
                      <a:srgbClr val="000000"/>
                    </a:solidFill>
                    <a:latin typeface="Calibri"/>
                    <a:ea typeface="Calibri"/>
                    <a:cs typeface="Calibri"/>
                  </a:defRPr>
                </a:pPr>
                <a:endParaRPr lang="el-GR"/>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trendline>
            <c:trendlineType val="movingAvg"/>
            <c:period val="2"/>
            <c:dispRSqr val="0"/>
            <c:dispEq val="0"/>
          </c:trendline>
          <c:cat>
            <c:numRef>
              <c:f>Equity!$I$20:$R$20</c:f>
              <c:numCache>
                <c:formatCode>0</c:formatCode>
                <c:ptCount val="10"/>
                <c:pt idx="0">
                  <c:v>2010</c:v>
                </c:pt>
                <c:pt idx="1">
                  <c:v>2011</c:v>
                </c:pt>
                <c:pt idx="2">
                  <c:v>2012</c:v>
                </c:pt>
                <c:pt idx="3">
                  <c:v>2013</c:v>
                </c:pt>
                <c:pt idx="4">
                  <c:v>2014</c:v>
                </c:pt>
                <c:pt idx="5">
                  <c:v>2015</c:v>
                </c:pt>
                <c:pt idx="6">
                  <c:v>2016</c:v>
                </c:pt>
                <c:pt idx="7">
                  <c:v>2017</c:v>
                </c:pt>
                <c:pt idx="8">
                  <c:v>2018</c:v>
                </c:pt>
                <c:pt idx="9">
                  <c:v>2019</c:v>
                </c:pt>
              </c:numCache>
            </c:numRef>
          </c:cat>
          <c:val>
            <c:numRef>
              <c:f>Equity!$I$21:$R$21</c:f>
              <c:numCache>
                <c:formatCode>#,##0.00</c:formatCode>
                <c:ptCount val="10"/>
                <c:pt idx="0">
                  <c:v>294265.35100000002</c:v>
                </c:pt>
                <c:pt idx="1">
                  <c:v>285863.36400000006</c:v>
                </c:pt>
                <c:pt idx="2">
                  <c:v>263971.43299999996</c:v>
                </c:pt>
                <c:pt idx="3">
                  <c:v>246208.08700000003</c:v>
                </c:pt>
                <c:pt idx="4">
                  <c:v>253439.24600000001</c:v>
                </c:pt>
                <c:pt idx="5">
                  <c:v>253498.92899999997</c:v>
                </c:pt>
                <c:pt idx="6">
                  <c:v>251843.87700000001</c:v>
                </c:pt>
                <c:pt idx="7">
                  <c:v>217034.96799999999</c:v>
                </c:pt>
                <c:pt idx="8">
                  <c:v>229187.49099999998</c:v>
                </c:pt>
                <c:pt idx="9">
                  <c:v>234965.78499999997</c:v>
                </c:pt>
              </c:numCache>
            </c:numRef>
          </c:val>
          <c:extLst xmlns:c16r2="http://schemas.microsoft.com/office/drawing/2015/06/chart">
            <c:ext xmlns:c16="http://schemas.microsoft.com/office/drawing/2014/chart" uri="{C3380CC4-5D6E-409C-BE32-E72D297353CC}">
              <c16:uniqueId val="{00000016-6446-450A-AD39-CA583FE7F2B9}"/>
            </c:ext>
          </c:extLst>
        </c:ser>
        <c:dLbls>
          <c:showLegendKey val="0"/>
          <c:showVal val="0"/>
          <c:showCatName val="0"/>
          <c:showSerName val="0"/>
          <c:showPercent val="0"/>
          <c:showBubbleSize val="0"/>
        </c:dLbls>
        <c:gapWidth val="16"/>
        <c:axId val="204406144"/>
        <c:axId val="204424704"/>
      </c:barChart>
      <c:catAx>
        <c:axId val="204406144"/>
        <c:scaling>
          <c:orientation val="minMax"/>
        </c:scaling>
        <c:delete val="0"/>
        <c:axPos val="b"/>
        <c:title>
          <c:tx>
            <c:rich>
              <a:bodyPr/>
              <a:lstStyle/>
              <a:p>
                <a:pPr>
                  <a:defRPr sz="1400" b="0" i="0" u="none" strike="noStrike" baseline="0">
                    <a:solidFill>
                      <a:schemeClr val="tx1"/>
                    </a:solidFill>
                    <a:latin typeface="+mn-lt"/>
                    <a:ea typeface="Calibri"/>
                    <a:cs typeface="Calibri"/>
                  </a:defRPr>
                </a:pPr>
                <a:r>
                  <a:rPr lang="el-GR" sz="1400" b="1" i="0" u="none" strike="noStrike" baseline="0">
                    <a:solidFill>
                      <a:schemeClr val="tx1"/>
                    </a:solidFill>
                    <a:latin typeface="+mn-lt"/>
                    <a:cs typeface="Arial"/>
                  </a:rPr>
                  <a:t>ΕΤΑΙΡΙΕΣ ΤΕΧΝΟΛΟΓΙΑΣ</a:t>
                </a:r>
                <a:endParaRPr lang="en-GB" sz="1400" b="1" i="0" u="none" strike="noStrike" baseline="0">
                  <a:solidFill>
                    <a:schemeClr val="tx1"/>
                  </a:solidFill>
                  <a:latin typeface="+mn-lt"/>
                  <a:cs typeface="Calibri"/>
                </a:endParaRPr>
              </a:p>
            </c:rich>
          </c:tx>
          <c:layout>
            <c:manualLayout>
              <c:xMode val="edge"/>
              <c:yMode val="edge"/>
              <c:x val="0.41242064081612434"/>
              <c:y val="0.91285231351381424"/>
            </c:manualLayout>
          </c:layout>
          <c:overlay val="0"/>
        </c:title>
        <c:numFmt formatCode="0" sourceLinked="1"/>
        <c:majorTickMark val="out"/>
        <c:minorTickMark val="none"/>
        <c:tickLblPos val="nextTo"/>
        <c:spPr>
          <a:noFill/>
          <a:ln w="38100" cap="flat" cmpd="sng" algn="ctr">
            <a:solidFill>
              <a:schemeClr val="dk1"/>
            </a:solidFill>
            <a:prstDash val="solid"/>
          </a:ln>
          <a:effectLst>
            <a:outerShdw blurRad="40000" dist="23000" dir="5400000" rotWithShape="0">
              <a:srgbClr val="000000">
                <a:alpha val="35000"/>
              </a:srgbClr>
            </a:outerShdw>
          </a:effectLst>
        </c:spPr>
        <c:txPr>
          <a:bodyPr rot="0" vert="horz"/>
          <a:lstStyle/>
          <a:p>
            <a:pPr>
              <a:defRPr sz="1000" b="1" i="0" u="none" strike="noStrike" baseline="0">
                <a:solidFill>
                  <a:srgbClr val="000000"/>
                </a:solidFill>
                <a:latin typeface="Calibri"/>
                <a:ea typeface="Calibri"/>
                <a:cs typeface="Calibri"/>
              </a:defRPr>
            </a:pPr>
            <a:endParaRPr lang="el-GR"/>
          </a:p>
        </c:txPr>
        <c:crossAx val="204424704"/>
        <c:crosses val="autoZero"/>
        <c:auto val="1"/>
        <c:lblAlgn val="ctr"/>
        <c:lblOffset val="100"/>
        <c:noMultiLvlLbl val="0"/>
      </c:catAx>
      <c:valAx>
        <c:axId val="204424704"/>
        <c:scaling>
          <c:orientation val="minMax"/>
          <c:min val="0"/>
        </c:scaling>
        <c:delete val="0"/>
        <c:axPos val="l"/>
        <c:majorGridlines/>
        <c:minorGridlines/>
        <c:numFmt formatCode="#,##0.00" sourceLinked="1"/>
        <c:majorTickMark val="out"/>
        <c:minorTickMark val="none"/>
        <c:tickLblPos val="nextTo"/>
        <c:spPr>
          <a:noFill/>
          <a:ln w="38100" cap="flat" cmpd="sng" algn="ctr">
            <a:solidFill>
              <a:schemeClr val="accent1"/>
            </a:solidFill>
            <a:prstDash val="solid"/>
          </a:ln>
          <a:effectLst>
            <a:outerShdw blurRad="40000" dist="23000" dir="5400000" rotWithShape="0">
              <a:srgbClr val="000000">
                <a:alpha val="35000"/>
              </a:srgbClr>
            </a:outerShdw>
          </a:effectLst>
        </c:spPr>
        <c:txPr>
          <a:bodyPr rot="0" vert="horz"/>
          <a:lstStyle/>
          <a:p>
            <a:pPr>
              <a:defRPr sz="1000" b="1" i="0" u="none" strike="noStrike" baseline="0">
                <a:solidFill>
                  <a:srgbClr val="000000"/>
                </a:solidFill>
                <a:latin typeface="Calibri"/>
                <a:ea typeface="Calibri"/>
                <a:cs typeface="Calibri"/>
              </a:defRPr>
            </a:pPr>
            <a:endParaRPr lang="el-GR"/>
          </a:p>
        </c:txPr>
        <c:crossAx val="204406144"/>
        <c:crosses val="autoZero"/>
        <c:crossBetween val="between"/>
        <c:dispUnits>
          <c:builtInUnit val="thousands"/>
          <c:dispUnitsLbl>
            <c:layout>
              <c:manualLayout>
                <c:xMode val="edge"/>
                <c:yMode val="edge"/>
                <c:x val="1.7496977022397407E-2"/>
                <c:y val="0.89074537531701692"/>
              </c:manualLayout>
            </c:layout>
            <c:tx>
              <c:rich>
                <a:bodyPr rot="0" vert="horz"/>
                <a:lstStyle/>
                <a:p>
                  <a:pPr algn="ctr">
                    <a:defRPr sz="1000" b="1" i="0" u="none" strike="noStrike" baseline="0">
                      <a:solidFill>
                        <a:srgbClr val="FFFFFF"/>
                      </a:solidFill>
                      <a:latin typeface="Calibri"/>
                      <a:ea typeface="Calibri"/>
                      <a:cs typeface="Calibri"/>
                    </a:defRPr>
                  </a:pPr>
                  <a:r>
                    <a:rPr lang="el-GR"/>
                    <a:t>σε</a:t>
                  </a:r>
                  <a:r>
                    <a:rPr lang="el-GR" baseline="0"/>
                    <a:t> εκατ. €</a:t>
                  </a:r>
                  <a:endParaRPr lang="en-GB"/>
                </a:p>
              </c:rich>
            </c:tx>
            <c:spPr>
              <a:gradFill rotWithShape="1">
                <a:gsLst>
                  <a:gs pos="0">
                    <a:schemeClr val="dk1">
                      <a:shade val="51000"/>
                      <a:satMod val="130000"/>
                    </a:schemeClr>
                  </a:gs>
                  <a:gs pos="80000">
                    <a:schemeClr val="dk1">
                      <a:shade val="93000"/>
                      <a:satMod val="130000"/>
                    </a:schemeClr>
                  </a:gs>
                  <a:gs pos="100000">
                    <a:schemeClr val="dk1">
                      <a:shade val="94000"/>
                      <a:satMod val="135000"/>
                    </a:schemeClr>
                  </a:gs>
                </a:gsLst>
                <a:lin ang="16200000" scaled="0"/>
              </a:gradFill>
              <a:ln w="9525" cap="flat" cmpd="sng" algn="ctr">
                <a:solidFill>
                  <a:schemeClr val="dk1">
                    <a:shade val="95000"/>
                    <a:satMod val="105000"/>
                  </a:schemeClr>
                </a:solidFill>
                <a:prstDash val="solid"/>
              </a:ln>
              <a:effectLst>
                <a:outerShdw blurRad="40000" dist="23000" dir="5400000" rotWithShape="0">
                  <a:srgbClr val="000000">
                    <a:alpha val="35000"/>
                  </a:srgbClr>
                </a:outerShdw>
              </a:effectLst>
            </c:spPr>
          </c:dispUnitsLbl>
        </c:dispUnits>
      </c:valAx>
      <c:spPr>
        <a:solidFill>
          <a:schemeClr val="lt1"/>
        </a:solidFill>
        <a:ln w="25400" cap="flat" cmpd="sng" algn="ctr">
          <a:solidFill>
            <a:schemeClr val="accent6"/>
          </a:solidFill>
          <a:prstDash val="solid"/>
        </a:ln>
        <a:effectLst/>
      </c:spPr>
    </c:plotArea>
    <c:plotVisOnly val="1"/>
    <c:dispBlanksAs val="gap"/>
    <c:showDLblsOverMax val="0"/>
  </c:chart>
  <c:spPr>
    <a:solidFill>
      <a:schemeClr val="bg1">
        <a:lumMod val="75000"/>
      </a:schemeClr>
    </a:solidFill>
    <a:ln>
      <a:noFill/>
    </a:ln>
    <a:effectLst>
      <a:outerShdw blurRad="50800" dist="38100" dir="18900000" algn="bl" rotWithShape="0">
        <a:prstClr val="black">
          <a:alpha val="40000"/>
        </a:prstClr>
      </a:outerShdw>
    </a:effectLst>
  </c:spPr>
  <c:txPr>
    <a:bodyPr/>
    <a:lstStyle/>
    <a:p>
      <a:pPr>
        <a:defRPr sz="1000" b="0" i="0" u="none" strike="noStrike" baseline="0">
          <a:solidFill>
            <a:srgbClr val="000000"/>
          </a:solidFill>
          <a:latin typeface="Calibri"/>
          <a:ea typeface="Calibri"/>
          <a:cs typeface="Calibri"/>
        </a:defRPr>
      </a:pPr>
      <a:endParaRPr lang="el-GR"/>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l-G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000" b="0" i="0" u="none" strike="noStrike" baseline="0">
                <a:solidFill>
                  <a:srgbClr val="000000"/>
                </a:solidFill>
                <a:latin typeface="Calibri"/>
                <a:ea typeface="Calibri"/>
                <a:cs typeface="Calibri"/>
              </a:defRPr>
            </a:pPr>
            <a:r>
              <a:rPr lang="en-GB" sz="1800" b="1" i="0" u="none" strike="noStrike" baseline="0" dirty="0">
                <a:solidFill>
                  <a:srgbClr val="000000"/>
                </a:solidFill>
                <a:latin typeface="Calibri"/>
                <a:cs typeface="Calibri"/>
              </a:rPr>
              <a:t>ΣΥΝΟΛΙΚΟΣ ΔΑΝΕΙΣΜΟΣ                                                                                           TOTAL DEBT                                                                                   </a:t>
            </a:r>
          </a:p>
        </c:rich>
      </c:tx>
      <c:layout>
        <c:manualLayout>
          <c:xMode val="edge"/>
          <c:yMode val="edge"/>
          <c:x val="0.38156018219616039"/>
          <c:y val="2.3302369230614815E-2"/>
        </c:manualLayout>
      </c:layout>
      <c:overlay val="1"/>
    </c:title>
    <c:autoTitleDeleted val="0"/>
    <c:plotArea>
      <c:layout>
        <c:manualLayout>
          <c:layoutTarget val="inner"/>
          <c:xMode val="edge"/>
          <c:yMode val="edge"/>
          <c:x val="8.1822679462909956E-2"/>
          <c:y val="0.1746379040375797"/>
          <c:w val="0.87923533018783195"/>
          <c:h val="0.62983784415612021"/>
        </c:manualLayout>
      </c:layout>
      <c:barChart>
        <c:barDir val="col"/>
        <c:grouping val="clustered"/>
        <c:varyColors val="0"/>
        <c:ser>
          <c:idx val="0"/>
          <c:order val="0"/>
          <c:tx>
            <c:strRef>
              <c:f>'LT Debt'!$D$45</c:f>
              <c:strCache>
                <c:ptCount val="1"/>
                <c:pt idx="0">
                  <c:v>"MAIN" </c:v>
                </c:pt>
              </c:strCache>
            </c:strRef>
          </c:tx>
          <c:spPr>
            <a:solidFill>
              <a:srgbClr val="0070C0"/>
            </a:solidFill>
          </c:spPr>
          <c:invertIfNegative val="0"/>
          <c:dPt>
            <c:idx val="1"/>
            <c:invertIfNegative val="0"/>
            <c:bubble3D val="0"/>
            <c:spPr>
              <a:solidFill>
                <a:srgbClr val="0070C0"/>
              </a:solidFill>
            </c:spPr>
            <c:extLst xmlns:c16r2="http://schemas.microsoft.com/office/drawing/2015/06/chart">
              <c:ext xmlns:c16="http://schemas.microsoft.com/office/drawing/2014/chart" uri="{C3380CC4-5D6E-409C-BE32-E72D297353CC}">
                <c16:uniqueId val="{00000001-C723-4A54-A75B-F72FF3848CE4}"/>
              </c:ext>
            </c:extLst>
          </c:dPt>
          <c:dPt>
            <c:idx val="2"/>
            <c:invertIfNegative val="0"/>
            <c:bubble3D val="0"/>
            <c:spPr>
              <a:solidFill>
                <a:srgbClr val="0070C0"/>
              </a:solidFill>
            </c:spPr>
            <c:extLst xmlns:c16r2="http://schemas.microsoft.com/office/drawing/2015/06/chart">
              <c:ext xmlns:c16="http://schemas.microsoft.com/office/drawing/2014/chart" uri="{C3380CC4-5D6E-409C-BE32-E72D297353CC}">
                <c16:uniqueId val="{00000003-C723-4A54-A75B-F72FF3848CE4}"/>
              </c:ext>
            </c:extLst>
          </c:dPt>
          <c:dPt>
            <c:idx val="3"/>
            <c:invertIfNegative val="0"/>
            <c:bubble3D val="0"/>
            <c:spPr>
              <a:solidFill>
                <a:srgbClr val="0070C0"/>
              </a:solidFill>
            </c:spPr>
            <c:extLst xmlns:c16r2="http://schemas.microsoft.com/office/drawing/2015/06/chart">
              <c:ext xmlns:c16="http://schemas.microsoft.com/office/drawing/2014/chart" uri="{C3380CC4-5D6E-409C-BE32-E72D297353CC}">
                <c16:uniqueId val="{00000005-C723-4A54-A75B-F72FF3848CE4}"/>
              </c:ext>
            </c:extLst>
          </c:dPt>
          <c:dPt>
            <c:idx val="4"/>
            <c:invertIfNegative val="0"/>
            <c:bubble3D val="0"/>
            <c:spPr>
              <a:solidFill>
                <a:srgbClr val="0070C0"/>
              </a:solidFill>
            </c:spPr>
            <c:extLst xmlns:c16r2="http://schemas.microsoft.com/office/drawing/2015/06/chart">
              <c:ext xmlns:c16="http://schemas.microsoft.com/office/drawing/2014/chart" uri="{C3380CC4-5D6E-409C-BE32-E72D297353CC}">
                <c16:uniqueId val="{00000007-C723-4A54-A75B-F72FF3848CE4}"/>
              </c:ext>
            </c:extLst>
          </c:dPt>
          <c:dPt>
            <c:idx val="5"/>
            <c:invertIfNegative val="0"/>
            <c:bubble3D val="0"/>
            <c:spPr>
              <a:solidFill>
                <a:srgbClr val="0070C0"/>
              </a:solidFill>
            </c:spPr>
            <c:extLst xmlns:c16r2="http://schemas.microsoft.com/office/drawing/2015/06/chart">
              <c:ext xmlns:c16="http://schemas.microsoft.com/office/drawing/2014/chart" uri="{C3380CC4-5D6E-409C-BE32-E72D297353CC}">
                <c16:uniqueId val="{00000009-C723-4A54-A75B-F72FF3848CE4}"/>
              </c:ext>
            </c:extLst>
          </c:dPt>
          <c:dPt>
            <c:idx val="6"/>
            <c:invertIfNegative val="0"/>
            <c:bubble3D val="0"/>
            <c:spPr>
              <a:solidFill>
                <a:srgbClr val="0070C0"/>
              </a:solidFill>
            </c:spPr>
            <c:extLst xmlns:c16r2="http://schemas.microsoft.com/office/drawing/2015/06/chart">
              <c:ext xmlns:c16="http://schemas.microsoft.com/office/drawing/2014/chart" uri="{C3380CC4-5D6E-409C-BE32-E72D297353CC}">
                <c16:uniqueId val="{0000000B-C723-4A54-A75B-F72FF3848CE4}"/>
              </c:ext>
            </c:extLst>
          </c:dPt>
          <c:dPt>
            <c:idx val="7"/>
            <c:invertIfNegative val="0"/>
            <c:bubble3D val="0"/>
            <c:spPr>
              <a:solidFill>
                <a:srgbClr val="0070C0"/>
              </a:solidFill>
            </c:spPr>
            <c:extLst xmlns:c16r2="http://schemas.microsoft.com/office/drawing/2015/06/chart">
              <c:ext xmlns:c16="http://schemas.microsoft.com/office/drawing/2014/chart" uri="{C3380CC4-5D6E-409C-BE32-E72D297353CC}">
                <c16:uniqueId val="{0000000D-C723-4A54-A75B-F72FF3848CE4}"/>
              </c:ext>
            </c:extLst>
          </c:dPt>
          <c:dPt>
            <c:idx val="8"/>
            <c:invertIfNegative val="0"/>
            <c:bubble3D val="0"/>
            <c:spPr>
              <a:solidFill>
                <a:srgbClr val="0070C0"/>
              </a:solidFill>
            </c:spPr>
            <c:extLst xmlns:c16r2="http://schemas.microsoft.com/office/drawing/2015/06/chart">
              <c:ext xmlns:c16="http://schemas.microsoft.com/office/drawing/2014/chart" uri="{C3380CC4-5D6E-409C-BE32-E72D297353CC}">
                <c16:uniqueId val="{0000000F-C723-4A54-A75B-F72FF3848CE4}"/>
              </c:ext>
            </c:extLst>
          </c:dPt>
          <c:dPt>
            <c:idx val="9"/>
            <c:invertIfNegative val="0"/>
            <c:bubble3D val="0"/>
            <c:spPr>
              <a:solidFill>
                <a:schemeClr val="accent6">
                  <a:lumMod val="75000"/>
                </a:schemeClr>
              </a:solidFill>
            </c:spPr>
            <c:extLst xmlns:c16r2="http://schemas.microsoft.com/office/drawing/2015/06/chart">
              <c:ext xmlns:c16="http://schemas.microsoft.com/office/drawing/2014/chart" uri="{C3380CC4-5D6E-409C-BE32-E72D297353CC}">
                <c16:uniqueId val="{00000011-C723-4A54-A75B-F72FF3848CE4}"/>
              </c:ext>
            </c:extLst>
          </c:dPt>
          <c:dPt>
            <c:idx val="10"/>
            <c:invertIfNegative val="0"/>
            <c:bubble3D val="0"/>
            <c:spPr>
              <a:solidFill>
                <a:srgbClr val="0070C0"/>
              </a:solidFill>
            </c:spPr>
            <c:extLst xmlns:c16r2="http://schemas.microsoft.com/office/drawing/2015/06/chart">
              <c:ext xmlns:c16="http://schemas.microsoft.com/office/drawing/2014/chart" uri="{C3380CC4-5D6E-409C-BE32-E72D297353CC}">
                <c16:uniqueId val="{00000013-C723-4A54-A75B-F72FF3848CE4}"/>
              </c:ext>
            </c:extLst>
          </c:dPt>
          <c:dPt>
            <c:idx val="11"/>
            <c:invertIfNegative val="0"/>
            <c:bubble3D val="0"/>
            <c:spPr>
              <a:solidFill>
                <a:schemeClr val="accent6">
                  <a:lumMod val="75000"/>
                </a:schemeClr>
              </a:solidFill>
            </c:spPr>
            <c:extLst xmlns:c16r2="http://schemas.microsoft.com/office/drawing/2015/06/chart">
              <c:ext xmlns:c16="http://schemas.microsoft.com/office/drawing/2014/chart" uri="{C3380CC4-5D6E-409C-BE32-E72D297353CC}">
                <c16:uniqueId val="{00000015-C723-4A54-A75B-F72FF3848CE4}"/>
              </c:ext>
            </c:extLst>
          </c:dPt>
          <c:dLbls>
            <c:spPr>
              <a:noFill/>
              <a:ln w="25400">
                <a:noFill/>
              </a:ln>
            </c:spPr>
            <c:txPr>
              <a:bodyPr wrap="square" lIns="38100" tIns="19050" rIns="38100" bIns="19050" anchor="ctr">
                <a:spAutoFit/>
              </a:bodyPr>
              <a:lstStyle/>
              <a:p>
                <a:pPr>
                  <a:defRPr sz="1100" b="1" i="0" u="none" strike="noStrike" baseline="0">
                    <a:solidFill>
                      <a:srgbClr val="000000"/>
                    </a:solidFill>
                    <a:latin typeface="Calibri"/>
                    <a:ea typeface="Calibri"/>
                    <a:cs typeface="Calibri"/>
                  </a:defRPr>
                </a:pPr>
                <a:endParaRPr lang="el-GR"/>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trendline>
            <c:trendlineType val="movingAvg"/>
            <c:period val="2"/>
            <c:dispRSqr val="0"/>
            <c:dispEq val="0"/>
          </c:trendline>
          <c:cat>
            <c:numRef>
              <c:f>'LT Debt'!$J$43:$S$43</c:f>
              <c:numCache>
                <c:formatCode>0</c:formatCode>
                <c:ptCount val="10"/>
                <c:pt idx="0">
                  <c:v>2010</c:v>
                </c:pt>
                <c:pt idx="1">
                  <c:v>2011</c:v>
                </c:pt>
                <c:pt idx="2">
                  <c:v>2012</c:v>
                </c:pt>
                <c:pt idx="3">
                  <c:v>2013</c:v>
                </c:pt>
                <c:pt idx="4">
                  <c:v>2014</c:v>
                </c:pt>
                <c:pt idx="5">
                  <c:v>2015</c:v>
                </c:pt>
                <c:pt idx="6">
                  <c:v>2016</c:v>
                </c:pt>
                <c:pt idx="7">
                  <c:v>2017</c:v>
                </c:pt>
                <c:pt idx="8">
                  <c:v>2018</c:v>
                </c:pt>
                <c:pt idx="9">
                  <c:v>2019</c:v>
                </c:pt>
              </c:numCache>
            </c:numRef>
          </c:cat>
          <c:val>
            <c:numRef>
              <c:f>'LT Debt'!$J$45:$S$45</c:f>
              <c:numCache>
                <c:formatCode>#,##0.00</c:formatCode>
                <c:ptCount val="10"/>
                <c:pt idx="0">
                  <c:v>45373.653999999995</c:v>
                </c:pt>
                <c:pt idx="1">
                  <c:v>74882.101999999999</c:v>
                </c:pt>
                <c:pt idx="2">
                  <c:v>53478.628000000004</c:v>
                </c:pt>
                <c:pt idx="3">
                  <c:v>65272.752999999997</c:v>
                </c:pt>
                <c:pt idx="4">
                  <c:v>58570.026000000005</c:v>
                </c:pt>
                <c:pt idx="5">
                  <c:v>99385.132000000012</c:v>
                </c:pt>
                <c:pt idx="6">
                  <c:v>69405.831999999995</c:v>
                </c:pt>
                <c:pt idx="7">
                  <c:v>74279.950999999986</c:v>
                </c:pt>
                <c:pt idx="8">
                  <c:v>67024.633999999991</c:v>
                </c:pt>
                <c:pt idx="9">
                  <c:v>81207.318999999989</c:v>
                </c:pt>
              </c:numCache>
            </c:numRef>
          </c:val>
          <c:extLst xmlns:c16r2="http://schemas.microsoft.com/office/drawing/2015/06/chart">
            <c:ext xmlns:c16="http://schemas.microsoft.com/office/drawing/2014/chart" uri="{C3380CC4-5D6E-409C-BE32-E72D297353CC}">
              <c16:uniqueId val="{00000016-C723-4A54-A75B-F72FF3848CE4}"/>
            </c:ext>
          </c:extLst>
        </c:ser>
        <c:dLbls>
          <c:showLegendKey val="0"/>
          <c:showVal val="0"/>
          <c:showCatName val="0"/>
          <c:showSerName val="0"/>
          <c:showPercent val="0"/>
          <c:showBubbleSize val="0"/>
        </c:dLbls>
        <c:gapWidth val="16"/>
        <c:axId val="204688000"/>
        <c:axId val="204698368"/>
      </c:barChart>
      <c:catAx>
        <c:axId val="204688000"/>
        <c:scaling>
          <c:orientation val="minMax"/>
        </c:scaling>
        <c:delete val="0"/>
        <c:axPos val="b"/>
        <c:title>
          <c:tx>
            <c:rich>
              <a:bodyPr/>
              <a:lstStyle/>
              <a:p>
                <a:pPr>
                  <a:defRPr sz="1400" b="0" i="0" u="none" strike="noStrike" baseline="0">
                    <a:solidFill>
                      <a:schemeClr val="tx1"/>
                    </a:solidFill>
                    <a:latin typeface="+mn-lt"/>
                    <a:ea typeface="Calibri"/>
                    <a:cs typeface="Calibri"/>
                  </a:defRPr>
                </a:pPr>
                <a:r>
                  <a:rPr lang="el-GR" sz="1400" b="1" i="0" u="none" strike="noStrike" baseline="0">
                    <a:solidFill>
                      <a:schemeClr val="tx1"/>
                    </a:solidFill>
                    <a:latin typeface="+mn-lt"/>
                    <a:cs typeface="Arial"/>
                  </a:rPr>
                  <a:t>ΕΤΑΙΡΙΕΣ ΤΕΧΝΟΛΟΓΙΑΣ</a:t>
                </a:r>
                <a:endParaRPr lang="en-GB" sz="1400" b="1" i="0" u="none" strike="noStrike" baseline="0">
                  <a:solidFill>
                    <a:schemeClr val="tx1"/>
                  </a:solidFill>
                  <a:latin typeface="+mn-lt"/>
                  <a:cs typeface="Calibri"/>
                </a:endParaRPr>
              </a:p>
            </c:rich>
          </c:tx>
          <c:layout>
            <c:manualLayout>
              <c:xMode val="edge"/>
              <c:yMode val="edge"/>
              <c:x val="0.40853916929022932"/>
              <c:y val="0.91411953046978123"/>
            </c:manualLayout>
          </c:layout>
          <c:overlay val="0"/>
        </c:title>
        <c:numFmt formatCode="0" sourceLinked="1"/>
        <c:majorTickMark val="out"/>
        <c:minorTickMark val="none"/>
        <c:tickLblPos val="nextTo"/>
        <c:spPr>
          <a:noFill/>
          <a:ln w="38100" cap="flat" cmpd="sng" algn="ctr">
            <a:solidFill>
              <a:schemeClr val="dk1"/>
            </a:solidFill>
            <a:prstDash val="solid"/>
          </a:ln>
          <a:effectLst>
            <a:outerShdw blurRad="40000" dist="23000" dir="5400000" rotWithShape="0">
              <a:srgbClr val="000000">
                <a:alpha val="35000"/>
              </a:srgbClr>
            </a:outerShdw>
          </a:effectLst>
        </c:spPr>
        <c:txPr>
          <a:bodyPr rot="0" vert="horz"/>
          <a:lstStyle/>
          <a:p>
            <a:pPr>
              <a:defRPr sz="1000" b="1" i="0" u="none" strike="noStrike" baseline="0">
                <a:solidFill>
                  <a:srgbClr val="000000"/>
                </a:solidFill>
                <a:latin typeface="Calibri"/>
                <a:ea typeface="Calibri"/>
                <a:cs typeface="Calibri"/>
              </a:defRPr>
            </a:pPr>
            <a:endParaRPr lang="el-GR"/>
          </a:p>
        </c:txPr>
        <c:crossAx val="204698368"/>
        <c:crosses val="autoZero"/>
        <c:auto val="1"/>
        <c:lblAlgn val="ctr"/>
        <c:lblOffset val="100"/>
        <c:noMultiLvlLbl val="0"/>
      </c:catAx>
      <c:valAx>
        <c:axId val="204698368"/>
        <c:scaling>
          <c:orientation val="minMax"/>
          <c:min val="0"/>
        </c:scaling>
        <c:delete val="0"/>
        <c:axPos val="l"/>
        <c:minorGridlines/>
        <c:numFmt formatCode="#,##0.00" sourceLinked="1"/>
        <c:majorTickMark val="out"/>
        <c:minorTickMark val="none"/>
        <c:tickLblPos val="nextTo"/>
        <c:spPr>
          <a:noFill/>
          <a:ln w="38100" cap="flat" cmpd="sng" algn="ctr">
            <a:solidFill>
              <a:schemeClr val="accent1"/>
            </a:solidFill>
            <a:prstDash val="solid"/>
          </a:ln>
          <a:effectLst>
            <a:outerShdw blurRad="40000" dist="23000" dir="5400000" rotWithShape="0">
              <a:srgbClr val="000000">
                <a:alpha val="35000"/>
              </a:srgbClr>
            </a:outerShdw>
          </a:effectLst>
        </c:spPr>
        <c:txPr>
          <a:bodyPr rot="0" vert="horz"/>
          <a:lstStyle/>
          <a:p>
            <a:pPr>
              <a:defRPr sz="1000" b="1" i="0" u="none" strike="noStrike" baseline="0">
                <a:solidFill>
                  <a:srgbClr val="000000"/>
                </a:solidFill>
                <a:latin typeface="Calibri"/>
                <a:ea typeface="Calibri"/>
                <a:cs typeface="Calibri"/>
              </a:defRPr>
            </a:pPr>
            <a:endParaRPr lang="el-GR"/>
          </a:p>
        </c:txPr>
        <c:crossAx val="204688000"/>
        <c:crosses val="autoZero"/>
        <c:crossBetween val="between"/>
        <c:dispUnits>
          <c:builtInUnit val="thousands"/>
          <c:dispUnitsLbl>
            <c:layout>
              <c:manualLayout>
                <c:xMode val="edge"/>
                <c:yMode val="edge"/>
                <c:x val="2.0603034897350225E-2"/>
                <c:y val="0.89423722178727216"/>
              </c:manualLayout>
            </c:layout>
            <c:tx>
              <c:rich>
                <a:bodyPr rot="0" vert="horz"/>
                <a:lstStyle/>
                <a:p>
                  <a:pPr algn="ctr">
                    <a:defRPr sz="1000" b="1" i="0" u="none" strike="noStrike" baseline="0">
                      <a:solidFill>
                        <a:srgbClr val="FFFFFF"/>
                      </a:solidFill>
                      <a:latin typeface="Calibri"/>
                      <a:ea typeface="Calibri"/>
                      <a:cs typeface="Calibri"/>
                    </a:defRPr>
                  </a:pPr>
                  <a:r>
                    <a:rPr lang="el-GR"/>
                    <a:t>σε</a:t>
                  </a:r>
                  <a:r>
                    <a:rPr lang="el-GR" baseline="0"/>
                    <a:t> εκατ. €</a:t>
                  </a:r>
                  <a:endParaRPr lang="en-GB"/>
                </a:p>
              </c:rich>
            </c:tx>
            <c:spPr>
              <a:gradFill rotWithShape="1">
                <a:gsLst>
                  <a:gs pos="0">
                    <a:schemeClr val="dk1">
                      <a:shade val="51000"/>
                      <a:satMod val="130000"/>
                    </a:schemeClr>
                  </a:gs>
                  <a:gs pos="80000">
                    <a:schemeClr val="dk1">
                      <a:shade val="93000"/>
                      <a:satMod val="130000"/>
                    </a:schemeClr>
                  </a:gs>
                  <a:gs pos="100000">
                    <a:schemeClr val="dk1">
                      <a:shade val="94000"/>
                      <a:satMod val="135000"/>
                    </a:schemeClr>
                  </a:gs>
                </a:gsLst>
                <a:lin ang="16200000" scaled="0"/>
              </a:gradFill>
              <a:ln w="9525" cap="flat" cmpd="sng" algn="ctr">
                <a:solidFill>
                  <a:schemeClr val="dk1">
                    <a:shade val="95000"/>
                    <a:satMod val="105000"/>
                  </a:schemeClr>
                </a:solidFill>
                <a:prstDash val="solid"/>
              </a:ln>
              <a:effectLst>
                <a:outerShdw blurRad="40000" dist="23000" dir="5400000" rotWithShape="0">
                  <a:srgbClr val="000000">
                    <a:alpha val="35000"/>
                  </a:srgbClr>
                </a:outerShdw>
              </a:effectLst>
            </c:spPr>
          </c:dispUnitsLbl>
        </c:dispUnits>
      </c:valAx>
      <c:spPr>
        <a:solidFill>
          <a:schemeClr val="lt1"/>
        </a:solidFill>
        <a:ln w="25400" cap="flat" cmpd="sng" algn="ctr">
          <a:solidFill>
            <a:schemeClr val="accent6"/>
          </a:solidFill>
          <a:prstDash val="solid"/>
        </a:ln>
        <a:effectLst/>
      </c:spPr>
    </c:plotArea>
    <c:plotVisOnly val="1"/>
    <c:dispBlanksAs val="gap"/>
    <c:showDLblsOverMax val="0"/>
  </c:chart>
  <c:spPr>
    <a:solidFill>
      <a:schemeClr val="bg1">
        <a:lumMod val="75000"/>
      </a:schemeClr>
    </a:solidFill>
    <a:ln>
      <a:noFill/>
    </a:ln>
    <a:effectLst>
      <a:outerShdw blurRad="50800" dist="38100" dir="18900000" algn="bl" rotWithShape="0">
        <a:prstClr val="black">
          <a:alpha val="40000"/>
        </a:prstClr>
      </a:outerShdw>
    </a:effectLst>
  </c:spPr>
  <c:txPr>
    <a:bodyPr/>
    <a:lstStyle/>
    <a:p>
      <a:pPr>
        <a:defRPr sz="1000" b="0" i="0" u="none" strike="noStrike" baseline="0">
          <a:solidFill>
            <a:srgbClr val="000000"/>
          </a:solidFill>
          <a:latin typeface="Calibri"/>
          <a:ea typeface="Calibri"/>
          <a:cs typeface="Calibri"/>
        </a:defRPr>
      </a:pPr>
      <a:endParaRPr lang="el-GR"/>
    </a:p>
  </c:txPr>
  <c:externalData r:id="rId2">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l-G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000" b="0" i="0" u="none" strike="noStrike" baseline="0">
                <a:solidFill>
                  <a:srgbClr val="000000"/>
                </a:solidFill>
                <a:latin typeface="Calibri"/>
                <a:ea typeface="Calibri"/>
                <a:cs typeface="Calibri"/>
              </a:defRPr>
            </a:pPr>
            <a:r>
              <a:rPr lang="en-GB" sz="1800" b="1" i="0" u="none" strike="noStrike" baseline="0">
                <a:solidFill>
                  <a:srgbClr val="000000"/>
                </a:solidFill>
                <a:latin typeface="Calibri"/>
                <a:cs typeface="Calibri"/>
              </a:rPr>
              <a:t>ΔΑΝΕΙΣΜΟΣ / ΚΑΘΑΡΗ ΘΕΣΗ                                                                        DEBT to EQUITY                                                                                                 </a:t>
            </a:r>
            <a:r>
              <a:rPr lang="el-GR" sz="1200" b="1" i="0" u="none" strike="noStrike" baseline="0">
                <a:solidFill>
                  <a:srgbClr val="000000"/>
                </a:solidFill>
                <a:latin typeface="Calibri"/>
                <a:cs typeface="Calibri"/>
              </a:rPr>
              <a:t>ΕΤΑΙΡΙΑΣ ΤΕΧΝΟΛΟΓΙΑΣ</a:t>
            </a:r>
            <a:endParaRPr lang="en-GB" sz="1200" b="1" i="0" u="none" strike="noStrike" baseline="0">
              <a:solidFill>
                <a:srgbClr val="000000"/>
              </a:solidFill>
              <a:latin typeface="Calibri"/>
              <a:cs typeface="Calibri"/>
            </a:endParaRPr>
          </a:p>
        </c:rich>
      </c:tx>
      <c:layout>
        <c:manualLayout>
          <c:xMode val="edge"/>
          <c:yMode val="edge"/>
          <c:x val="0.3405847266970336"/>
          <c:y val="4.3897278411851419E-2"/>
        </c:manualLayout>
      </c:layout>
      <c:overlay val="1"/>
    </c:title>
    <c:autoTitleDeleted val="0"/>
    <c:plotArea>
      <c:layout>
        <c:manualLayout>
          <c:layoutTarget val="inner"/>
          <c:xMode val="edge"/>
          <c:yMode val="edge"/>
          <c:x val="5.5065018582078955E-2"/>
          <c:y val="0.24087176978629177"/>
          <c:w val="0.93354906491389533"/>
          <c:h val="0.63289939458970434"/>
        </c:manualLayout>
      </c:layout>
      <c:barChart>
        <c:barDir val="col"/>
        <c:grouping val="clustered"/>
        <c:varyColors val="0"/>
        <c:ser>
          <c:idx val="0"/>
          <c:order val="0"/>
          <c:tx>
            <c:strRef>
              <c:f>'Debt to Equity'!$E$22</c:f>
              <c:strCache>
                <c:ptCount val="1"/>
                <c:pt idx="0">
                  <c:v>"MAIN" (ex-Banks)</c:v>
                </c:pt>
              </c:strCache>
            </c:strRef>
          </c:tx>
          <c:spPr>
            <a:solidFill>
              <a:srgbClr val="0070C0"/>
            </a:solidFill>
          </c:spPr>
          <c:invertIfNegative val="0"/>
          <c:dPt>
            <c:idx val="9"/>
            <c:invertIfNegative val="0"/>
            <c:bubble3D val="0"/>
            <c:spPr>
              <a:solidFill>
                <a:schemeClr val="accent6">
                  <a:lumMod val="75000"/>
                </a:schemeClr>
              </a:solidFill>
            </c:spPr>
            <c:extLst xmlns:c16r2="http://schemas.microsoft.com/office/drawing/2015/06/chart">
              <c:ext xmlns:c16="http://schemas.microsoft.com/office/drawing/2014/chart" uri="{C3380CC4-5D6E-409C-BE32-E72D297353CC}">
                <c16:uniqueId val="{00000001-A927-4281-9D3A-28731A1DD303}"/>
              </c:ext>
            </c:extLst>
          </c:dPt>
          <c:dLbls>
            <c:spPr>
              <a:noFill/>
              <a:ln w="25400">
                <a:noFill/>
              </a:ln>
            </c:spPr>
            <c:txPr>
              <a:bodyPr wrap="square" lIns="38100" tIns="19050" rIns="38100" bIns="19050" anchor="ctr">
                <a:spAutoFit/>
              </a:bodyPr>
              <a:lstStyle/>
              <a:p>
                <a:pPr>
                  <a:defRPr sz="1100" b="1" i="0" u="none" strike="noStrike" baseline="0">
                    <a:solidFill>
                      <a:srgbClr val="000000"/>
                    </a:solidFill>
                    <a:latin typeface="+mn-lt"/>
                    <a:ea typeface="Arial"/>
                    <a:cs typeface="Arial"/>
                  </a:defRPr>
                </a:pPr>
                <a:endParaRPr lang="el-GR"/>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trendline>
            <c:trendlineType val="movingAvg"/>
            <c:period val="2"/>
            <c:dispRSqr val="0"/>
            <c:dispEq val="0"/>
          </c:trendline>
          <c:cat>
            <c:numRef>
              <c:f>'Debt to Equity'!$J$21:$S$21</c:f>
              <c:numCache>
                <c:formatCode>0</c:formatCode>
                <c:ptCount val="10"/>
                <c:pt idx="0">
                  <c:v>2010</c:v>
                </c:pt>
                <c:pt idx="1">
                  <c:v>2011</c:v>
                </c:pt>
                <c:pt idx="2">
                  <c:v>2012</c:v>
                </c:pt>
                <c:pt idx="3">
                  <c:v>2013</c:v>
                </c:pt>
                <c:pt idx="4">
                  <c:v>2014</c:v>
                </c:pt>
                <c:pt idx="5">
                  <c:v>2015</c:v>
                </c:pt>
                <c:pt idx="6">
                  <c:v>2016</c:v>
                </c:pt>
                <c:pt idx="7">
                  <c:v>2017</c:v>
                </c:pt>
                <c:pt idx="8">
                  <c:v>2018</c:v>
                </c:pt>
                <c:pt idx="9">
                  <c:v>2019</c:v>
                </c:pt>
              </c:numCache>
            </c:numRef>
          </c:cat>
          <c:val>
            <c:numRef>
              <c:f>'Debt to Equity'!$J$22:$S$22</c:f>
              <c:numCache>
                <c:formatCode>#,##0.000</c:formatCode>
                <c:ptCount val="10"/>
                <c:pt idx="0">
                  <c:v>0.1541929888986488</c:v>
                </c:pt>
                <c:pt idx="1">
                  <c:v>0.26195067794696486</c:v>
                </c:pt>
                <c:pt idx="2">
                  <c:v>0.20259248280097042</c:v>
                </c:pt>
                <c:pt idx="3">
                  <c:v>0.26511214069097572</c:v>
                </c:pt>
                <c:pt idx="4">
                  <c:v>0.23110085325932511</c:v>
                </c:pt>
                <c:pt idx="5">
                  <c:v>0.39205345912921008</c:v>
                </c:pt>
                <c:pt idx="6">
                  <c:v>0.27559070653919449</c:v>
                </c:pt>
                <c:pt idx="7">
                  <c:v>0.34224877071421961</c:v>
                </c:pt>
                <c:pt idx="8">
                  <c:v>0.2924445557982045</c:v>
                </c:pt>
                <c:pt idx="9">
                  <c:v>0.34561337941181519</c:v>
                </c:pt>
              </c:numCache>
            </c:numRef>
          </c:val>
          <c:extLst xmlns:c16r2="http://schemas.microsoft.com/office/drawing/2015/06/chart">
            <c:ext xmlns:c16="http://schemas.microsoft.com/office/drawing/2014/chart" uri="{C3380CC4-5D6E-409C-BE32-E72D297353CC}">
              <c16:uniqueId val="{00000002-A927-4281-9D3A-28731A1DD303}"/>
            </c:ext>
          </c:extLst>
        </c:ser>
        <c:dLbls>
          <c:showLegendKey val="0"/>
          <c:showVal val="0"/>
          <c:showCatName val="0"/>
          <c:showSerName val="0"/>
          <c:showPercent val="0"/>
          <c:showBubbleSize val="0"/>
        </c:dLbls>
        <c:gapWidth val="16"/>
        <c:axId val="204748672"/>
        <c:axId val="204750208"/>
      </c:barChart>
      <c:catAx>
        <c:axId val="204748672"/>
        <c:scaling>
          <c:orientation val="minMax"/>
        </c:scaling>
        <c:delete val="0"/>
        <c:axPos val="b"/>
        <c:numFmt formatCode="0" sourceLinked="1"/>
        <c:majorTickMark val="out"/>
        <c:minorTickMark val="none"/>
        <c:tickLblPos val="nextTo"/>
        <c:spPr>
          <a:noFill/>
          <a:ln w="38100" cap="flat" cmpd="sng" algn="ctr">
            <a:solidFill>
              <a:schemeClr val="dk1"/>
            </a:solidFill>
            <a:prstDash val="solid"/>
          </a:ln>
          <a:effectLst>
            <a:outerShdw blurRad="40000" dist="23000" dir="5400000" rotWithShape="0">
              <a:srgbClr val="000000">
                <a:alpha val="35000"/>
              </a:srgbClr>
            </a:outerShdw>
          </a:effectLst>
        </c:spPr>
        <c:txPr>
          <a:bodyPr rot="0" vert="horz"/>
          <a:lstStyle/>
          <a:p>
            <a:pPr>
              <a:defRPr sz="1000" b="1" i="0" u="none" strike="noStrike" baseline="0">
                <a:solidFill>
                  <a:srgbClr val="000000"/>
                </a:solidFill>
                <a:latin typeface="Calibri"/>
                <a:ea typeface="Calibri"/>
                <a:cs typeface="Calibri"/>
              </a:defRPr>
            </a:pPr>
            <a:endParaRPr lang="el-GR"/>
          </a:p>
        </c:txPr>
        <c:crossAx val="204750208"/>
        <c:crosses val="autoZero"/>
        <c:auto val="1"/>
        <c:lblAlgn val="ctr"/>
        <c:lblOffset val="100"/>
        <c:noMultiLvlLbl val="0"/>
      </c:catAx>
      <c:valAx>
        <c:axId val="204750208"/>
        <c:scaling>
          <c:orientation val="minMax"/>
          <c:min val="0"/>
        </c:scaling>
        <c:delete val="0"/>
        <c:axPos val="l"/>
        <c:majorGridlines/>
        <c:minorGridlines/>
        <c:numFmt formatCode="#,##0.000" sourceLinked="1"/>
        <c:majorTickMark val="out"/>
        <c:minorTickMark val="none"/>
        <c:tickLblPos val="nextTo"/>
        <c:spPr>
          <a:noFill/>
          <a:ln w="38100" cap="flat" cmpd="sng" algn="ctr">
            <a:solidFill>
              <a:schemeClr val="accent1"/>
            </a:solidFill>
            <a:prstDash val="solid"/>
          </a:ln>
          <a:effectLst>
            <a:outerShdw blurRad="40000" dist="23000" dir="5400000" rotWithShape="0">
              <a:srgbClr val="000000">
                <a:alpha val="35000"/>
              </a:srgbClr>
            </a:outerShdw>
          </a:effectLst>
        </c:spPr>
        <c:txPr>
          <a:bodyPr rot="0" vert="horz"/>
          <a:lstStyle/>
          <a:p>
            <a:pPr>
              <a:defRPr sz="1000" b="1" i="0" u="none" strike="noStrike" baseline="0">
                <a:solidFill>
                  <a:srgbClr val="000000"/>
                </a:solidFill>
                <a:latin typeface="Calibri"/>
                <a:ea typeface="Calibri"/>
                <a:cs typeface="Calibri"/>
              </a:defRPr>
            </a:pPr>
            <a:endParaRPr lang="el-GR"/>
          </a:p>
        </c:txPr>
        <c:crossAx val="204748672"/>
        <c:crosses val="autoZero"/>
        <c:crossBetween val="between"/>
      </c:valAx>
      <c:spPr>
        <a:solidFill>
          <a:schemeClr val="lt1"/>
        </a:solidFill>
        <a:ln w="25400" cap="flat" cmpd="sng" algn="ctr">
          <a:solidFill>
            <a:schemeClr val="accent6"/>
          </a:solidFill>
          <a:prstDash val="solid"/>
        </a:ln>
        <a:effectLst/>
      </c:spPr>
    </c:plotArea>
    <c:plotVisOnly val="1"/>
    <c:dispBlanksAs val="gap"/>
    <c:showDLblsOverMax val="0"/>
  </c:chart>
  <c:spPr>
    <a:solidFill>
      <a:schemeClr val="bg1">
        <a:lumMod val="75000"/>
      </a:schemeClr>
    </a:solidFill>
    <a:ln>
      <a:noFill/>
    </a:ln>
    <a:effectLst>
      <a:outerShdw blurRad="50800" dist="38100" dir="18900000" algn="bl" rotWithShape="0">
        <a:prstClr val="black">
          <a:alpha val="40000"/>
        </a:prstClr>
      </a:outerShdw>
    </a:effectLst>
  </c:spPr>
  <c:txPr>
    <a:bodyPr/>
    <a:lstStyle/>
    <a:p>
      <a:pPr>
        <a:defRPr sz="1000" b="0" i="0" u="none" strike="noStrike" baseline="0">
          <a:solidFill>
            <a:srgbClr val="000000"/>
          </a:solidFill>
          <a:latin typeface="Calibri"/>
          <a:ea typeface="Calibri"/>
          <a:cs typeface="Calibri"/>
        </a:defRPr>
      </a:pPr>
      <a:endParaRPr lang="el-GR"/>
    </a:p>
  </c:txPr>
  <c:externalData r:id="rId2">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l-G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800" b="1" i="0" u="none" strike="noStrike" baseline="0">
                <a:solidFill>
                  <a:srgbClr val="000000"/>
                </a:solidFill>
                <a:latin typeface="Calibri"/>
                <a:ea typeface="Calibri"/>
                <a:cs typeface="Calibri"/>
              </a:defRPr>
            </a:pPr>
            <a:r>
              <a:rPr lang="en-GB" dirty="0"/>
              <a:t>EBITDA Margin                                        </a:t>
            </a:r>
            <a:r>
              <a:rPr lang="el-GR" dirty="0" smtClean="0"/>
              <a:t>                                                                  </a:t>
            </a:r>
            <a:r>
              <a:rPr lang="el-GR" sz="1200" dirty="0"/>
              <a:t>ΕΤΑΙΡΙΕΣ</a:t>
            </a:r>
            <a:r>
              <a:rPr lang="el-GR" sz="1200" baseline="0" dirty="0"/>
              <a:t> ΤΕΧΝΟΛΟΓΙΑΣ</a:t>
            </a:r>
            <a:endParaRPr lang="en-GB" sz="1200" dirty="0"/>
          </a:p>
        </c:rich>
      </c:tx>
      <c:layout>
        <c:manualLayout>
          <c:xMode val="edge"/>
          <c:yMode val="edge"/>
          <c:x val="0.4285416246046167"/>
          <c:y val="2.5208168280812949E-2"/>
        </c:manualLayout>
      </c:layout>
      <c:overlay val="1"/>
    </c:title>
    <c:autoTitleDeleted val="0"/>
    <c:plotArea>
      <c:layout>
        <c:manualLayout>
          <c:layoutTarget val="inner"/>
          <c:xMode val="edge"/>
          <c:yMode val="edge"/>
          <c:x val="7.2475591548207485E-2"/>
          <c:y val="0.17283707093081538"/>
          <c:w val="0.91613849194776575"/>
          <c:h val="0.70093426463375852"/>
        </c:manualLayout>
      </c:layout>
      <c:barChart>
        <c:barDir val="col"/>
        <c:grouping val="clustered"/>
        <c:varyColors val="0"/>
        <c:ser>
          <c:idx val="0"/>
          <c:order val="0"/>
          <c:tx>
            <c:strRef>
              <c:f>'ebitda margin'!$E$22</c:f>
              <c:strCache>
                <c:ptCount val="1"/>
                <c:pt idx="0">
                  <c:v>"MAIN" (ex-Banks)</c:v>
                </c:pt>
              </c:strCache>
            </c:strRef>
          </c:tx>
          <c:spPr>
            <a:solidFill>
              <a:srgbClr val="0070C0"/>
            </a:solidFill>
          </c:spPr>
          <c:invertIfNegative val="0"/>
          <c:dPt>
            <c:idx val="9"/>
            <c:invertIfNegative val="0"/>
            <c:bubble3D val="0"/>
            <c:spPr>
              <a:solidFill>
                <a:schemeClr val="accent6">
                  <a:lumMod val="75000"/>
                </a:schemeClr>
              </a:solidFill>
            </c:spPr>
            <c:extLst xmlns:c16r2="http://schemas.microsoft.com/office/drawing/2015/06/chart">
              <c:ext xmlns:c16="http://schemas.microsoft.com/office/drawing/2014/chart" uri="{C3380CC4-5D6E-409C-BE32-E72D297353CC}">
                <c16:uniqueId val="{00000001-FE2A-493F-812C-8A1A6F8A2FB9}"/>
              </c:ext>
            </c:extLst>
          </c:dPt>
          <c:dLbls>
            <c:spPr>
              <a:noFill/>
              <a:ln w="25400">
                <a:noFill/>
              </a:ln>
            </c:spPr>
            <c:txPr>
              <a:bodyPr wrap="square" lIns="38100" tIns="19050" rIns="38100" bIns="19050" anchor="ctr">
                <a:spAutoFit/>
              </a:bodyPr>
              <a:lstStyle/>
              <a:p>
                <a:pPr>
                  <a:defRPr sz="1100" b="1" i="0" u="none" strike="noStrike" baseline="0">
                    <a:solidFill>
                      <a:srgbClr val="000000"/>
                    </a:solidFill>
                    <a:latin typeface="+mn-lt"/>
                    <a:ea typeface="Arial"/>
                    <a:cs typeface="Arial"/>
                  </a:defRPr>
                </a:pPr>
                <a:endParaRPr lang="el-GR"/>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trendline>
            <c:trendlineType val="movingAvg"/>
            <c:period val="2"/>
            <c:dispRSqr val="0"/>
            <c:dispEq val="0"/>
          </c:trendline>
          <c:cat>
            <c:numRef>
              <c:f>'ebitda margin'!$J$21:$S$21</c:f>
              <c:numCache>
                <c:formatCode>0</c:formatCode>
                <c:ptCount val="10"/>
                <c:pt idx="0">
                  <c:v>2010</c:v>
                </c:pt>
                <c:pt idx="1">
                  <c:v>2011</c:v>
                </c:pt>
                <c:pt idx="2">
                  <c:v>2012</c:v>
                </c:pt>
                <c:pt idx="3">
                  <c:v>2013</c:v>
                </c:pt>
                <c:pt idx="4">
                  <c:v>2014</c:v>
                </c:pt>
                <c:pt idx="5">
                  <c:v>2015</c:v>
                </c:pt>
                <c:pt idx="6">
                  <c:v>2016</c:v>
                </c:pt>
                <c:pt idx="7">
                  <c:v>2017</c:v>
                </c:pt>
                <c:pt idx="8">
                  <c:v>2018</c:v>
                </c:pt>
                <c:pt idx="9">
                  <c:v>2019</c:v>
                </c:pt>
              </c:numCache>
            </c:numRef>
          </c:cat>
          <c:val>
            <c:numRef>
              <c:f>'ebitda margin'!$J$22:$S$22</c:f>
              <c:numCache>
                <c:formatCode>#,##0.000</c:formatCode>
                <c:ptCount val="10"/>
                <c:pt idx="0">
                  <c:v>4.6844137748480619E-2</c:v>
                </c:pt>
                <c:pt idx="1">
                  <c:v>5.8927457105542605E-2</c:v>
                </c:pt>
                <c:pt idx="2">
                  <c:v>4.8048867309881005E-2</c:v>
                </c:pt>
                <c:pt idx="3">
                  <c:v>6.1970570275588811E-2</c:v>
                </c:pt>
                <c:pt idx="4">
                  <c:v>7.9063478914190105E-2</c:v>
                </c:pt>
                <c:pt idx="5">
                  <c:v>6.6034769714016062E-2</c:v>
                </c:pt>
                <c:pt idx="6">
                  <c:v>8.5716987407764358E-2</c:v>
                </c:pt>
                <c:pt idx="7">
                  <c:v>9.5481160921811387E-2</c:v>
                </c:pt>
                <c:pt idx="8">
                  <c:v>7.7685640550199192E-2</c:v>
                </c:pt>
                <c:pt idx="9">
                  <c:v>0.10756715601170057</c:v>
                </c:pt>
              </c:numCache>
            </c:numRef>
          </c:val>
          <c:extLst xmlns:c16r2="http://schemas.microsoft.com/office/drawing/2015/06/chart">
            <c:ext xmlns:c16="http://schemas.microsoft.com/office/drawing/2014/chart" uri="{C3380CC4-5D6E-409C-BE32-E72D297353CC}">
              <c16:uniqueId val="{00000002-FE2A-493F-812C-8A1A6F8A2FB9}"/>
            </c:ext>
          </c:extLst>
        </c:ser>
        <c:dLbls>
          <c:showLegendKey val="0"/>
          <c:showVal val="0"/>
          <c:showCatName val="0"/>
          <c:showSerName val="0"/>
          <c:showPercent val="0"/>
          <c:showBubbleSize val="0"/>
        </c:dLbls>
        <c:gapWidth val="16"/>
        <c:axId val="184820096"/>
        <c:axId val="184821632"/>
      </c:barChart>
      <c:catAx>
        <c:axId val="184820096"/>
        <c:scaling>
          <c:orientation val="minMax"/>
        </c:scaling>
        <c:delete val="0"/>
        <c:axPos val="b"/>
        <c:numFmt formatCode="0" sourceLinked="1"/>
        <c:majorTickMark val="out"/>
        <c:minorTickMark val="none"/>
        <c:tickLblPos val="nextTo"/>
        <c:spPr>
          <a:noFill/>
          <a:ln w="38100" cap="flat" cmpd="sng" algn="ctr">
            <a:solidFill>
              <a:schemeClr val="dk1"/>
            </a:solidFill>
            <a:prstDash val="solid"/>
          </a:ln>
          <a:effectLst>
            <a:outerShdw blurRad="40000" dist="23000" dir="5400000" rotWithShape="0">
              <a:srgbClr val="000000">
                <a:alpha val="35000"/>
              </a:srgbClr>
            </a:outerShdw>
          </a:effectLst>
        </c:spPr>
        <c:txPr>
          <a:bodyPr rot="0" vert="horz"/>
          <a:lstStyle/>
          <a:p>
            <a:pPr>
              <a:defRPr sz="1000" b="1" i="0" u="none" strike="noStrike" baseline="0">
                <a:solidFill>
                  <a:srgbClr val="000000"/>
                </a:solidFill>
                <a:latin typeface="Calibri"/>
                <a:ea typeface="Calibri"/>
                <a:cs typeface="Calibri"/>
              </a:defRPr>
            </a:pPr>
            <a:endParaRPr lang="el-GR"/>
          </a:p>
        </c:txPr>
        <c:crossAx val="184821632"/>
        <c:crosses val="autoZero"/>
        <c:auto val="1"/>
        <c:lblAlgn val="ctr"/>
        <c:lblOffset val="100"/>
        <c:noMultiLvlLbl val="0"/>
      </c:catAx>
      <c:valAx>
        <c:axId val="184821632"/>
        <c:scaling>
          <c:orientation val="minMax"/>
          <c:min val="0"/>
        </c:scaling>
        <c:delete val="0"/>
        <c:axPos val="l"/>
        <c:majorGridlines/>
        <c:minorGridlines/>
        <c:numFmt formatCode="#,##0.000" sourceLinked="1"/>
        <c:majorTickMark val="out"/>
        <c:minorTickMark val="none"/>
        <c:tickLblPos val="nextTo"/>
        <c:spPr>
          <a:noFill/>
          <a:ln w="38100" cap="flat" cmpd="sng" algn="ctr">
            <a:solidFill>
              <a:schemeClr val="accent1"/>
            </a:solidFill>
            <a:prstDash val="solid"/>
          </a:ln>
          <a:effectLst>
            <a:outerShdw blurRad="40000" dist="23000" dir="5400000" rotWithShape="0">
              <a:srgbClr val="000000">
                <a:alpha val="35000"/>
              </a:srgbClr>
            </a:outerShdw>
          </a:effectLst>
        </c:spPr>
        <c:txPr>
          <a:bodyPr rot="0" vert="horz"/>
          <a:lstStyle/>
          <a:p>
            <a:pPr>
              <a:defRPr sz="1000" b="1" i="0" u="none" strike="noStrike" baseline="0">
                <a:solidFill>
                  <a:srgbClr val="000000"/>
                </a:solidFill>
                <a:latin typeface="Calibri"/>
                <a:ea typeface="Calibri"/>
                <a:cs typeface="Calibri"/>
              </a:defRPr>
            </a:pPr>
            <a:endParaRPr lang="el-GR"/>
          </a:p>
        </c:txPr>
        <c:crossAx val="184820096"/>
        <c:crosses val="autoZero"/>
        <c:crossBetween val="between"/>
      </c:valAx>
      <c:spPr>
        <a:solidFill>
          <a:schemeClr val="lt1"/>
        </a:solidFill>
        <a:ln w="25400" cap="flat" cmpd="sng" algn="ctr">
          <a:solidFill>
            <a:schemeClr val="accent6"/>
          </a:solidFill>
          <a:prstDash val="solid"/>
        </a:ln>
        <a:effectLst/>
      </c:spPr>
    </c:plotArea>
    <c:plotVisOnly val="1"/>
    <c:dispBlanksAs val="gap"/>
    <c:showDLblsOverMax val="0"/>
  </c:chart>
  <c:spPr>
    <a:solidFill>
      <a:schemeClr val="bg1">
        <a:lumMod val="75000"/>
      </a:schemeClr>
    </a:solidFill>
    <a:ln>
      <a:noFill/>
    </a:ln>
    <a:effectLst>
      <a:outerShdw blurRad="50800" dist="38100" dir="18900000" algn="bl" rotWithShape="0">
        <a:prstClr val="black">
          <a:alpha val="40000"/>
        </a:prstClr>
      </a:outerShdw>
    </a:effectLst>
  </c:spPr>
  <c:txPr>
    <a:bodyPr/>
    <a:lstStyle/>
    <a:p>
      <a:pPr>
        <a:defRPr sz="1000" b="0" i="0" u="none" strike="noStrike" baseline="0">
          <a:solidFill>
            <a:srgbClr val="000000"/>
          </a:solidFill>
          <a:latin typeface="Calibri"/>
          <a:ea typeface="Calibri"/>
          <a:cs typeface="Calibri"/>
        </a:defRPr>
      </a:pPr>
      <a:endParaRPr lang="el-GR"/>
    </a:p>
  </c:txPr>
  <c:externalData r:id="rId2">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l-G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000" b="0" i="0" u="none" strike="noStrike" baseline="0">
                <a:solidFill>
                  <a:srgbClr val="000000"/>
                </a:solidFill>
                <a:latin typeface="Calibri"/>
                <a:ea typeface="Calibri"/>
                <a:cs typeface="Calibri"/>
              </a:defRPr>
            </a:pPr>
            <a:r>
              <a:rPr lang="en-GB" sz="1800" b="1" i="0" u="none" strike="noStrike" baseline="0">
                <a:solidFill>
                  <a:srgbClr val="000000"/>
                </a:solidFill>
                <a:latin typeface="Calibri"/>
                <a:cs typeface="Calibri"/>
              </a:rPr>
              <a:t>ΑΡΙΘΜΟΣ ΠΡΟΣΩΠΙΚΟΥ                                                                                       NO of PERSONNEL                                                                                         </a:t>
            </a:r>
          </a:p>
        </c:rich>
      </c:tx>
      <c:layout>
        <c:manualLayout>
          <c:xMode val="edge"/>
          <c:yMode val="edge"/>
          <c:x val="0.38432428842364713"/>
          <c:y val="3.6613660597112865E-2"/>
        </c:manualLayout>
      </c:layout>
      <c:overlay val="1"/>
    </c:title>
    <c:autoTitleDeleted val="0"/>
    <c:plotArea>
      <c:layout>
        <c:manualLayout>
          <c:layoutTarget val="inner"/>
          <c:xMode val="edge"/>
          <c:yMode val="edge"/>
          <c:x val="7.8680391947245992E-2"/>
          <c:y val="0.20138973546263561"/>
          <c:w val="0.88864267672091324"/>
          <c:h val="0.61016167979002622"/>
        </c:manualLayout>
      </c:layout>
      <c:barChart>
        <c:barDir val="col"/>
        <c:grouping val="clustered"/>
        <c:varyColors val="0"/>
        <c:ser>
          <c:idx val="0"/>
          <c:order val="0"/>
          <c:tx>
            <c:strRef>
              <c:f>Personnel!$D$17</c:f>
              <c:strCache>
                <c:ptCount val="1"/>
                <c:pt idx="0">
                  <c:v>"MAIN" (ex-Banks)</c:v>
                </c:pt>
              </c:strCache>
            </c:strRef>
          </c:tx>
          <c:spPr>
            <a:solidFill>
              <a:srgbClr val="0070C0"/>
            </a:solidFill>
            <a:scene3d>
              <a:camera prst="orthographicFront"/>
              <a:lightRig rig="threePt" dir="t"/>
            </a:scene3d>
            <a:sp3d>
              <a:bevelT w="12700"/>
            </a:sp3d>
          </c:spPr>
          <c:invertIfNegative val="0"/>
          <c:dPt>
            <c:idx val="1"/>
            <c:invertIfNegative val="0"/>
            <c:bubble3D val="0"/>
            <c:spPr>
              <a:solidFill>
                <a:srgbClr val="0070C0"/>
              </a:solidFill>
              <a:scene3d>
                <a:camera prst="orthographicFront"/>
                <a:lightRig rig="threePt" dir="t"/>
              </a:scene3d>
              <a:sp3d>
                <a:bevelT w="12700"/>
              </a:sp3d>
            </c:spPr>
            <c:extLst xmlns:c16r2="http://schemas.microsoft.com/office/drawing/2015/06/chart">
              <c:ext xmlns:c16="http://schemas.microsoft.com/office/drawing/2014/chart" uri="{C3380CC4-5D6E-409C-BE32-E72D297353CC}">
                <c16:uniqueId val="{00000001-19B4-4089-B159-C774B8C826AD}"/>
              </c:ext>
            </c:extLst>
          </c:dPt>
          <c:dPt>
            <c:idx val="2"/>
            <c:invertIfNegative val="0"/>
            <c:bubble3D val="0"/>
            <c:spPr>
              <a:solidFill>
                <a:srgbClr val="0070C0"/>
              </a:solidFill>
              <a:scene3d>
                <a:camera prst="orthographicFront"/>
                <a:lightRig rig="threePt" dir="t"/>
              </a:scene3d>
              <a:sp3d>
                <a:bevelT w="12700"/>
              </a:sp3d>
            </c:spPr>
            <c:extLst xmlns:c16r2="http://schemas.microsoft.com/office/drawing/2015/06/chart">
              <c:ext xmlns:c16="http://schemas.microsoft.com/office/drawing/2014/chart" uri="{C3380CC4-5D6E-409C-BE32-E72D297353CC}">
                <c16:uniqueId val="{00000003-19B4-4089-B159-C774B8C826AD}"/>
              </c:ext>
            </c:extLst>
          </c:dPt>
          <c:dPt>
            <c:idx val="3"/>
            <c:invertIfNegative val="0"/>
            <c:bubble3D val="0"/>
            <c:spPr>
              <a:solidFill>
                <a:srgbClr val="0070C0"/>
              </a:solidFill>
              <a:scene3d>
                <a:camera prst="orthographicFront"/>
                <a:lightRig rig="threePt" dir="t"/>
              </a:scene3d>
              <a:sp3d>
                <a:bevelT w="12700"/>
              </a:sp3d>
            </c:spPr>
            <c:extLst xmlns:c16r2="http://schemas.microsoft.com/office/drawing/2015/06/chart">
              <c:ext xmlns:c16="http://schemas.microsoft.com/office/drawing/2014/chart" uri="{C3380CC4-5D6E-409C-BE32-E72D297353CC}">
                <c16:uniqueId val="{00000005-19B4-4089-B159-C774B8C826AD}"/>
              </c:ext>
            </c:extLst>
          </c:dPt>
          <c:dPt>
            <c:idx val="4"/>
            <c:invertIfNegative val="0"/>
            <c:bubble3D val="0"/>
            <c:spPr>
              <a:solidFill>
                <a:srgbClr val="0070C0"/>
              </a:solidFill>
              <a:scene3d>
                <a:camera prst="orthographicFront"/>
                <a:lightRig rig="threePt" dir="t"/>
              </a:scene3d>
              <a:sp3d>
                <a:bevelT w="12700"/>
              </a:sp3d>
            </c:spPr>
            <c:extLst xmlns:c16r2="http://schemas.microsoft.com/office/drawing/2015/06/chart">
              <c:ext xmlns:c16="http://schemas.microsoft.com/office/drawing/2014/chart" uri="{C3380CC4-5D6E-409C-BE32-E72D297353CC}">
                <c16:uniqueId val="{00000007-19B4-4089-B159-C774B8C826AD}"/>
              </c:ext>
            </c:extLst>
          </c:dPt>
          <c:dPt>
            <c:idx val="5"/>
            <c:invertIfNegative val="0"/>
            <c:bubble3D val="0"/>
            <c:spPr>
              <a:solidFill>
                <a:srgbClr val="0070C0"/>
              </a:solidFill>
              <a:scene3d>
                <a:camera prst="orthographicFront"/>
                <a:lightRig rig="threePt" dir="t"/>
              </a:scene3d>
              <a:sp3d>
                <a:bevelT w="12700"/>
              </a:sp3d>
            </c:spPr>
            <c:extLst xmlns:c16r2="http://schemas.microsoft.com/office/drawing/2015/06/chart">
              <c:ext xmlns:c16="http://schemas.microsoft.com/office/drawing/2014/chart" uri="{C3380CC4-5D6E-409C-BE32-E72D297353CC}">
                <c16:uniqueId val="{00000009-19B4-4089-B159-C774B8C826AD}"/>
              </c:ext>
            </c:extLst>
          </c:dPt>
          <c:dPt>
            <c:idx val="6"/>
            <c:invertIfNegative val="0"/>
            <c:bubble3D val="0"/>
            <c:spPr>
              <a:solidFill>
                <a:srgbClr val="0070C0"/>
              </a:solidFill>
              <a:scene3d>
                <a:camera prst="orthographicFront"/>
                <a:lightRig rig="threePt" dir="t"/>
              </a:scene3d>
              <a:sp3d>
                <a:bevelT w="12700"/>
              </a:sp3d>
            </c:spPr>
            <c:extLst xmlns:c16r2="http://schemas.microsoft.com/office/drawing/2015/06/chart">
              <c:ext xmlns:c16="http://schemas.microsoft.com/office/drawing/2014/chart" uri="{C3380CC4-5D6E-409C-BE32-E72D297353CC}">
                <c16:uniqueId val="{0000000B-19B4-4089-B159-C774B8C826AD}"/>
              </c:ext>
            </c:extLst>
          </c:dPt>
          <c:dPt>
            <c:idx val="7"/>
            <c:invertIfNegative val="0"/>
            <c:bubble3D val="0"/>
            <c:spPr>
              <a:solidFill>
                <a:srgbClr val="0070C0"/>
              </a:solidFill>
              <a:scene3d>
                <a:camera prst="orthographicFront"/>
                <a:lightRig rig="threePt" dir="t"/>
              </a:scene3d>
              <a:sp3d>
                <a:bevelT w="12700"/>
              </a:sp3d>
            </c:spPr>
            <c:extLst xmlns:c16r2="http://schemas.microsoft.com/office/drawing/2015/06/chart">
              <c:ext xmlns:c16="http://schemas.microsoft.com/office/drawing/2014/chart" uri="{C3380CC4-5D6E-409C-BE32-E72D297353CC}">
                <c16:uniqueId val="{0000000D-19B4-4089-B159-C774B8C826AD}"/>
              </c:ext>
            </c:extLst>
          </c:dPt>
          <c:dPt>
            <c:idx val="8"/>
            <c:invertIfNegative val="0"/>
            <c:bubble3D val="0"/>
            <c:spPr>
              <a:solidFill>
                <a:srgbClr val="0070C0"/>
              </a:solidFill>
              <a:scene3d>
                <a:camera prst="orthographicFront"/>
                <a:lightRig rig="threePt" dir="t"/>
              </a:scene3d>
              <a:sp3d>
                <a:bevelT w="12700"/>
              </a:sp3d>
            </c:spPr>
            <c:extLst xmlns:c16r2="http://schemas.microsoft.com/office/drawing/2015/06/chart">
              <c:ext xmlns:c16="http://schemas.microsoft.com/office/drawing/2014/chart" uri="{C3380CC4-5D6E-409C-BE32-E72D297353CC}">
                <c16:uniqueId val="{0000000F-19B4-4089-B159-C774B8C826AD}"/>
              </c:ext>
            </c:extLst>
          </c:dPt>
          <c:dPt>
            <c:idx val="9"/>
            <c:invertIfNegative val="0"/>
            <c:bubble3D val="0"/>
            <c:spPr>
              <a:solidFill>
                <a:schemeClr val="accent6">
                  <a:lumMod val="75000"/>
                </a:schemeClr>
              </a:solidFill>
              <a:scene3d>
                <a:camera prst="orthographicFront"/>
                <a:lightRig rig="threePt" dir="t"/>
              </a:scene3d>
              <a:sp3d>
                <a:bevelT w="12700"/>
              </a:sp3d>
            </c:spPr>
            <c:extLst xmlns:c16r2="http://schemas.microsoft.com/office/drawing/2015/06/chart">
              <c:ext xmlns:c16="http://schemas.microsoft.com/office/drawing/2014/chart" uri="{C3380CC4-5D6E-409C-BE32-E72D297353CC}">
                <c16:uniqueId val="{00000011-19B4-4089-B159-C774B8C826AD}"/>
              </c:ext>
            </c:extLst>
          </c:dPt>
          <c:dPt>
            <c:idx val="10"/>
            <c:invertIfNegative val="0"/>
            <c:bubble3D val="0"/>
            <c:spPr>
              <a:solidFill>
                <a:srgbClr val="0070C0"/>
              </a:solidFill>
              <a:scene3d>
                <a:camera prst="orthographicFront"/>
                <a:lightRig rig="threePt" dir="t"/>
              </a:scene3d>
              <a:sp3d>
                <a:bevelT w="12700"/>
              </a:sp3d>
            </c:spPr>
            <c:extLst xmlns:c16r2="http://schemas.microsoft.com/office/drawing/2015/06/chart">
              <c:ext xmlns:c16="http://schemas.microsoft.com/office/drawing/2014/chart" uri="{C3380CC4-5D6E-409C-BE32-E72D297353CC}">
                <c16:uniqueId val="{00000013-19B4-4089-B159-C774B8C826AD}"/>
              </c:ext>
            </c:extLst>
          </c:dPt>
          <c:dPt>
            <c:idx val="11"/>
            <c:invertIfNegative val="0"/>
            <c:bubble3D val="0"/>
            <c:spPr>
              <a:solidFill>
                <a:schemeClr val="accent6">
                  <a:lumMod val="75000"/>
                </a:schemeClr>
              </a:solidFill>
              <a:scene3d>
                <a:camera prst="orthographicFront"/>
                <a:lightRig rig="threePt" dir="t"/>
              </a:scene3d>
              <a:sp3d>
                <a:bevelT w="12700"/>
              </a:sp3d>
            </c:spPr>
            <c:extLst xmlns:c16r2="http://schemas.microsoft.com/office/drawing/2015/06/chart">
              <c:ext xmlns:c16="http://schemas.microsoft.com/office/drawing/2014/chart" uri="{C3380CC4-5D6E-409C-BE32-E72D297353CC}">
                <c16:uniqueId val="{00000015-19B4-4089-B159-C774B8C826AD}"/>
              </c:ext>
            </c:extLst>
          </c:dPt>
          <c:dLbls>
            <c:dLbl>
              <c:idx val="10"/>
              <c:numFmt formatCode="#,##0" sourceLinked="0"/>
              <c:spPr>
                <a:solidFill>
                  <a:srgbClr val="0070C0"/>
                </a:solidFill>
                <a:ln w="25400">
                  <a:noFill/>
                </a:ln>
              </c:spPr>
              <c:txPr>
                <a:bodyPr/>
                <a:lstStyle/>
                <a:p>
                  <a:pPr>
                    <a:defRPr sz="1100" b="1" i="0" u="none" strike="noStrike" baseline="0">
                      <a:solidFill>
                        <a:srgbClr val="000000"/>
                      </a:solidFill>
                      <a:latin typeface="Calibri"/>
                      <a:ea typeface="Calibri"/>
                      <a:cs typeface="Calibri"/>
                    </a:defRPr>
                  </a:pPr>
                  <a:endParaRPr lang="el-GR"/>
                </a:p>
              </c:txPr>
              <c:dLblPos val="outEnd"/>
              <c:showLegendKey val="0"/>
              <c:showVal val="1"/>
              <c:showCatName val="0"/>
              <c:showSerName val="0"/>
              <c:showPercent val="0"/>
              <c:showBubbleSize val="0"/>
            </c:dLbl>
            <c:numFmt formatCode="#,##0" sourceLinked="0"/>
            <c:spPr>
              <a:noFill/>
              <a:ln w="25400">
                <a:noFill/>
              </a:ln>
            </c:spPr>
            <c:txPr>
              <a:bodyPr wrap="square" lIns="38100" tIns="19050" rIns="38100" bIns="19050" anchor="ctr">
                <a:spAutoFit/>
              </a:bodyPr>
              <a:lstStyle/>
              <a:p>
                <a:pPr>
                  <a:defRPr sz="1100" b="1" i="0" u="none" strike="noStrike" baseline="0">
                    <a:solidFill>
                      <a:srgbClr val="000000"/>
                    </a:solidFill>
                    <a:latin typeface="Calibri"/>
                    <a:ea typeface="Calibri"/>
                    <a:cs typeface="Calibri"/>
                  </a:defRPr>
                </a:pPr>
                <a:endParaRPr lang="el-GR"/>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trendline>
            <c:trendlineType val="movingAvg"/>
            <c:period val="2"/>
            <c:dispRSqr val="0"/>
            <c:dispEq val="0"/>
          </c:trendline>
          <c:cat>
            <c:numRef>
              <c:f>Personnel!$I$16:$R$16</c:f>
              <c:numCache>
                <c:formatCode>0</c:formatCode>
                <c:ptCount val="10"/>
                <c:pt idx="0">
                  <c:v>2010</c:v>
                </c:pt>
                <c:pt idx="1">
                  <c:v>2011</c:v>
                </c:pt>
                <c:pt idx="2">
                  <c:v>2012</c:v>
                </c:pt>
                <c:pt idx="3">
                  <c:v>2013</c:v>
                </c:pt>
                <c:pt idx="4">
                  <c:v>2014</c:v>
                </c:pt>
                <c:pt idx="5">
                  <c:v>2015</c:v>
                </c:pt>
                <c:pt idx="6">
                  <c:v>2016</c:v>
                </c:pt>
                <c:pt idx="7">
                  <c:v>2017</c:v>
                </c:pt>
                <c:pt idx="8">
                  <c:v>2018</c:v>
                </c:pt>
                <c:pt idx="9">
                  <c:v>2019</c:v>
                </c:pt>
              </c:numCache>
            </c:numRef>
          </c:cat>
          <c:val>
            <c:numRef>
              <c:f>Personnel!$I$17:$R$17</c:f>
              <c:numCache>
                <c:formatCode>#,##0</c:formatCode>
                <c:ptCount val="10"/>
                <c:pt idx="0">
                  <c:v>2259</c:v>
                </c:pt>
                <c:pt idx="1">
                  <c:v>2133</c:v>
                </c:pt>
                <c:pt idx="2">
                  <c:v>2028</c:v>
                </c:pt>
                <c:pt idx="3">
                  <c:v>2091</c:v>
                </c:pt>
                <c:pt idx="4">
                  <c:v>2350</c:v>
                </c:pt>
                <c:pt idx="5">
                  <c:v>2398</c:v>
                </c:pt>
                <c:pt idx="6">
                  <c:v>2649</c:v>
                </c:pt>
                <c:pt idx="7">
                  <c:v>2806</c:v>
                </c:pt>
                <c:pt idx="8">
                  <c:v>3085</c:v>
                </c:pt>
                <c:pt idx="9">
                  <c:v>3311</c:v>
                </c:pt>
              </c:numCache>
            </c:numRef>
          </c:val>
          <c:extLst xmlns:c16r2="http://schemas.microsoft.com/office/drawing/2015/06/chart">
            <c:ext xmlns:c16="http://schemas.microsoft.com/office/drawing/2014/chart" uri="{C3380CC4-5D6E-409C-BE32-E72D297353CC}">
              <c16:uniqueId val="{00000016-19B4-4089-B159-C774B8C826AD}"/>
            </c:ext>
          </c:extLst>
        </c:ser>
        <c:dLbls>
          <c:showLegendKey val="0"/>
          <c:showVal val="0"/>
          <c:showCatName val="0"/>
          <c:showSerName val="0"/>
          <c:showPercent val="0"/>
          <c:showBubbleSize val="0"/>
        </c:dLbls>
        <c:gapWidth val="16"/>
        <c:axId val="218652032"/>
        <c:axId val="218654208"/>
      </c:barChart>
      <c:catAx>
        <c:axId val="218652032"/>
        <c:scaling>
          <c:orientation val="minMax"/>
        </c:scaling>
        <c:delete val="0"/>
        <c:axPos val="b"/>
        <c:title>
          <c:tx>
            <c:rich>
              <a:bodyPr/>
              <a:lstStyle/>
              <a:p>
                <a:pPr>
                  <a:defRPr sz="1400" b="0" i="0" u="none" strike="noStrike" baseline="0">
                    <a:solidFill>
                      <a:schemeClr val="tx1"/>
                    </a:solidFill>
                    <a:latin typeface="+mn-lt"/>
                    <a:ea typeface="Calibri"/>
                    <a:cs typeface="Calibri"/>
                  </a:defRPr>
                </a:pPr>
                <a:r>
                  <a:rPr lang="el-GR" sz="1400" b="1" i="0" u="none" strike="noStrike" baseline="0">
                    <a:solidFill>
                      <a:schemeClr val="tx1"/>
                    </a:solidFill>
                    <a:latin typeface="+mn-lt"/>
                    <a:cs typeface="Arial"/>
                  </a:rPr>
                  <a:t>ΕΤΑΙΡΙΕΣ ΤΕΧΝΟΛΟΓΙΑΣ</a:t>
                </a:r>
                <a:endParaRPr lang="en-GB" sz="1400" b="1" i="0" u="none" strike="noStrike" baseline="0">
                  <a:solidFill>
                    <a:schemeClr val="tx1"/>
                  </a:solidFill>
                  <a:latin typeface="+mn-lt"/>
                  <a:cs typeface="Calibri"/>
                </a:endParaRPr>
              </a:p>
            </c:rich>
          </c:tx>
          <c:layout>
            <c:manualLayout>
              <c:xMode val="edge"/>
              <c:yMode val="edge"/>
              <c:x val="0.42318984962868389"/>
              <c:y val="0.91470764640748037"/>
            </c:manualLayout>
          </c:layout>
          <c:overlay val="0"/>
        </c:title>
        <c:numFmt formatCode="0" sourceLinked="1"/>
        <c:majorTickMark val="out"/>
        <c:minorTickMark val="none"/>
        <c:tickLblPos val="nextTo"/>
        <c:spPr>
          <a:noFill/>
          <a:ln w="38100" cap="flat" cmpd="sng" algn="ctr">
            <a:solidFill>
              <a:schemeClr val="dk1"/>
            </a:solidFill>
            <a:prstDash val="solid"/>
          </a:ln>
          <a:effectLst>
            <a:outerShdw blurRad="40000" dist="23000" dir="5400000" rotWithShape="0">
              <a:srgbClr val="000000">
                <a:alpha val="35000"/>
              </a:srgbClr>
            </a:outerShdw>
          </a:effectLst>
        </c:spPr>
        <c:txPr>
          <a:bodyPr rot="0" vert="horz"/>
          <a:lstStyle/>
          <a:p>
            <a:pPr>
              <a:defRPr sz="1000" b="1" i="0" u="none" strike="noStrike" baseline="0">
                <a:solidFill>
                  <a:srgbClr val="000000"/>
                </a:solidFill>
                <a:latin typeface="Calibri"/>
                <a:ea typeface="Calibri"/>
                <a:cs typeface="Calibri"/>
              </a:defRPr>
            </a:pPr>
            <a:endParaRPr lang="el-GR"/>
          </a:p>
        </c:txPr>
        <c:crossAx val="218654208"/>
        <c:crosses val="autoZero"/>
        <c:auto val="1"/>
        <c:lblAlgn val="ctr"/>
        <c:lblOffset val="100"/>
        <c:noMultiLvlLbl val="0"/>
      </c:catAx>
      <c:valAx>
        <c:axId val="218654208"/>
        <c:scaling>
          <c:orientation val="minMax"/>
        </c:scaling>
        <c:delete val="0"/>
        <c:axPos val="l"/>
        <c:minorGridlines/>
        <c:numFmt formatCode="#,##0" sourceLinked="1"/>
        <c:majorTickMark val="out"/>
        <c:minorTickMark val="none"/>
        <c:tickLblPos val="nextTo"/>
        <c:spPr>
          <a:noFill/>
          <a:ln w="38100" cap="flat" cmpd="sng" algn="ctr">
            <a:solidFill>
              <a:schemeClr val="accent1"/>
            </a:solidFill>
            <a:prstDash val="solid"/>
          </a:ln>
          <a:effectLst>
            <a:outerShdw blurRad="40000" dist="23000" dir="5400000" rotWithShape="0">
              <a:srgbClr val="000000">
                <a:alpha val="35000"/>
              </a:srgbClr>
            </a:outerShdw>
          </a:effectLst>
        </c:spPr>
        <c:txPr>
          <a:bodyPr rot="0" vert="horz"/>
          <a:lstStyle/>
          <a:p>
            <a:pPr>
              <a:defRPr sz="1000" b="1" i="0" u="none" strike="noStrike" baseline="0">
                <a:solidFill>
                  <a:srgbClr val="000000"/>
                </a:solidFill>
                <a:latin typeface="Calibri"/>
                <a:ea typeface="Calibri"/>
                <a:cs typeface="Calibri"/>
              </a:defRPr>
            </a:pPr>
            <a:endParaRPr lang="el-GR"/>
          </a:p>
        </c:txPr>
        <c:crossAx val="218652032"/>
        <c:crosses val="autoZero"/>
        <c:crossBetween val="between"/>
      </c:valAx>
      <c:spPr>
        <a:solidFill>
          <a:schemeClr val="lt1"/>
        </a:solidFill>
        <a:ln w="25400" cap="flat" cmpd="sng" algn="ctr">
          <a:solidFill>
            <a:schemeClr val="accent6"/>
          </a:solidFill>
          <a:prstDash val="solid"/>
        </a:ln>
        <a:effectLst/>
      </c:spPr>
    </c:plotArea>
    <c:plotVisOnly val="1"/>
    <c:dispBlanksAs val="gap"/>
    <c:showDLblsOverMax val="0"/>
  </c:chart>
  <c:spPr>
    <a:solidFill>
      <a:schemeClr val="bg1">
        <a:lumMod val="75000"/>
      </a:schemeClr>
    </a:solidFill>
    <a:ln>
      <a:noFill/>
    </a:ln>
    <a:effectLst>
      <a:outerShdw blurRad="50800" dist="38100" dir="18900000" algn="bl" rotWithShape="0">
        <a:prstClr val="black">
          <a:alpha val="40000"/>
        </a:prstClr>
      </a:outerShdw>
    </a:effectLst>
  </c:spPr>
  <c:txPr>
    <a:bodyPr/>
    <a:lstStyle/>
    <a:p>
      <a:pPr>
        <a:defRPr sz="1000" b="0" i="0" u="none" strike="noStrike" baseline="0">
          <a:solidFill>
            <a:srgbClr val="000000"/>
          </a:solidFill>
          <a:latin typeface="Calibri"/>
          <a:ea typeface="Calibri"/>
          <a:cs typeface="Calibri"/>
        </a:defRPr>
      </a:pPr>
      <a:endParaRPr lang="el-GR"/>
    </a:p>
  </c:txPr>
  <c:externalData r:id="rId2">
    <c:autoUpdate val="0"/>
  </c:externalData>
</c:chartSpace>
</file>

<file path=ppt/drawings/drawing1.xml><?xml version="1.0" encoding="utf-8"?>
<c:userShapes xmlns:c="http://schemas.openxmlformats.org/drawingml/2006/chart">
  <cdr:relSizeAnchor xmlns:cdr="http://schemas.openxmlformats.org/drawingml/2006/chartDrawing">
    <cdr:from>
      <cdr:x>0.87561</cdr:x>
      <cdr:y>0.61242</cdr:y>
    </cdr:from>
    <cdr:to>
      <cdr:x>0.9695</cdr:x>
      <cdr:y>0.69025</cdr:y>
    </cdr:to>
    <cdr:sp macro="" textlink="">
      <cdr:nvSpPr>
        <cdr:cNvPr id="2" name="TextBox 1"/>
        <cdr:cNvSpPr txBox="1"/>
      </cdr:nvSpPr>
      <cdr:spPr>
        <a:xfrm xmlns:a="http://schemas.openxmlformats.org/drawingml/2006/main">
          <a:off x="7117080" y="2545080"/>
          <a:ext cx="739140" cy="32004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GB"/>
        </a:p>
      </cdr:txBody>
    </cdr:sp>
  </cdr:relSizeAnchor>
</c:userShapes>
</file>

<file path=ppt/drawings/drawing2.xml><?xml version="1.0" encoding="utf-8"?>
<c:userShapes xmlns:c="http://schemas.openxmlformats.org/drawingml/2006/chart">
  <cdr:relSizeAnchor xmlns:cdr="http://schemas.openxmlformats.org/drawingml/2006/chartDrawing">
    <cdr:from>
      <cdr:x>0.87857</cdr:x>
      <cdr:y>0.6151</cdr:y>
    </cdr:from>
    <cdr:to>
      <cdr:x>0.97197</cdr:x>
      <cdr:y>0.69245</cdr:y>
    </cdr:to>
    <cdr:sp macro="" textlink="">
      <cdr:nvSpPr>
        <cdr:cNvPr id="2" name="TextBox 1"/>
        <cdr:cNvSpPr txBox="1"/>
      </cdr:nvSpPr>
      <cdr:spPr>
        <a:xfrm xmlns:a="http://schemas.openxmlformats.org/drawingml/2006/main">
          <a:off x="7117080" y="2545080"/>
          <a:ext cx="739140" cy="32004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GB"/>
        </a:p>
      </cdr:txBody>
    </cdr:sp>
  </cdr:relSizeAnchor>
  <cdr:relSizeAnchor xmlns:cdr="http://schemas.openxmlformats.org/drawingml/2006/chartDrawing">
    <cdr:from>
      <cdr:x>0.00522</cdr:x>
      <cdr:y>0.91713</cdr:y>
    </cdr:from>
    <cdr:to>
      <cdr:x>0.08239</cdr:x>
      <cdr:y>0.9679</cdr:y>
    </cdr:to>
    <cdr:sp macro="" textlink="">
      <cdr:nvSpPr>
        <cdr:cNvPr id="10" name="TextBox 9"/>
        <cdr:cNvSpPr txBox="1"/>
      </cdr:nvSpPr>
      <cdr:spPr>
        <a:xfrm xmlns:a="http://schemas.openxmlformats.org/drawingml/2006/main">
          <a:off x="42004" y="4353855"/>
          <a:ext cx="620936" cy="241005"/>
        </a:xfrm>
        <a:prstGeom xmlns:a="http://schemas.openxmlformats.org/drawingml/2006/main" prst="rect">
          <a:avLst/>
        </a:prstGeom>
        <a:solidFill xmlns:a="http://schemas.openxmlformats.org/drawingml/2006/main">
          <a:schemeClr val="tx1"/>
        </a:solidFill>
      </cdr:spPr>
      <cdr:txBody>
        <a:bodyPr xmlns:a="http://schemas.openxmlformats.org/drawingml/2006/main" vertOverflow="clip" wrap="square" rtlCol="0"/>
        <a:lstStyle xmlns:a="http://schemas.openxmlformats.org/drawingml/2006/main"/>
        <a:p xmlns:a="http://schemas.openxmlformats.org/drawingml/2006/main">
          <a:r>
            <a:rPr lang="el-GR" sz="1000" b="1" baseline="0">
              <a:solidFill>
                <a:schemeClr val="bg1"/>
              </a:solidFill>
            </a:rPr>
            <a:t>εκατ. €</a:t>
          </a:r>
          <a:endParaRPr lang="en-GB" sz="1000" b="1">
            <a:solidFill>
              <a:schemeClr val="bg1"/>
            </a:solidFill>
          </a:endParaRP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986" name="Rectangle 2"/>
          <p:cNvSpPr>
            <a:spLocks noGrp="1" noChangeArrowheads="1"/>
          </p:cNvSpPr>
          <p:nvPr>
            <p:ph type="hdr" sz="quarter"/>
          </p:nvPr>
        </p:nvSpPr>
        <p:spPr bwMode="auto">
          <a:xfrm>
            <a:off x="6" y="7"/>
            <a:ext cx="3082300" cy="511730"/>
          </a:xfrm>
          <a:prstGeom prst="rect">
            <a:avLst/>
          </a:prstGeom>
          <a:noFill/>
          <a:ln w="9525">
            <a:noFill/>
            <a:miter lim="800000"/>
            <a:headEnd/>
            <a:tailEnd/>
          </a:ln>
          <a:effectLst/>
        </p:spPr>
        <p:txBody>
          <a:bodyPr vert="horz" wrap="square" lIns="95022" tIns="47493" rIns="95022" bIns="47493" numCol="1" anchor="t" anchorCtr="0" compatLnSpc="1">
            <a:prstTxWarp prst="textNoShape">
              <a:avLst/>
            </a:prstTxWarp>
          </a:bodyPr>
          <a:lstStyle>
            <a:lvl1pPr algn="l" defTabSz="952271" eaLnBrk="1" hangingPunct="1">
              <a:defRPr sz="1100">
                <a:latin typeface="Times New Roman" pitchFamily="18" charset="0"/>
                <a:cs typeface="+mn-cs"/>
              </a:defRPr>
            </a:lvl1pPr>
          </a:lstStyle>
          <a:p>
            <a:pPr>
              <a:defRPr/>
            </a:pPr>
            <a:endParaRPr lang="el-GR"/>
          </a:p>
        </p:txBody>
      </p:sp>
      <p:sp>
        <p:nvSpPr>
          <p:cNvPr id="41987" name="Rectangle 3"/>
          <p:cNvSpPr>
            <a:spLocks noGrp="1" noChangeArrowheads="1"/>
          </p:cNvSpPr>
          <p:nvPr>
            <p:ph type="dt" sz="quarter" idx="1"/>
          </p:nvPr>
        </p:nvSpPr>
        <p:spPr bwMode="auto">
          <a:xfrm>
            <a:off x="4021769" y="7"/>
            <a:ext cx="3080640" cy="511730"/>
          </a:xfrm>
          <a:prstGeom prst="rect">
            <a:avLst/>
          </a:prstGeom>
          <a:noFill/>
          <a:ln w="9525">
            <a:noFill/>
            <a:miter lim="800000"/>
            <a:headEnd/>
            <a:tailEnd/>
          </a:ln>
          <a:effectLst/>
        </p:spPr>
        <p:txBody>
          <a:bodyPr vert="horz" wrap="square" lIns="95022" tIns="47493" rIns="95022" bIns="47493" numCol="1" anchor="t" anchorCtr="0" compatLnSpc="1">
            <a:prstTxWarp prst="textNoShape">
              <a:avLst/>
            </a:prstTxWarp>
          </a:bodyPr>
          <a:lstStyle>
            <a:lvl1pPr algn="r" defTabSz="952271" eaLnBrk="1" hangingPunct="1">
              <a:defRPr sz="1100">
                <a:latin typeface="Times New Roman" pitchFamily="18" charset="0"/>
                <a:cs typeface="+mn-cs"/>
              </a:defRPr>
            </a:lvl1pPr>
          </a:lstStyle>
          <a:p>
            <a:pPr>
              <a:defRPr/>
            </a:pPr>
            <a:fld id="{24432CD9-B528-4E96-8CAD-8288E2E3FA0C}" type="datetime1">
              <a:rPr lang="el-GR"/>
              <a:pPr>
                <a:defRPr/>
              </a:pPr>
              <a:t>16/7/2020</a:t>
            </a:fld>
            <a:endParaRPr lang="el-GR"/>
          </a:p>
        </p:txBody>
      </p:sp>
      <p:sp>
        <p:nvSpPr>
          <p:cNvPr id="41988" name="Rectangle 4"/>
          <p:cNvSpPr>
            <a:spLocks noGrp="1" noChangeArrowheads="1"/>
          </p:cNvSpPr>
          <p:nvPr>
            <p:ph type="ftr" sz="quarter" idx="2"/>
          </p:nvPr>
        </p:nvSpPr>
        <p:spPr bwMode="auto">
          <a:xfrm>
            <a:off x="6" y="9722891"/>
            <a:ext cx="3082300" cy="510091"/>
          </a:xfrm>
          <a:prstGeom prst="rect">
            <a:avLst/>
          </a:prstGeom>
          <a:noFill/>
          <a:ln w="9525">
            <a:noFill/>
            <a:miter lim="800000"/>
            <a:headEnd/>
            <a:tailEnd/>
          </a:ln>
          <a:effectLst/>
        </p:spPr>
        <p:txBody>
          <a:bodyPr vert="horz" wrap="square" lIns="95022" tIns="47493" rIns="95022" bIns="47493" numCol="1" anchor="b" anchorCtr="0" compatLnSpc="1">
            <a:prstTxWarp prst="textNoShape">
              <a:avLst/>
            </a:prstTxWarp>
          </a:bodyPr>
          <a:lstStyle>
            <a:lvl1pPr algn="l" defTabSz="952271" eaLnBrk="1" hangingPunct="1">
              <a:defRPr sz="1100">
                <a:latin typeface="Times New Roman" pitchFamily="18" charset="0"/>
                <a:cs typeface="+mn-cs"/>
              </a:defRPr>
            </a:lvl1pPr>
          </a:lstStyle>
          <a:p>
            <a:pPr>
              <a:defRPr/>
            </a:pPr>
            <a:endParaRPr lang="el-GR"/>
          </a:p>
        </p:txBody>
      </p:sp>
      <p:sp>
        <p:nvSpPr>
          <p:cNvPr id="41989" name="Rectangle 5"/>
          <p:cNvSpPr>
            <a:spLocks noGrp="1" noChangeArrowheads="1"/>
          </p:cNvSpPr>
          <p:nvPr>
            <p:ph type="sldNum" sz="quarter" idx="3"/>
          </p:nvPr>
        </p:nvSpPr>
        <p:spPr bwMode="auto">
          <a:xfrm>
            <a:off x="4021769" y="9722891"/>
            <a:ext cx="3080640" cy="510091"/>
          </a:xfrm>
          <a:prstGeom prst="rect">
            <a:avLst/>
          </a:prstGeom>
          <a:noFill/>
          <a:ln w="9525">
            <a:noFill/>
            <a:miter lim="800000"/>
            <a:headEnd/>
            <a:tailEnd/>
          </a:ln>
          <a:effectLst/>
        </p:spPr>
        <p:txBody>
          <a:bodyPr vert="horz" wrap="square" lIns="95022" tIns="47493" rIns="95022" bIns="47493" numCol="1" anchor="b" anchorCtr="0" compatLnSpc="1">
            <a:prstTxWarp prst="textNoShape">
              <a:avLst/>
            </a:prstTxWarp>
          </a:bodyPr>
          <a:lstStyle>
            <a:lvl1pPr algn="r" defTabSz="951123" eaLnBrk="1" hangingPunct="1">
              <a:defRPr>
                <a:latin typeface="Times New Roman" pitchFamily="18" charset="0"/>
              </a:defRPr>
            </a:lvl1pPr>
          </a:lstStyle>
          <a:p>
            <a:fld id="{611D2E78-4957-45DD-A930-315C35B78A68}" type="slidenum">
              <a:rPr lang="el-GR"/>
              <a:pPr/>
              <a:t>‹#›</a:t>
            </a:fld>
            <a:endParaRPr lang="el-GR"/>
          </a:p>
        </p:txBody>
      </p:sp>
    </p:spTree>
    <p:extLst>
      <p:ext uri="{BB962C8B-B14F-4D97-AF65-F5344CB8AC3E}">
        <p14:creationId xmlns:p14="http://schemas.microsoft.com/office/powerpoint/2010/main" val="390520412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hdr" sz="quarter"/>
          </p:nvPr>
        </p:nvSpPr>
        <p:spPr bwMode="auto">
          <a:xfrm>
            <a:off x="6" y="7"/>
            <a:ext cx="3082300" cy="511730"/>
          </a:xfrm>
          <a:prstGeom prst="rect">
            <a:avLst/>
          </a:prstGeom>
          <a:noFill/>
          <a:ln w="9525">
            <a:noFill/>
            <a:miter lim="800000"/>
            <a:headEnd/>
            <a:tailEnd/>
          </a:ln>
          <a:effectLst/>
        </p:spPr>
        <p:txBody>
          <a:bodyPr vert="horz" wrap="square" lIns="95022" tIns="47493" rIns="95022" bIns="47493" numCol="1" anchor="t" anchorCtr="0" compatLnSpc="1">
            <a:prstTxWarp prst="textNoShape">
              <a:avLst/>
            </a:prstTxWarp>
          </a:bodyPr>
          <a:lstStyle>
            <a:lvl1pPr algn="l" defTabSz="952271" eaLnBrk="1" hangingPunct="1">
              <a:defRPr sz="1100">
                <a:latin typeface="Times New Roman" pitchFamily="18" charset="0"/>
                <a:cs typeface="+mn-cs"/>
              </a:defRPr>
            </a:lvl1pPr>
          </a:lstStyle>
          <a:p>
            <a:pPr>
              <a:defRPr/>
            </a:pPr>
            <a:endParaRPr lang="el-GR"/>
          </a:p>
        </p:txBody>
      </p:sp>
      <p:sp>
        <p:nvSpPr>
          <p:cNvPr id="39939" name="Rectangle 3"/>
          <p:cNvSpPr>
            <a:spLocks noGrp="1" noChangeArrowheads="1"/>
          </p:cNvSpPr>
          <p:nvPr>
            <p:ph type="dt" idx="1"/>
          </p:nvPr>
        </p:nvSpPr>
        <p:spPr bwMode="auto">
          <a:xfrm>
            <a:off x="4021769" y="7"/>
            <a:ext cx="3080640" cy="511730"/>
          </a:xfrm>
          <a:prstGeom prst="rect">
            <a:avLst/>
          </a:prstGeom>
          <a:noFill/>
          <a:ln w="9525">
            <a:noFill/>
            <a:miter lim="800000"/>
            <a:headEnd/>
            <a:tailEnd/>
          </a:ln>
          <a:effectLst/>
        </p:spPr>
        <p:txBody>
          <a:bodyPr vert="horz" wrap="square" lIns="95022" tIns="47493" rIns="95022" bIns="47493" numCol="1" anchor="t" anchorCtr="0" compatLnSpc="1">
            <a:prstTxWarp prst="textNoShape">
              <a:avLst/>
            </a:prstTxWarp>
          </a:bodyPr>
          <a:lstStyle>
            <a:lvl1pPr algn="r" defTabSz="952271" eaLnBrk="1" hangingPunct="1">
              <a:defRPr sz="1100">
                <a:latin typeface="Times New Roman" pitchFamily="18" charset="0"/>
                <a:cs typeface="+mn-cs"/>
              </a:defRPr>
            </a:lvl1pPr>
          </a:lstStyle>
          <a:p>
            <a:pPr>
              <a:defRPr/>
            </a:pPr>
            <a:fld id="{F46CCDFA-29B8-4ED2-A185-D1C6C02E9F12}" type="datetime1">
              <a:rPr lang="el-GR"/>
              <a:pPr>
                <a:defRPr/>
              </a:pPr>
              <a:t>16/7/2020</a:t>
            </a:fld>
            <a:endParaRPr lang="el-GR"/>
          </a:p>
        </p:txBody>
      </p:sp>
      <p:sp>
        <p:nvSpPr>
          <p:cNvPr id="4100" name="Rectangle 4"/>
          <p:cNvSpPr>
            <a:spLocks noGrp="1" noRot="1" noChangeAspect="1" noChangeArrowheads="1" noTextEdit="1"/>
          </p:cNvSpPr>
          <p:nvPr>
            <p:ph type="sldImg" idx="2"/>
          </p:nvPr>
        </p:nvSpPr>
        <p:spPr bwMode="auto">
          <a:xfrm>
            <a:off x="677863" y="766763"/>
            <a:ext cx="5759450" cy="38369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41" name="Rectangle 5"/>
          <p:cNvSpPr>
            <a:spLocks noGrp="1" noChangeArrowheads="1"/>
          </p:cNvSpPr>
          <p:nvPr>
            <p:ph type="body" sz="quarter" idx="3"/>
          </p:nvPr>
        </p:nvSpPr>
        <p:spPr bwMode="auto">
          <a:xfrm>
            <a:off x="707087" y="4859803"/>
            <a:ext cx="5689891" cy="4610499"/>
          </a:xfrm>
          <a:prstGeom prst="rect">
            <a:avLst/>
          </a:prstGeom>
          <a:noFill/>
          <a:ln w="9525">
            <a:noFill/>
            <a:miter lim="800000"/>
            <a:headEnd/>
            <a:tailEnd/>
          </a:ln>
          <a:effectLst/>
        </p:spPr>
        <p:txBody>
          <a:bodyPr vert="horz" wrap="square" lIns="95022" tIns="47493" rIns="95022" bIns="47493" numCol="1" anchor="t" anchorCtr="0" compatLnSpc="1">
            <a:prstTxWarp prst="textNoShape">
              <a:avLst/>
            </a:prstTxWarp>
          </a:bodyPr>
          <a:lstStyle/>
          <a:p>
            <a:pPr lvl="0"/>
            <a:r>
              <a:rPr lang="el-GR" noProof="0" smtClean="0"/>
              <a:t>Click to edit Master text styles</a:t>
            </a:r>
          </a:p>
          <a:p>
            <a:pPr lvl="1"/>
            <a:r>
              <a:rPr lang="el-GR" noProof="0" smtClean="0"/>
              <a:t>Second level</a:t>
            </a:r>
          </a:p>
          <a:p>
            <a:pPr lvl="2"/>
            <a:r>
              <a:rPr lang="el-GR" noProof="0" smtClean="0"/>
              <a:t>Third level</a:t>
            </a:r>
          </a:p>
          <a:p>
            <a:pPr lvl="3"/>
            <a:r>
              <a:rPr lang="el-GR" noProof="0" smtClean="0"/>
              <a:t>Fourth level</a:t>
            </a:r>
          </a:p>
          <a:p>
            <a:pPr lvl="4"/>
            <a:r>
              <a:rPr lang="el-GR" noProof="0" smtClean="0"/>
              <a:t>Fifth level</a:t>
            </a:r>
          </a:p>
        </p:txBody>
      </p:sp>
      <p:sp>
        <p:nvSpPr>
          <p:cNvPr id="39942" name="Rectangle 6"/>
          <p:cNvSpPr>
            <a:spLocks noGrp="1" noChangeArrowheads="1"/>
          </p:cNvSpPr>
          <p:nvPr>
            <p:ph type="ftr" sz="quarter" idx="4"/>
          </p:nvPr>
        </p:nvSpPr>
        <p:spPr bwMode="auto">
          <a:xfrm>
            <a:off x="6" y="9722891"/>
            <a:ext cx="3082300" cy="510091"/>
          </a:xfrm>
          <a:prstGeom prst="rect">
            <a:avLst/>
          </a:prstGeom>
          <a:noFill/>
          <a:ln w="9525">
            <a:noFill/>
            <a:miter lim="800000"/>
            <a:headEnd/>
            <a:tailEnd/>
          </a:ln>
          <a:effectLst/>
        </p:spPr>
        <p:txBody>
          <a:bodyPr vert="horz" wrap="square" lIns="95022" tIns="47493" rIns="95022" bIns="47493" numCol="1" anchor="b" anchorCtr="0" compatLnSpc="1">
            <a:prstTxWarp prst="textNoShape">
              <a:avLst/>
            </a:prstTxWarp>
          </a:bodyPr>
          <a:lstStyle>
            <a:lvl1pPr algn="l" defTabSz="952271" eaLnBrk="1" hangingPunct="1">
              <a:defRPr sz="1100">
                <a:latin typeface="Times New Roman" pitchFamily="18" charset="0"/>
                <a:cs typeface="+mn-cs"/>
              </a:defRPr>
            </a:lvl1pPr>
          </a:lstStyle>
          <a:p>
            <a:pPr>
              <a:defRPr/>
            </a:pPr>
            <a:endParaRPr lang="el-GR"/>
          </a:p>
        </p:txBody>
      </p:sp>
      <p:sp>
        <p:nvSpPr>
          <p:cNvPr id="39943" name="Rectangle 7"/>
          <p:cNvSpPr>
            <a:spLocks noGrp="1" noChangeArrowheads="1"/>
          </p:cNvSpPr>
          <p:nvPr>
            <p:ph type="sldNum" sz="quarter" idx="5"/>
          </p:nvPr>
        </p:nvSpPr>
        <p:spPr bwMode="auto">
          <a:xfrm>
            <a:off x="4021769" y="9722891"/>
            <a:ext cx="3080640" cy="510091"/>
          </a:xfrm>
          <a:prstGeom prst="rect">
            <a:avLst/>
          </a:prstGeom>
          <a:noFill/>
          <a:ln w="9525">
            <a:noFill/>
            <a:miter lim="800000"/>
            <a:headEnd/>
            <a:tailEnd/>
          </a:ln>
          <a:effectLst/>
        </p:spPr>
        <p:txBody>
          <a:bodyPr vert="horz" wrap="square" lIns="95022" tIns="47493" rIns="95022" bIns="47493" numCol="1" anchor="b" anchorCtr="0" compatLnSpc="1">
            <a:prstTxWarp prst="textNoShape">
              <a:avLst/>
            </a:prstTxWarp>
          </a:bodyPr>
          <a:lstStyle>
            <a:lvl1pPr algn="r" defTabSz="951123" eaLnBrk="1" hangingPunct="1">
              <a:defRPr>
                <a:latin typeface="Times New Roman" pitchFamily="18" charset="0"/>
              </a:defRPr>
            </a:lvl1pPr>
          </a:lstStyle>
          <a:p>
            <a:fld id="{D8E2B13D-F144-4075-93CE-BEDA27D2DF93}" type="slidenum">
              <a:rPr lang="el-GR"/>
              <a:pPr/>
              <a:t>‹#›</a:t>
            </a:fld>
            <a:endParaRPr lang="el-GR"/>
          </a:p>
        </p:txBody>
      </p:sp>
    </p:spTree>
    <p:extLst>
      <p:ext uri="{BB962C8B-B14F-4D97-AF65-F5344CB8AC3E}">
        <p14:creationId xmlns:p14="http://schemas.microsoft.com/office/powerpoint/2010/main" val="4034530302"/>
      </p:ext>
    </p:extLst>
  </p:cSld>
  <p:clrMap bg1="lt1" tx1="dk1" bg2="lt2" tx2="dk2" accent1="accent1" accent2="accent2" accent3="accent3" accent4="accent4" accent5="accent5" accent6="accent6" hlink="hlink" folHlink="folHlink"/>
  <p:hf dt="0"/>
  <p:notesStyle>
    <a:lvl1pPr algn="l" rtl="0" eaLnBrk="0" fontAlgn="base" hangingPunct="0">
      <a:spcBef>
        <a:spcPct val="30000"/>
      </a:spcBef>
      <a:spcAft>
        <a:spcPct val="0"/>
      </a:spcAft>
      <a:defRPr sz="1927" kern="1200">
        <a:solidFill>
          <a:schemeClr val="tx1"/>
        </a:solidFill>
        <a:latin typeface="Times New Roman" pitchFamily="18" charset="0"/>
        <a:ea typeface="+mn-ea"/>
        <a:cs typeface="+mn-cs"/>
      </a:defRPr>
    </a:lvl1pPr>
    <a:lvl2pPr marL="708103" algn="l" rtl="0" eaLnBrk="0" fontAlgn="base" hangingPunct="0">
      <a:spcBef>
        <a:spcPct val="30000"/>
      </a:spcBef>
      <a:spcAft>
        <a:spcPct val="0"/>
      </a:spcAft>
      <a:defRPr sz="1927" kern="1200">
        <a:solidFill>
          <a:schemeClr val="tx1"/>
        </a:solidFill>
        <a:latin typeface="Times New Roman" pitchFamily="18" charset="0"/>
        <a:ea typeface="+mn-ea"/>
        <a:cs typeface="+mn-cs"/>
      </a:defRPr>
    </a:lvl2pPr>
    <a:lvl3pPr marL="1418556" algn="l" rtl="0" eaLnBrk="0" fontAlgn="base" hangingPunct="0">
      <a:spcBef>
        <a:spcPct val="30000"/>
      </a:spcBef>
      <a:spcAft>
        <a:spcPct val="0"/>
      </a:spcAft>
      <a:defRPr sz="1927" kern="1200">
        <a:solidFill>
          <a:schemeClr val="tx1"/>
        </a:solidFill>
        <a:latin typeface="Times New Roman" pitchFamily="18" charset="0"/>
        <a:ea typeface="+mn-ea"/>
        <a:cs typeface="+mn-cs"/>
      </a:defRPr>
    </a:lvl3pPr>
    <a:lvl4pPr marL="2126659" algn="l" rtl="0" eaLnBrk="0" fontAlgn="base" hangingPunct="0">
      <a:spcBef>
        <a:spcPct val="30000"/>
      </a:spcBef>
      <a:spcAft>
        <a:spcPct val="0"/>
      </a:spcAft>
      <a:defRPr sz="1927" kern="1200">
        <a:solidFill>
          <a:schemeClr val="tx1"/>
        </a:solidFill>
        <a:latin typeface="Times New Roman" pitchFamily="18" charset="0"/>
        <a:ea typeface="+mn-ea"/>
        <a:cs typeface="+mn-cs"/>
      </a:defRPr>
    </a:lvl4pPr>
    <a:lvl5pPr marL="2837113" algn="l" rtl="0" eaLnBrk="0" fontAlgn="base" hangingPunct="0">
      <a:spcBef>
        <a:spcPct val="30000"/>
      </a:spcBef>
      <a:spcAft>
        <a:spcPct val="0"/>
      </a:spcAft>
      <a:defRPr sz="1927" kern="1200">
        <a:solidFill>
          <a:schemeClr val="tx1"/>
        </a:solidFill>
        <a:latin typeface="Times New Roman" pitchFamily="18" charset="0"/>
        <a:ea typeface="+mn-ea"/>
        <a:cs typeface="+mn-cs"/>
      </a:defRPr>
    </a:lvl5pPr>
    <a:lvl6pPr marL="3547160" algn="l" defTabSz="1418864" rtl="0" eaLnBrk="1" latinLnBrk="0" hangingPunct="1">
      <a:defRPr sz="1927" kern="1200">
        <a:solidFill>
          <a:schemeClr val="tx1"/>
        </a:solidFill>
        <a:latin typeface="+mn-lt"/>
        <a:ea typeface="+mn-ea"/>
        <a:cs typeface="+mn-cs"/>
      </a:defRPr>
    </a:lvl6pPr>
    <a:lvl7pPr marL="4256592" algn="l" defTabSz="1418864" rtl="0" eaLnBrk="1" latinLnBrk="0" hangingPunct="1">
      <a:defRPr sz="1927" kern="1200">
        <a:solidFill>
          <a:schemeClr val="tx1"/>
        </a:solidFill>
        <a:latin typeface="+mn-lt"/>
        <a:ea typeface="+mn-ea"/>
        <a:cs typeface="+mn-cs"/>
      </a:defRPr>
    </a:lvl7pPr>
    <a:lvl8pPr marL="4966022" algn="l" defTabSz="1418864" rtl="0" eaLnBrk="1" latinLnBrk="0" hangingPunct="1">
      <a:defRPr sz="1927" kern="1200">
        <a:solidFill>
          <a:schemeClr val="tx1"/>
        </a:solidFill>
        <a:latin typeface="+mn-lt"/>
        <a:ea typeface="+mn-ea"/>
        <a:cs typeface="+mn-cs"/>
      </a:defRPr>
    </a:lvl8pPr>
    <a:lvl9pPr marL="5675457" algn="l" defTabSz="1418864" rtl="0" eaLnBrk="1" latinLnBrk="0" hangingPunct="1">
      <a:defRPr sz="1927"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p:cNvSpPr>
            <a:spLocks noGrp="1" noRot="1" noChangeAspect="1" noTextEdit="1"/>
          </p:cNvSpPr>
          <p:nvPr>
            <p:ph type="sldImg"/>
          </p:nvPr>
        </p:nvSpPr>
        <p:spPr>
          <a:xfrm>
            <a:off x="677863" y="766763"/>
            <a:ext cx="5759450" cy="3836987"/>
          </a:xfrm>
          <a:ln/>
        </p:spPr>
      </p:sp>
      <p:sp>
        <p:nvSpPr>
          <p:cNvPr id="71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l-GR" dirty="0" smtClean="0"/>
          </a:p>
        </p:txBody>
      </p:sp>
      <p:sp>
        <p:nvSpPr>
          <p:cNvPr id="54276" name="Slide Number Placeholder 3"/>
          <p:cNvSpPr>
            <a:spLocks noGrp="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1123">
              <a:defRPr sz="1400">
                <a:solidFill>
                  <a:schemeClr val="tx1"/>
                </a:solidFill>
                <a:latin typeface="Times New Roman" pitchFamily="18" charset="0"/>
              </a:defRPr>
            </a:lvl1pPr>
            <a:lvl2pPr marL="785056" indent="-301945" defTabSz="951123">
              <a:defRPr sz="1400">
                <a:solidFill>
                  <a:schemeClr val="tx1"/>
                </a:solidFill>
                <a:latin typeface="Times New Roman" pitchFamily="18" charset="0"/>
              </a:defRPr>
            </a:lvl2pPr>
            <a:lvl3pPr marL="1207777" indent="-241554" defTabSz="951123">
              <a:defRPr sz="1400">
                <a:solidFill>
                  <a:schemeClr val="tx1"/>
                </a:solidFill>
                <a:latin typeface="Times New Roman" pitchFamily="18" charset="0"/>
              </a:defRPr>
            </a:lvl3pPr>
            <a:lvl4pPr marL="1690889" indent="-241554" defTabSz="951123">
              <a:defRPr sz="1400">
                <a:solidFill>
                  <a:schemeClr val="tx1"/>
                </a:solidFill>
                <a:latin typeface="Times New Roman" pitchFamily="18" charset="0"/>
              </a:defRPr>
            </a:lvl4pPr>
            <a:lvl5pPr marL="2173998" indent="-241554" defTabSz="951123">
              <a:defRPr sz="1400">
                <a:solidFill>
                  <a:schemeClr val="tx1"/>
                </a:solidFill>
                <a:latin typeface="Times New Roman" pitchFamily="18" charset="0"/>
              </a:defRPr>
            </a:lvl5pPr>
            <a:lvl6pPr marL="2657110" indent="-241554" defTabSz="951123" eaLnBrk="0" fontAlgn="base" hangingPunct="0">
              <a:spcBef>
                <a:spcPct val="30000"/>
              </a:spcBef>
              <a:spcAft>
                <a:spcPct val="0"/>
              </a:spcAft>
              <a:defRPr sz="1400">
                <a:solidFill>
                  <a:schemeClr val="tx1"/>
                </a:solidFill>
                <a:latin typeface="Times New Roman" pitchFamily="18" charset="0"/>
              </a:defRPr>
            </a:lvl6pPr>
            <a:lvl7pPr marL="3140221" indent="-241554" defTabSz="951123" eaLnBrk="0" fontAlgn="base" hangingPunct="0">
              <a:spcBef>
                <a:spcPct val="30000"/>
              </a:spcBef>
              <a:spcAft>
                <a:spcPct val="0"/>
              </a:spcAft>
              <a:defRPr sz="1400">
                <a:solidFill>
                  <a:schemeClr val="tx1"/>
                </a:solidFill>
                <a:latin typeface="Times New Roman" pitchFamily="18" charset="0"/>
              </a:defRPr>
            </a:lvl7pPr>
            <a:lvl8pPr marL="3623331" indent="-241554" defTabSz="951123" eaLnBrk="0" fontAlgn="base" hangingPunct="0">
              <a:spcBef>
                <a:spcPct val="30000"/>
              </a:spcBef>
              <a:spcAft>
                <a:spcPct val="0"/>
              </a:spcAft>
              <a:defRPr sz="1400">
                <a:solidFill>
                  <a:schemeClr val="tx1"/>
                </a:solidFill>
                <a:latin typeface="Times New Roman" pitchFamily="18" charset="0"/>
              </a:defRPr>
            </a:lvl8pPr>
            <a:lvl9pPr marL="4106442" indent="-241554" defTabSz="951123" eaLnBrk="0" fontAlgn="base" hangingPunct="0">
              <a:spcBef>
                <a:spcPct val="30000"/>
              </a:spcBef>
              <a:spcAft>
                <a:spcPct val="0"/>
              </a:spcAft>
              <a:defRPr sz="1400">
                <a:solidFill>
                  <a:schemeClr val="tx1"/>
                </a:solidFill>
                <a:latin typeface="Times New Roman" pitchFamily="18" charset="0"/>
              </a:defRPr>
            </a:lvl9pPr>
          </a:lstStyle>
          <a:p>
            <a:fld id="{37395968-F8CD-45C0-8DE1-DD4332FFBE82}" type="slidenum">
              <a:rPr lang="el-GR" sz="1100"/>
              <a:pPr/>
              <a:t>1</a:t>
            </a:fld>
            <a:endParaRPr lang="el-GR" sz="1100" dirty="0"/>
          </a:p>
        </p:txBody>
      </p:sp>
    </p:spTree>
    <p:extLst>
      <p:ext uri="{BB962C8B-B14F-4D97-AF65-F5344CB8AC3E}">
        <p14:creationId xmlns:p14="http://schemas.microsoft.com/office/powerpoint/2010/main" val="11032588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l-GR"/>
          </a:p>
        </p:txBody>
      </p:sp>
      <p:sp>
        <p:nvSpPr>
          <p:cNvPr id="4" name="Slide Number Placeholder 3"/>
          <p:cNvSpPr>
            <a:spLocks noGrp="1"/>
          </p:cNvSpPr>
          <p:nvPr>
            <p:ph type="sldNum" sz="quarter" idx="10"/>
          </p:nvPr>
        </p:nvSpPr>
        <p:spPr/>
        <p:txBody>
          <a:bodyPr/>
          <a:lstStyle/>
          <a:p>
            <a:fld id="{D8E2B13D-F144-4075-93CE-BEDA27D2DF93}" type="slidenum">
              <a:rPr lang="el-GR" smtClean="0"/>
              <a:pPr/>
              <a:t>2</a:t>
            </a:fld>
            <a:endParaRPr lang="el-GR"/>
          </a:p>
        </p:txBody>
      </p:sp>
    </p:spTree>
    <p:extLst>
      <p:ext uri="{BB962C8B-B14F-4D97-AF65-F5344CB8AC3E}">
        <p14:creationId xmlns:p14="http://schemas.microsoft.com/office/powerpoint/2010/main" val="38916134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l-GR"/>
          </a:p>
        </p:txBody>
      </p:sp>
      <p:sp>
        <p:nvSpPr>
          <p:cNvPr id="4" name="Slide Number Placeholder 3"/>
          <p:cNvSpPr>
            <a:spLocks noGrp="1"/>
          </p:cNvSpPr>
          <p:nvPr>
            <p:ph type="sldNum" sz="quarter" idx="10"/>
          </p:nvPr>
        </p:nvSpPr>
        <p:spPr/>
        <p:txBody>
          <a:bodyPr/>
          <a:lstStyle/>
          <a:p>
            <a:fld id="{D8E2B13D-F144-4075-93CE-BEDA27D2DF93}" type="slidenum">
              <a:rPr lang="el-GR" smtClean="0"/>
              <a:pPr/>
              <a:t>3</a:t>
            </a:fld>
            <a:endParaRPr lang="el-GR"/>
          </a:p>
        </p:txBody>
      </p:sp>
    </p:spTree>
    <p:extLst>
      <p:ext uri="{BB962C8B-B14F-4D97-AF65-F5344CB8AC3E}">
        <p14:creationId xmlns:p14="http://schemas.microsoft.com/office/powerpoint/2010/main" val="14999727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l-GR"/>
          </a:p>
        </p:txBody>
      </p:sp>
      <p:sp>
        <p:nvSpPr>
          <p:cNvPr id="4" name="Slide Number Placeholder 3"/>
          <p:cNvSpPr>
            <a:spLocks noGrp="1"/>
          </p:cNvSpPr>
          <p:nvPr>
            <p:ph type="sldNum" sz="quarter" idx="10"/>
          </p:nvPr>
        </p:nvSpPr>
        <p:spPr/>
        <p:txBody>
          <a:bodyPr/>
          <a:lstStyle/>
          <a:p>
            <a:fld id="{D8E2B13D-F144-4075-93CE-BEDA27D2DF93}" type="slidenum">
              <a:rPr lang="el-GR" smtClean="0"/>
              <a:pPr/>
              <a:t>4</a:t>
            </a:fld>
            <a:endParaRPr lang="el-GR"/>
          </a:p>
        </p:txBody>
      </p:sp>
    </p:spTree>
    <p:extLst>
      <p:ext uri="{BB962C8B-B14F-4D97-AF65-F5344CB8AC3E}">
        <p14:creationId xmlns:p14="http://schemas.microsoft.com/office/powerpoint/2010/main" val="14999727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l-GR"/>
          </a:p>
        </p:txBody>
      </p:sp>
      <p:sp>
        <p:nvSpPr>
          <p:cNvPr id="4" name="Slide Number Placeholder 3"/>
          <p:cNvSpPr>
            <a:spLocks noGrp="1"/>
          </p:cNvSpPr>
          <p:nvPr>
            <p:ph type="sldNum" sz="quarter" idx="10"/>
          </p:nvPr>
        </p:nvSpPr>
        <p:spPr/>
        <p:txBody>
          <a:bodyPr/>
          <a:lstStyle/>
          <a:p>
            <a:fld id="{D8E2B13D-F144-4075-93CE-BEDA27D2DF93}" type="slidenum">
              <a:rPr lang="el-GR" smtClean="0"/>
              <a:pPr/>
              <a:t>5</a:t>
            </a:fld>
            <a:endParaRPr lang="el-GR"/>
          </a:p>
        </p:txBody>
      </p:sp>
    </p:spTree>
    <p:extLst>
      <p:ext uri="{BB962C8B-B14F-4D97-AF65-F5344CB8AC3E}">
        <p14:creationId xmlns:p14="http://schemas.microsoft.com/office/powerpoint/2010/main" val="774835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l-GR"/>
          </a:p>
        </p:txBody>
      </p:sp>
      <p:sp>
        <p:nvSpPr>
          <p:cNvPr id="4" name="Slide Number Placeholder 3"/>
          <p:cNvSpPr>
            <a:spLocks noGrp="1"/>
          </p:cNvSpPr>
          <p:nvPr>
            <p:ph type="sldNum" sz="quarter" idx="10"/>
          </p:nvPr>
        </p:nvSpPr>
        <p:spPr/>
        <p:txBody>
          <a:bodyPr/>
          <a:lstStyle/>
          <a:p>
            <a:fld id="{D8E2B13D-F144-4075-93CE-BEDA27D2DF93}" type="slidenum">
              <a:rPr lang="el-GR" smtClean="0"/>
              <a:pPr/>
              <a:t>6</a:t>
            </a:fld>
            <a:endParaRPr lang="el-GR"/>
          </a:p>
        </p:txBody>
      </p:sp>
    </p:spTree>
    <p:extLst>
      <p:ext uri="{BB962C8B-B14F-4D97-AF65-F5344CB8AC3E}">
        <p14:creationId xmlns:p14="http://schemas.microsoft.com/office/powerpoint/2010/main" val="16548332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l-GR"/>
          </a:p>
        </p:txBody>
      </p:sp>
      <p:sp>
        <p:nvSpPr>
          <p:cNvPr id="4" name="Slide Number Placeholder 3"/>
          <p:cNvSpPr>
            <a:spLocks noGrp="1"/>
          </p:cNvSpPr>
          <p:nvPr>
            <p:ph type="sldNum" sz="quarter" idx="10"/>
          </p:nvPr>
        </p:nvSpPr>
        <p:spPr/>
        <p:txBody>
          <a:bodyPr/>
          <a:lstStyle/>
          <a:p>
            <a:fld id="{D8E2B13D-F144-4075-93CE-BEDA27D2DF93}" type="slidenum">
              <a:rPr lang="el-GR" smtClean="0"/>
              <a:pPr/>
              <a:t>7</a:t>
            </a:fld>
            <a:endParaRPr lang="el-GR"/>
          </a:p>
        </p:txBody>
      </p:sp>
    </p:spTree>
    <p:extLst>
      <p:ext uri="{BB962C8B-B14F-4D97-AF65-F5344CB8AC3E}">
        <p14:creationId xmlns:p14="http://schemas.microsoft.com/office/powerpoint/2010/main" val="16072385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l-GR"/>
          </a:p>
        </p:txBody>
      </p:sp>
      <p:sp>
        <p:nvSpPr>
          <p:cNvPr id="4" name="Slide Number Placeholder 3"/>
          <p:cNvSpPr>
            <a:spLocks noGrp="1"/>
          </p:cNvSpPr>
          <p:nvPr>
            <p:ph type="sldNum" sz="quarter" idx="10"/>
          </p:nvPr>
        </p:nvSpPr>
        <p:spPr/>
        <p:txBody>
          <a:bodyPr/>
          <a:lstStyle/>
          <a:p>
            <a:fld id="{D8E2B13D-F144-4075-93CE-BEDA27D2DF93}" type="slidenum">
              <a:rPr lang="el-GR" smtClean="0"/>
              <a:pPr/>
              <a:t>8</a:t>
            </a:fld>
            <a:endParaRPr lang="el-GR"/>
          </a:p>
        </p:txBody>
      </p:sp>
    </p:spTree>
    <p:extLst>
      <p:ext uri="{BB962C8B-B14F-4D97-AF65-F5344CB8AC3E}">
        <p14:creationId xmlns:p14="http://schemas.microsoft.com/office/powerpoint/2010/main" val="33881073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l-GR"/>
          </a:p>
        </p:txBody>
      </p:sp>
      <p:sp>
        <p:nvSpPr>
          <p:cNvPr id="4" name="Slide Number Placeholder 3"/>
          <p:cNvSpPr>
            <a:spLocks noGrp="1"/>
          </p:cNvSpPr>
          <p:nvPr>
            <p:ph type="sldNum" sz="quarter" idx="10"/>
          </p:nvPr>
        </p:nvSpPr>
        <p:spPr/>
        <p:txBody>
          <a:bodyPr/>
          <a:lstStyle/>
          <a:p>
            <a:fld id="{D8E2B13D-F144-4075-93CE-BEDA27D2DF93}" type="slidenum">
              <a:rPr lang="el-GR" smtClean="0"/>
              <a:pPr/>
              <a:t>9</a:t>
            </a:fld>
            <a:endParaRPr lang="el-GR"/>
          </a:p>
        </p:txBody>
      </p:sp>
    </p:spTree>
    <p:extLst>
      <p:ext uri="{BB962C8B-B14F-4D97-AF65-F5344CB8AC3E}">
        <p14:creationId xmlns:p14="http://schemas.microsoft.com/office/powerpoint/2010/main" val="38402324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l-GR"/>
          </a:p>
        </p:txBody>
      </p:sp>
      <p:sp>
        <p:nvSpPr>
          <p:cNvPr id="4" name="Slide Number Placeholder 3"/>
          <p:cNvSpPr>
            <a:spLocks noGrp="1"/>
          </p:cNvSpPr>
          <p:nvPr>
            <p:ph type="sldNum" sz="quarter" idx="10"/>
          </p:nvPr>
        </p:nvSpPr>
        <p:spPr/>
        <p:txBody>
          <a:bodyPr/>
          <a:lstStyle/>
          <a:p>
            <a:fld id="{D8E2B13D-F144-4075-93CE-BEDA27D2DF93}" type="slidenum">
              <a:rPr lang="el-GR" smtClean="0"/>
              <a:pPr/>
              <a:t>10</a:t>
            </a:fld>
            <a:endParaRPr lang="el-GR"/>
          </a:p>
        </p:txBody>
      </p:sp>
    </p:spTree>
    <p:extLst>
      <p:ext uri="{BB962C8B-B14F-4D97-AF65-F5344CB8AC3E}">
        <p14:creationId xmlns:p14="http://schemas.microsoft.com/office/powerpoint/2010/main" val="33521831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l-GR"/>
          </a:p>
        </p:txBody>
      </p:sp>
      <p:sp>
        <p:nvSpPr>
          <p:cNvPr id="4" name="Slide Number Placeholder 3"/>
          <p:cNvSpPr>
            <a:spLocks noGrp="1"/>
          </p:cNvSpPr>
          <p:nvPr>
            <p:ph type="sldNum" sz="quarter" idx="10"/>
          </p:nvPr>
        </p:nvSpPr>
        <p:spPr/>
        <p:txBody>
          <a:bodyPr/>
          <a:lstStyle/>
          <a:p>
            <a:fld id="{D8E2B13D-F144-4075-93CE-BEDA27D2DF93}" type="slidenum">
              <a:rPr lang="el-GR" smtClean="0"/>
              <a:pPr/>
              <a:t>11</a:t>
            </a:fld>
            <a:endParaRPr lang="el-GR"/>
          </a:p>
        </p:txBody>
      </p:sp>
    </p:spTree>
    <p:extLst>
      <p:ext uri="{BB962C8B-B14F-4D97-AF65-F5344CB8AC3E}">
        <p14:creationId xmlns:p14="http://schemas.microsoft.com/office/powerpoint/2010/main" val="27420479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l-GR"/>
          </a:p>
        </p:txBody>
      </p:sp>
      <p:sp>
        <p:nvSpPr>
          <p:cNvPr id="4" name="Slide Number Placeholder 3"/>
          <p:cNvSpPr>
            <a:spLocks noGrp="1"/>
          </p:cNvSpPr>
          <p:nvPr>
            <p:ph type="sldNum" sz="quarter" idx="10"/>
          </p:nvPr>
        </p:nvSpPr>
        <p:spPr/>
        <p:txBody>
          <a:bodyPr/>
          <a:lstStyle/>
          <a:p>
            <a:fld id="{D8E2B13D-F144-4075-93CE-BEDA27D2DF93}" type="slidenum">
              <a:rPr lang="el-GR" smtClean="0"/>
              <a:pPr/>
              <a:t>12</a:t>
            </a:fld>
            <a:endParaRPr lang="el-GR"/>
          </a:p>
        </p:txBody>
      </p:sp>
    </p:spTree>
    <p:extLst>
      <p:ext uri="{BB962C8B-B14F-4D97-AF65-F5344CB8AC3E}">
        <p14:creationId xmlns:p14="http://schemas.microsoft.com/office/powerpoint/2010/main" val="38589563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l-GR"/>
          </a:p>
        </p:txBody>
      </p:sp>
      <p:sp>
        <p:nvSpPr>
          <p:cNvPr id="4" name="Slide Number Placeholder 3"/>
          <p:cNvSpPr>
            <a:spLocks noGrp="1"/>
          </p:cNvSpPr>
          <p:nvPr>
            <p:ph type="sldNum" sz="quarter" idx="10"/>
          </p:nvPr>
        </p:nvSpPr>
        <p:spPr/>
        <p:txBody>
          <a:bodyPr/>
          <a:lstStyle/>
          <a:p>
            <a:fld id="{D8E2B13D-F144-4075-93CE-BEDA27D2DF93}" type="slidenum">
              <a:rPr lang="el-GR" smtClean="0"/>
              <a:pPr/>
              <a:t>13</a:t>
            </a:fld>
            <a:endParaRPr lang="el-GR"/>
          </a:p>
        </p:txBody>
      </p:sp>
    </p:spTree>
    <p:extLst>
      <p:ext uri="{BB962C8B-B14F-4D97-AF65-F5344CB8AC3E}">
        <p14:creationId xmlns:p14="http://schemas.microsoft.com/office/powerpoint/2010/main" val="27632143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l-GR"/>
          </a:p>
        </p:txBody>
      </p:sp>
      <p:sp>
        <p:nvSpPr>
          <p:cNvPr id="4" name="Slide Number Placeholder 3"/>
          <p:cNvSpPr>
            <a:spLocks noGrp="1"/>
          </p:cNvSpPr>
          <p:nvPr>
            <p:ph type="sldNum" sz="quarter" idx="10"/>
          </p:nvPr>
        </p:nvSpPr>
        <p:spPr/>
        <p:txBody>
          <a:bodyPr/>
          <a:lstStyle/>
          <a:p>
            <a:fld id="{D8E2B13D-F144-4075-93CE-BEDA27D2DF93}" type="slidenum">
              <a:rPr lang="el-GR" smtClean="0"/>
              <a:pPr/>
              <a:t>14</a:t>
            </a:fld>
            <a:endParaRPr lang="el-GR"/>
          </a:p>
        </p:txBody>
      </p:sp>
    </p:spTree>
    <p:extLst>
      <p:ext uri="{BB962C8B-B14F-4D97-AF65-F5344CB8AC3E}">
        <p14:creationId xmlns:p14="http://schemas.microsoft.com/office/powerpoint/2010/main" val="1787479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l-GR"/>
          </a:p>
        </p:txBody>
      </p:sp>
      <p:sp>
        <p:nvSpPr>
          <p:cNvPr id="4" name="Slide Number Placeholder 3"/>
          <p:cNvSpPr>
            <a:spLocks noGrp="1"/>
          </p:cNvSpPr>
          <p:nvPr>
            <p:ph type="sldNum" sz="quarter" idx="10"/>
          </p:nvPr>
        </p:nvSpPr>
        <p:spPr/>
        <p:txBody>
          <a:bodyPr/>
          <a:lstStyle/>
          <a:p>
            <a:fld id="{D8E2B13D-F144-4075-93CE-BEDA27D2DF93}" type="slidenum">
              <a:rPr lang="el-GR" smtClean="0"/>
              <a:pPr/>
              <a:t>15</a:t>
            </a:fld>
            <a:endParaRPr lang="el-GR"/>
          </a:p>
        </p:txBody>
      </p:sp>
    </p:spTree>
    <p:extLst>
      <p:ext uri="{BB962C8B-B14F-4D97-AF65-F5344CB8AC3E}">
        <p14:creationId xmlns:p14="http://schemas.microsoft.com/office/powerpoint/2010/main" val="23323386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l-GR"/>
          </a:p>
        </p:txBody>
      </p:sp>
      <p:sp>
        <p:nvSpPr>
          <p:cNvPr id="4" name="Slide Number Placeholder 3"/>
          <p:cNvSpPr>
            <a:spLocks noGrp="1"/>
          </p:cNvSpPr>
          <p:nvPr>
            <p:ph type="sldNum" sz="quarter" idx="10"/>
          </p:nvPr>
        </p:nvSpPr>
        <p:spPr/>
        <p:txBody>
          <a:bodyPr/>
          <a:lstStyle/>
          <a:p>
            <a:fld id="{D8E2B13D-F144-4075-93CE-BEDA27D2DF93}" type="slidenum">
              <a:rPr lang="el-GR" smtClean="0"/>
              <a:pPr/>
              <a:t>16</a:t>
            </a:fld>
            <a:endParaRPr lang="el-GR"/>
          </a:p>
        </p:txBody>
      </p:sp>
    </p:spTree>
    <p:extLst>
      <p:ext uri="{BB962C8B-B14F-4D97-AF65-F5344CB8AC3E}">
        <p14:creationId xmlns:p14="http://schemas.microsoft.com/office/powerpoint/2010/main" val="734028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l-GR"/>
          </a:p>
        </p:txBody>
      </p:sp>
      <p:sp>
        <p:nvSpPr>
          <p:cNvPr id="4" name="Slide Number Placeholder 3"/>
          <p:cNvSpPr>
            <a:spLocks noGrp="1"/>
          </p:cNvSpPr>
          <p:nvPr>
            <p:ph type="sldNum" sz="quarter" idx="10"/>
          </p:nvPr>
        </p:nvSpPr>
        <p:spPr/>
        <p:txBody>
          <a:bodyPr/>
          <a:lstStyle/>
          <a:p>
            <a:fld id="{D8E2B13D-F144-4075-93CE-BEDA27D2DF93}" type="slidenum">
              <a:rPr lang="el-GR" smtClean="0"/>
              <a:pPr/>
              <a:t>17</a:t>
            </a:fld>
            <a:endParaRPr lang="el-GR"/>
          </a:p>
        </p:txBody>
      </p:sp>
    </p:spTree>
    <p:extLst>
      <p:ext uri="{BB962C8B-B14F-4D97-AF65-F5344CB8AC3E}">
        <p14:creationId xmlns:p14="http://schemas.microsoft.com/office/powerpoint/2010/main" val="16351394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l-GR"/>
          </a:p>
        </p:txBody>
      </p:sp>
      <p:sp>
        <p:nvSpPr>
          <p:cNvPr id="4" name="Slide Number Placeholder 3"/>
          <p:cNvSpPr>
            <a:spLocks noGrp="1"/>
          </p:cNvSpPr>
          <p:nvPr>
            <p:ph type="sldNum" sz="quarter" idx="10"/>
          </p:nvPr>
        </p:nvSpPr>
        <p:spPr/>
        <p:txBody>
          <a:bodyPr/>
          <a:lstStyle/>
          <a:p>
            <a:fld id="{D8E2B13D-F144-4075-93CE-BEDA27D2DF93}" type="slidenum">
              <a:rPr lang="el-GR" smtClean="0"/>
              <a:pPr/>
              <a:t>18</a:t>
            </a:fld>
            <a:endParaRPr lang="el-GR"/>
          </a:p>
        </p:txBody>
      </p:sp>
    </p:spTree>
    <p:extLst>
      <p:ext uri="{BB962C8B-B14F-4D97-AF65-F5344CB8AC3E}">
        <p14:creationId xmlns:p14="http://schemas.microsoft.com/office/powerpoint/2010/main" val="5294343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l-GR"/>
          </a:p>
        </p:txBody>
      </p:sp>
      <p:sp>
        <p:nvSpPr>
          <p:cNvPr id="4" name="Slide Number Placeholder 3"/>
          <p:cNvSpPr>
            <a:spLocks noGrp="1"/>
          </p:cNvSpPr>
          <p:nvPr>
            <p:ph type="sldNum" sz="quarter" idx="10"/>
          </p:nvPr>
        </p:nvSpPr>
        <p:spPr/>
        <p:txBody>
          <a:bodyPr/>
          <a:lstStyle/>
          <a:p>
            <a:fld id="{D8E2B13D-F144-4075-93CE-BEDA27D2DF93}" type="slidenum">
              <a:rPr lang="el-GR" smtClean="0"/>
              <a:pPr/>
              <a:t>19</a:t>
            </a:fld>
            <a:endParaRPr lang="el-GR"/>
          </a:p>
        </p:txBody>
      </p:sp>
    </p:spTree>
    <p:extLst>
      <p:ext uri="{BB962C8B-B14F-4D97-AF65-F5344CB8AC3E}">
        <p14:creationId xmlns:p14="http://schemas.microsoft.com/office/powerpoint/2010/main" val="22076194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l-GR"/>
          </a:p>
        </p:txBody>
      </p:sp>
      <p:sp>
        <p:nvSpPr>
          <p:cNvPr id="4" name="Slide Number Placeholder 3"/>
          <p:cNvSpPr>
            <a:spLocks noGrp="1"/>
          </p:cNvSpPr>
          <p:nvPr>
            <p:ph type="sldNum" sz="quarter" idx="10"/>
          </p:nvPr>
        </p:nvSpPr>
        <p:spPr/>
        <p:txBody>
          <a:bodyPr/>
          <a:lstStyle/>
          <a:p>
            <a:fld id="{D8E2B13D-F144-4075-93CE-BEDA27D2DF93}" type="slidenum">
              <a:rPr lang="el-GR" smtClean="0"/>
              <a:pPr/>
              <a:t>20</a:t>
            </a:fld>
            <a:endParaRPr lang="el-GR"/>
          </a:p>
        </p:txBody>
      </p:sp>
    </p:spTree>
    <p:extLst>
      <p:ext uri="{BB962C8B-B14F-4D97-AF65-F5344CB8AC3E}">
        <p14:creationId xmlns:p14="http://schemas.microsoft.com/office/powerpoint/2010/main" val="139560098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bg1"/>
        </a:solidFill>
        <a:effectLst/>
      </p:bgPr>
    </p:bg>
    <p:spTree>
      <p:nvGrpSpPr>
        <p:cNvPr id="1" name=""/>
        <p:cNvGrpSpPr/>
        <p:nvPr/>
      </p:nvGrpSpPr>
      <p:grpSpPr>
        <a:xfrm>
          <a:off x="0" y="0"/>
          <a:ext cx="0" cy="0"/>
          <a:chOff x="0" y="0"/>
          <a:chExt cx="0" cy="0"/>
        </a:xfrm>
      </p:grpSpPr>
      <p:sp>
        <p:nvSpPr>
          <p:cNvPr id="4" name="Text Box 12"/>
          <p:cNvSpPr txBox="1">
            <a:spLocks noChangeArrowheads="1"/>
          </p:cNvSpPr>
          <p:nvPr userDrawn="1"/>
        </p:nvSpPr>
        <p:spPr bwMode="auto">
          <a:xfrm>
            <a:off x="584446" y="5962671"/>
            <a:ext cx="4228624" cy="356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6146" tIns="68074" rIns="136146" bIns="68074">
            <a:spAutoFit/>
          </a:bodyPr>
          <a:lstStyle>
            <a:lvl1pPr defTabSz="619125" eaLnBrk="0" hangingPunct="0">
              <a:defRPr sz="1000">
                <a:solidFill>
                  <a:schemeClr val="tx1"/>
                </a:solidFill>
                <a:latin typeface="Verdana" pitchFamily="34" charset="0"/>
              </a:defRPr>
            </a:lvl1pPr>
            <a:lvl2pPr marL="742950" indent="-285750" defTabSz="619125" eaLnBrk="0" hangingPunct="0">
              <a:defRPr sz="1000">
                <a:solidFill>
                  <a:schemeClr val="tx1"/>
                </a:solidFill>
                <a:latin typeface="Verdana" pitchFamily="34" charset="0"/>
              </a:defRPr>
            </a:lvl2pPr>
            <a:lvl3pPr marL="1143000" indent="-228600" defTabSz="619125" eaLnBrk="0" hangingPunct="0">
              <a:defRPr sz="1000">
                <a:solidFill>
                  <a:schemeClr val="tx1"/>
                </a:solidFill>
                <a:latin typeface="Verdana" pitchFamily="34" charset="0"/>
              </a:defRPr>
            </a:lvl3pPr>
            <a:lvl4pPr marL="1600200" indent="-228600" defTabSz="619125" eaLnBrk="0" hangingPunct="0">
              <a:defRPr sz="1000">
                <a:solidFill>
                  <a:schemeClr val="tx1"/>
                </a:solidFill>
                <a:latin typeface="Verdana" pitchFamily="34" charset="0"/>
              </a:defRPr>
            </a:lvl4pPr>
            <a:lvl5pPr marL="2057400" indent="-228600" defTabSz="619125" eaLnBrk="0" hangingPunct="0">
              <a:defRPr sz="1000">
                <a:solidFill>
                  <a:schemeClr val="tx1"/>
                </a:solidFill>
                <a:latin typeface="Verdana" pitchFamily="34" charset="0"/>
              </a:defRPr>
            </a:lvl5pPr>
            <a:lvl6pPr marL="2514600" indent="-228600" algn="ctr" defTabSz="619125" eaLnBrk="0" fontAlgn="base" hangingPunct="0">
              <a:spcBef>
                <a:spcPct val="0"/>
              </a:spcBef>
              <a:spcAft>
                <a:spcPct val="0"/>
              </a:spcAft>
              <a:defRPr sz="1000">
                <a:solidFill>
                  <a:schemeClr val="tx1"/>
                </a:solidFill>
                <a:latin typeface="Verdana" pitchFamily="34" charset="0"/>
              </a:defRPr>
            </a:lvl6pPr>
            <a:lvl7pPr marL="2971800" indent="-228600" algn="ctr" defTabSz="619125" eaLnBrk="0" fontAlgn="base" hangingPunct="0">
              <a:spcBef>
                <a:spcPct val="0"/>
              </a:spcBef>
              <a:spcAft>
                <a:spcPct val="0"/>
              </a:spcAft>
              <a:defRPr sz="1000">
                <a:solidFill>
                  <a:schemeClr val="tx1"/>
                </a:solidFill>
                <a:latin typeface="Verdana" pitchFamily="34" charset="0"/>
              </a:defRPr>
            </a:lvl7pPr>
            <a:lvl8pPr marL="3429000" indent="-228600" algn="ctr" defTabSz="619125" eaLnBrk="0" fontAlgn="base" hangingPunct="0">
              <a:spcBef>
                <a:spcPct val="0"/>
              </a:spcBef>
              <a:spcAft>
                <a:spcPct val="0"/>
              </a:spcAft>
              <a:defRPr sz="1000">
                <a:solidFill>
                  <a:schemeClr val="tx1"/>
                </a:solidFill>
                <a:latin typeface="Verdana" pitchFamily="34" charset="0"/>
              </a:defRPr>
            </a:lvl8pPr>
            <a:lvl9pPr marL="3886200" indent="-228600" algn="ctr" defTabSz="619125" eaLnBrk="0" fontAlgn="base" hangingPunct="0">
              <a:spcBef>
                <a:spcPct val="0"/>
              </a:spcBef>
              <a:spcAft>
                <a:spcPct val="0"/>
              </a:spcAft>
              <a:defRPr sz="1000">
                <a:solidFill>
                  <a:schemeClr val="tx1"/>
                </a:solidFill>
                <a:latin typeface="Verdana" pitchFamily="34" charset="0"/>
              </a:defRPr>
            </a:lvl9pPr>
          </a:lstStyle>
          <a:p>
            <a:pPr algn="ctr" eaLnBrk="1" hangingPunct="1">
              <a:spcBef>
                <a:spcPct val="50000"/>
              </a:spcBef>
              <a:defRPr/>
            </a:pPr>
            <a:endParaRPr lang="el-GR" sz="1423" smtClean="0">
              <a:cs typeface="+mn-cs"/>
            </a:endParaRPr>
          </a:p>
        </p:txBody>
      </p:sp>
      <p:sp>
        <p:nvSpPr>
          <p:cNvPr id="783363" name="Rectangle 3"/>
          <p:cNvSpPr>
            <a:spLocks noGrp="1" noChangeArrowheads="1"/>
          </p:cNvSpPr>
          <p:nvPr>
            <p:ph type="ctrTitle" hasCustomPrompt="1"/>
          </p:nvPr>
        </p:nvSpPr>
        <p:spPr>
          <a:xfrm>
            <a:off x="610812" y="1700809"/>
            <a:ext cx="9242549" cy="899999"/>
          </a:xfrm>
          <a:effectLst/>
        </p:spPr>
        <p:txBody>
          <a:bodyPr/>
          <a:lstStyle>
            <a:lvl1pPr algn="l">
              <a:defRPr sz="5973" b="0" i="1">
                <a:solidFill>
                  <a:schemeClr val="tx1">
                    <a:lumMod val="65000"/>
                    <a:lumOff val="35000"/>
                  </a:schemeClr>
                </a:solidFill>
                <a:effectLst/>
                <a:latin typeface="Calibri Light" panose="020F0302020204030204" pitchFamily="34" charset="0"/>
              </a:defRPr>
            </a:lvl1pPr>
          </a:lstStyle>
          <a:p>
            <a:r>
              <a:rPr lang="en-US" dirty="0" smtClean="0"/>
              <a:t>ATHEXGROUP</a:t>
            </a:r>
            <a:endParaRPr lang="el-GR" dirty="0"/>
          </a:p>
        </p:txBody>
      </p:sp>
      <p:sp>
        <p:nvSpPr>
          <p:cNvPr id="783364" name="Rectangle 4"/>
          <p:cNvSpPr>
            <a:spLocks noGrp="1" noChangeArrowheads="1"/>
          </p:cNvSpPr>
          <p:nvPr>
            <p:ph type="subTitle" idx="1" hasCustomPrompt="1"/>
          </p:nvPr>
        </p:nvSpPr>
        <p:spPr bwMode="black">
          <a:xfrm>
            <a:off x="610810" y="2888225"/>
            <a:ext cx="9242549" cy="899999"/>
          </a:xfrm>
        </p:spPr>
        <p:txBody>
          <a:bodyPr anchor="ctr"/>
          <a:lstStyle>
            <a:lvl1pPr marL="0" indent="0">
              <a:spcBef>
                <a:spcPct val="0"/>
              </a:spcBef>
              <a:buClrTx/>
              <a:buFontTx/>
              <a:buNone/>
              <a:tabLst>
                <a:tab pos="8799882" algn="r"/>
              </a:tabLst>
              <a:defRPr sz="3584" b="1">
                <a:solidFill>
                  <a:srgbClr val="C6D5E4"/>
                </a:solidFill>
                <a:effectLst/>
                <a:latin typeface="Calibri Light" panose="020F0302020204030204" pitchFamily="34" charset="0"/>
              </a:defRPr>
            </a:lvl1pPr>
          </a:lstStyle>
          <a:p>
            <a:r>
              <a:rPr lang="en-US" dirty="0" smtClean="0"/>
              <a:t>Presentation</a:t>
            </a:r>
            <a:endParaRPr lang="el-GR" dirty="0"/>
          </a:p>
        </p:txBody>
      </p:sp>
      <p:pic>
        <p:nvPicPr>
          <p:cNvPr id="2" name="Picture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753025" y="3788225"/>
            <a:ext cx="4543501" cy="3069777"/>
          </a:xfrm>
          <a:prstGeom prst="rect">
            <a:avLst/>
          </a:prstGeom>
        </p:spPr>
      </p:pic>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228888" y="1469"/>
            <a:ext cx="1963088" cy="1546059"/>
          </a:xfrm>
          <a:prstGeom prst="rect">
            <a:avLst/>
          </a:prstGeom>
        </p:spPr>
      </p:pic>
      <p:sp>
        <p:nvSpPr>
          <p:cNvPr id="7" name="Rectangle 4"/>
          <p:cNvSpPr txBox="1">
            <a:spLocks noChangeArrowheads="1"/>
          </p:cNvSpPr>
          <p:nvPr userDrawn="1"/>
        </p:nvSpPr>
        <p:spPr bwMode="black">
          <a:xfrm>
            <a:off x="584446" y="4909390"/>
            <a:ext cx="9242549" cy="899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horz" wrap="square" lIns="96683" tIns="48341" rIns="96683" bIns="48341" numCol="1" anchor="ctr" anchorCtr="0" compatLnSpc="1">
            <a:prstTxWarp prst="textNoShape">
              <a:avLst/>
            </a:prstTxWarp>
          </a:bodyPr>
          <a:lstStyle>
            <a:lvl1pPr marL="0" indent="0" algn="just" defTabSz="616860" rtl="0" eaLnBrk="0" fontAlgn="base" hangingPunct="0">
              <a:spcBef>
                <a:spcPct val="0"/>
              </a:spcBef>
              <a:spcAft>
                <a:spcPts val="208"/>
              </a:spcAft>
              <a:buClrTx/>
              <a:buFontTx/>
              <a:buNone/>
              <a:tabLst>
                <a:tab pos="5893982" algn="r"/>
              </a:tabLst>
              <a:defRPr sz="2400" b="1">
                <a:solidFill>
                  <a:schemeClr val="accent5">
                    <a:lumMod val="40000"/>
                    <a:lumOff val="60000"/>
                  </a:schemeClr>
                </a:solidFill>
                <a:effectLst/>
                <a:latin typeface="Calibri Light" panose="020F0302020204030204" pitchFamily="34" charset="0"/>
                <a:ea typeface="+mn-ea"/>
                <a:cs typeface="+mn-cs"/>
              </a:defRPr>
            </a:lvl1pPr>
            <a:lvl2pPr marL="424300" indent="-174712" algn="just" defTabSz="616860" rtl="0" eaLnBrk="0" fontAlgn="base" hangingPunct="0">
              <a:spcBef>
                <a:spcPts val="208"/>
              </a:spcBef>
              <a:spcAft>
                <a:spcPts val="208"/>
              </a:spcAft>
              <a:buClr>
                <a:srgbClr val="586464"/>
              </a:buClr>
              <a:buFont typeface="Wingdings" pitchFamily="2" charset="2"/>
              <a:buChar char="§"/>
              <a:defRPr sz="1179">
                <a:solidFill>
                  <a:srgbClr val="586464"/>
                </a:solidFill>
                <a:latin typeface="Calibri" pitchFamily="34" charset="0"/>
              </a:defRPr>
            </a:lvl2pPr>
            <a:lvl3pPr marL="599011" indent="-174712" algn="just" defTabSz="616860" rtl="0" eaLnBrk="0" fontAlgn="base" hangingPunct="0">
              <a:spcBef>
                <a:spcPts val="208"/>
              </a:spcBef>
              <a:spcAft>
                <a:spcPts val="208"/>
              </a:spcAft>
              <a:buClr>
                <a:srgbClr val="586464"/>
              </a:buClr>
              <a:buChar char="•"/>
              <a:defRPr sz="1109">
                <a:solidFill>
                  <a:srgbClr val="586464"/>
                </a:solidFill>
                <a:latin typeface="Calibri" pitchFamily="34" charset="0"/>
              </a:defRPr>
            </a:lvl3pPr>
            <a:lvl4pPr marL="773723" indent="-174712" algn="just" defTabSz="616860" rtl="0" eaLnBrk="0" fontAlgn="base" hangingPunct="0">
              <a:spcBef>
                <a:spcPts val="208"/>
              </a:spcBef>
              <a:spcAft>
                <a:spcPts val="208"/>
              </a:spcAft>
              <a:buClr>
                <a:srgbClr val="586464"/>
              </a:buClr>
              <a:buFont typeface="Courier New" panose="02070309020205020404" pitchFamily="49" charset="0"/>
              <a:buChar char="o"/>
              <a:defRPr sz="1040">
                <a:solidFill>
                  <a:srgbClr val="586464"/>
                </a:solidFill>
                <a:latin typeface="Calibri" pitchFamily="34" charset="0"/>
              </a:defRPr>
            </a:lvl4pPr>
            <a:lvl5pPr marL="948434" indent="-174712" algn="just" defTabSz="616860" rtl="0" eaLnBrk="0" fontAlgn="base" hangingPunct="0">
              <a:spcBef>
                <a:spcPts val="208"/>
              </a:spcBef>
              <a:spcAft>
                <a:spcPts val="208"/>
              </a:spcAft>
              <a:buClr>
                <a:srgbClr val="586464"/>
              </a:buClr>
              <a:buChar char="»"/>
              <a:defRPr sz="971">
                <a:solidFill>
                  <a:srgbClr val="586464"/>
                </a:solidFill>
                <a:latin typeface="Calibri" pitchFamily="34" charset="0"/>
              </a:defRPr>
            </a:lvl5pPr>
            <a:lvl6pPr marL="1844344" indent="-155145" algn="l" defTabSz="617420" rtl="0" fontAlgn="base">
              <a:spcBef>
                <a:spcPct val="20000"/>
              </a:spcBef>
              <a:spcAft>
                <a:spcPct val="0"/>
              </a:spcAft>
              <a:buChar char="»"/>
              <a:defRPr sz="1429">
                <a:solidFill>
                  <a:schemeClr val="accent2"/>
                </a:solidFill>
                <a:latin typeface="+mn-lt"/>
              </a:defRPr>
            </a:lvl6pPr>
            <a:lvl7pPr marL="2300284" indent="-155145" algn="l" defTabSz="617420" rtl="0" fontAlgn="base">
              <a:spcBef>
                <a:spcPct val="20000"/>
              </a:spcBef>
              <a:spcAft>
                <a:spcPct val="0"/>
              </a:spcAft>
              <a:buChar char="»"/>
              <a:defRPr sz="1429">
                <a:solidFill>
                  <a:schemeClr val="accent2"/>
                </a:solidFill>
                <a:latin typeface="+mn-lt"/>
              </a:defRPr>
            </a:lvl7pPr>
            <a:lvl8pPr marL="2756225" indent="-155145" algn="l" defTabSz="617420" rtl="0" fontAlgn="base">
              <a:spcBef>
                <a:spcPct val="20000"/>
              </a:spcBef>
              <a:spcAft>
                <a:spcPct val="0"/>
              </a:spcAft>
              <a:buChar char="»"/>
              <a:defRPr sz="1429">
                <a:solidFill>
                  <a:schemeClr val="accent2"/>
                </a:solidFill>
                <a:latin typeface="+mn-lt"/>
              </a:defRPr>
            </a:lvl8pPr>
            <a:lvl9pPr marL="3212166" indent="-155145" algn="l" defTabSz="617420" rtl="0" fontAlgn="base">
              <a:spcBef>
                <a:spcPct val="20000"/>
              </a:spcBef>
              <a:spcAft>
                <a:spcPct val="0"/>
              </a:spcAft>
              <a:buChar char="»"/>
              <a:defRPr sz="1429">
                <a:solidFill>
                  <a:schemeClr val="accent2"/>
                </a:solidFill>
                <a:latin typeface="+mn-lt"/>
              </a:defRPr>
            </a:lvl9pPr>
          </a:lstStyle>
          <a:p>
            <a:pPr algn="l"/>
            <a:r>
              <a:rPr lang="en-US" sz="2389" kern="0" dirty="0" smtClean="0">
                <a:solidFill>
                  <a:schemeClr val="bg1"/>
                </a:solidFill>
              </a:rPr>
              <a:t>Division</a:t>
            </a:r>
            <a:br>
              <a:rPr lang="en-US" sz="2389" kern="0" dirty="0" smtClean="0">
                <a:solidFill>
                  <a:schemeClr val="bg1"/>
                </a:solidFill>
              </a:rPr>
            </a:br>
            <a:r>
              <a:rPr lang="en-US" sz="2389" kern="0" dirty="0" smtClean="0">
                <a:solidFill>
                  <a:schemeClr val="bg1"/>
                </a:solidFill>
              </a:rPr>
              <a:t>DD/MM/YY</a:t>
            </a:r>
            <a:endParaRPr lang="el-GR" sz="2389" kern="0" dirty="0">
              <a:solidFill>
                <a:schemeClr val="bg1"/>
              </a:solidFill>
            </a:endParaRPr>
          </a:p>
        </p:txBody>
      </p:sp>
    </p:spTree>
    <p:extLst>
      <p:ext uri="{BB962C8B-B14F-4D97-AF65-F5344CB8AC3E}">
        <p14:creationId xmlns:p14="http://schemas.microsoft.com/office/powerpoint/2010/main" val="3963957075"/>
      </p:ext>
    </p:extLst>
  </p:cSld>
  <p:clrMapOvr>
    <a:masterClrMapping/>
  </p:clrMapOvr>
  <p:extLst mod="1">
    <p:ext uri="{DCECCB84-F9BA-43D5-87BE-67443E8EF086}">
      <p15:sldGuideLst xmlns:p15="http://schemas.microsoft.com/office/powerpoint/2012/main" xmlns="">
        <p15:guide id="1" orient="horz" pos="2161" userDrawn="1">
          <p15:clr>
            <a:srgbClr val="FBAE40"/>
          </p15:clr>
        </p15:guide>
        <p15:guide id="2" pos="3244"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1999" y="0"/>
            <a:ext cx="9756000" cy="864000"/>
          </a:xfrm>
        </p:spPr>
        <p:txBody>
          <a:bodyPr/>
          <a:lstStyle>
            <a:lvl1pPr algn="r">
              <a:defRPr sz="3500" i="1">
                <a:solidFill>
                  <a:srgbClr val="595959"/>
                </a:solidFill>
                <a:effectLst/>
                <a:latin typeface="Calibri Light" panose="020F0302020204030204" pitchFamily="34" charset="0"/>
                <a:cs typeface="Calibri Light" panose="020F0302020204030204" pitchFamily="34" charset="0"/>
              </a:defRPr>
            </a:lvl1pPr>
          </a:lstStyle>
          <a:p>
            <a:r>
              <a:rPr lang="en-US" dirty="0" smtClean="0"/>
              <a:t>Click to edit Master title style</a:t>
            </a:r>
            <a:endParaRPr lang="el-GR" dirty="0"/>
          </a:p>
        </p:txBody>
      </p:sp>
      <p:cxnSp>
        <p:nvCxnSpPr>
          <p:cNvPr id="11" name="Straight Connector 10"/>
          <p:cNvCxnSpPr/>
          <p:nvPr userDrawn="1"/>
        </p:nvCxnSpPr>
        <p:spPr bwMode="auto">
          <a:xfrm>
            <a:off x="252000" y="864000"/>
            <a:ext cx="9756000" cy="0"/>
          </a:xfrm>
          <a:prstGeom prst="line">
            <a:avLst/>
          </a:prstGeom>
          <a:solidFill>
            <a:schemeClr val="accent1"/>
          </a:solidFill>
          <a:ln w="22225" cap="flat" cmpd="sng" algn="ctr">
            <a:solidFill>
              <a:srgbClr val="C6D5E4"/>
            </a:solidFill>
            <a:prstDash val="solid"/>
            <a:round/>
            <a:headEnd type="none" w="med" len="med"/>
            <a:tailEnd type="none" w="med" len="med"/>
          </a:ln>
          <a:effectLst/>
        </p:spPr>
      </p:cxn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884000" y="5652000"/>
            <a:ext cx="2390236" cy="1188000"/>
          </a:xfrm>
          <a:prstGeom prst="rect">
            <a:avLst/>
          </a:prstGeom>
        </p:spPr>
      </p:pic>
      <p:cxnSp>
        <p:nvCxnSpPr>
          <p:cNvPr id="13" name="Straight Connector 12"/>
          <p:cNvCxnSpPr/>
          <p:nvPr userDrawn="1"/>
        </p:nvCxnSpPr>
        <p:spPr bwMode="auto">
          <a:xfrm>
            <a:off x="252000" y="6498000"/>
            <a:ext cx="8100000" cy="0"/>
          </a:xfrm>
          <a:prstGeom prst="line">
            <a:avLst/>
          </a:prstGeom>
          <a:solidFill>
            <a:schemeClr val="accent1"/>
          </a:solidFill>
          <a:ln w="12700" cap="flat" cmpd="sng" algn="ctr">
            <a:solidFill>
              <a:srgbClr val="C0C0C2"/>
            </a:solidFill>
            <a:prstDash val="solid"/>
            <a:round/>
            <a:headEnd type="none" w="med" len="med"/>
            <a:tailEnd type="none" w="med" len="med"/>
          </a:ln>
          <a:effectLst/>
        </p:spPr>
      </p:cxnSp>
      <p:sp>
        <p:nvSpPr>
          <p:cNvPr id="14" name="TextBox 13"/>
          <p:cNvSpPr txBox="1">
            <a:spLocks noChangeAspect="1"/>
          </p:cNvSpPr>
          <p:nvPr userDrawn="1"/>
        </p:nvSpPr>
        <p:spPr>
          <a:xfrm>
            <a:off x="252000" y="6551999"/>
            <a:ext cx="2232000" cy="253234"/>
          </a:xfrm>
          <a:prstGeom prst="rect">
            <a:avLst/>
          </a:prstGeom>
          <a:noFill/>
        </p:spPr>
        <p:txBody>
          <a:bodyPr wrap="square" lIns="0" tIns="0" rIns="0" bIns="0" rtlCol="0" anchor="ctr" anchorCtr="0">
            <a:spAutoFit/>
          </a:bodyPr>
          <a:lstStyle/>
          <a:p>
            <a:pPr algn="ctr"/>
            <a:r>
              <a:rPr lang="en-US" sz="1242" b="1" i="1" dirty="0" smtClean="0">
                <a:solidFill>
                  <a:srgbClr val="586464"/>
                </a:solidFill>
                <a:latin typeface="Calibri" panose="020F0502020204030204" pitchFamily="34" charset="0"/>
              </a:rPr>
              <a:t>ATHEX</a:t>
            </a:r>
            <a:r>
              <a:rPr lang="en-US" sz="1242" b="0" i="1" dirty="0" smtClean="0">
                <a:solidFill>
                  <a:srgbClr val="586464"/>
                </a:solidFill>
                <a:latin typeface="Calibri" panose="020F0502020204030204" pitchFamily="34" charset="0"/>
              </a:rPr>
              <a:t>GROUP</a:t>
            </a:r>
            <a:endParaRPr lang="en-US" sz="1242" b="1" i="1" dirty="0">
              <a:solidFill>
                <a:srgbClr val="586464"/>
              </a:solidFill>
              <a:latin typeface="Calibri" panose="020F0502020204030204" pitchFamily="34" charset="0"/>
            </a:endParaRPr>
          </a:p>
        </p:txBody>
      </p:sp>
      <p:sp>
        <p:nvSpPr>
          <p:cNvPr id="15" name="Rectangle 6"/>
          <p:cNvSpPr txBox="1">
            <a:spLocks noChangeArrowheads="1"/>
          </p:cNvSpPr>
          <p:nvPr userDrawn="1"/>
        </p:nvSpPr>
        <p:spPr>
          <a:xfrm>
            <a:off x="7344000" y="6552000"/>
            <a:ext cx="864000" cy="252000"/>
          </a:xfrm>
          <a:prstGeom prst="rect">
            <a:avLst/>
          </a:prstGeom>
        </p:spPr>
        <p:txBody>
          <a:bodyPr vert="horz" wrap="square" lIns="0" tIns="0" rIns="0" bIns="0" numCol="1" anchor="ctr" anchorCtr="0" compatLnSpc="1">
            <a:prstTxWarp prst="textNoShape">
              <a:avLst/>
            </a:prstTxWarp>
          </a:bodyPr>
          <a:lstStyle>
            <a:defPPr>
              <a:defRPr lang="en-GB"/>
            </a:defPPr>
            <a:lvl1pPr algn="r" rtl="0" eaLnBrk="1" fontAlgn="base" hangingPunct="1">
              <a:spcBef>
                <a:spcPct val="0"/>
              </a:spcBef>
              <a:spcAft>
                <a:spcPct val="0"/>
              </a:spcAft>
              <a:defRPr sz="693" b="1" i="1" kern="1200">
                <a:solidFill>
                  <a:srgbClr val="586464"/>
                </a:solidFill>
                <a:latin typeface="Calibri" pitchFamily="34" charset="0"/>
                <a:ea typeface="+mn-ea"/>
                <a:cs typeface="Arial" charset="0"/>
              </a:defRPr>
            </a:lvl1pPr>
            <a:lvl2pPr marL="481637" indent="-20802" algn="l" rtl="0" eaLnBrk="0" fontAlgn="base" hangingPunct="0">
              <a:spcBef>
                <a:spcPct val="0"/>
              </a:spcBef>
              <a:spcAft>
                <a:spcPct val="0"/>
              </a:spcAft>
              <a:defRPr sz="1108" kern="1200">
                <a:solidFill>
                  <a:schemeClr val="tx1"/>
                </a:solidFill>
                <a:latin typeface="Verdana" pitchFamily="34" charset="0"/>
                <a:ea typeface="+mn-ea"/>
                <a:cs typeface="Arial" charset="0"/>
              </a:defRPr>
            </a:lvl2pPr>
            <a:lvl3pPr marL="964873" indent="-43204" algn="l" rtl="0" eaLnBrk="0" fontAlgn="base" hangingPunct="0">
              <a:spcBef>
                <a:spcPct val="0"/>
              </a:spcBef>
              <a:spcAft>
                <a:spcPct val="0"/>
              </a:spcAft>
              <a:defRPr sz="1108" kern="1200">
                <a:solidFill>
                  <a:schemeClr val="tx1"/>
                </a:solidFill>
                <a:latin typeface="Verdana" pitchFamily="34" charset="0"/>
                <a:ea typeface="+mn-ea"/>
                <a:cs typeface="Arial" charset="0"/>
              </a:defRPr>
            </a:lvl3pPr>
            <a:lvl4pPr marL="1446510" indent="-64005" algn="l" rtl="0" eaLnBrk="0" fontAlgn="base" hangingPunct="0">
              <a:spcBef>
                <a:spcPct val="0"/>
              </a:spcBef>
              <a:spcAft>
                <a:spcPct val="0"/>
              </a:spcAft>
              <a:defRPr sz="1108" kern="1200">
                <a:solidFill>
                  <a:schemeClr val="tx1"/>
                </a:solidFill>
                <a:latin typeface="Verdana" pitchFamily="34" charset="0"/>
                <a:ea typeface="+mn-ea"/>
                <a:cs typeface="Arial" charset="0"/>
              </a:defRPr>
            </a:lvl4pPr>
            <a:lvl5pPr marL="1929746" indent="-86407" algn="l" rtl="0" eaLnBrk="0" fontAlgn="base" hangingPunct="0">
              <a:spcBef>
                <a:spcPct val="0"/>
              </a:spcBef>
              <a:spcAft>
                <a:spcPct val="0"/>
              </a:spcAft>
              <a:defRPr sz="1108" kern="1200">
                <a:solidFill>
                  <a:schemeClr val="tx1"/>
                </a:solidFill>
                <a:latin typeface="Verdana" pitchFamily="34" charset="0"/>
                <a:ea typeface="+mn-ea"/>
                <a:cs typeface="Arial" charset="0"/>
              </a:defRPr>
            </a:lvl5pPr>
            <a:lvl6pPr marL="2304175" algn="l" defTabSz="921670" rtl="0" eaLnBrk="1" latinLnBrk="0" hangingPunct="1">
              <a:defRPr sz="1108" kern="1200">
                <a:solidFill>
                  <a:schemeClr val="tx1"/>
                </a:solidFill>
                <a:latin typeface="Verdana" pitchFamily="34" charset="0"/>
                <a:ea typeface="+mn-ea"/>
                <a:cs typeface="Arial" charset="0"/>
              </a:defRPr>
            </a:lvl6pPr>
            <a:lvl7pPr marL="2765010" algn="l" defTabSz="921670" rtl="0" eaLnBrk="1" latinLnBrk="0" hangingPunct="1">
              <a:defRPr sz="1108" kern="1200">
                <a:solidFill>
                  <a:schemeClr val="tx1"/>
                </a:solidFill>
                <a:latin typeface="Verdana" pitchFamily="34" charset="0"/>
                <a:ea typeface="+mn-ea"/>
                <a:cs typeface="Arial" charset="0"/>
              </a:defRPr>
            </a:lvl7pPr>
            <a:lvl8pPr marL="3225845" algn="l" defTabSz="921670" rtl="0" eaLnBrk="1" latinLnBrk="0" hangingPunct="1">
              <a:defRPr sz="1108" kern="1200">
                <a:solidFill>
                  <a:schemeClr val="tx1"/>
                </a:solidFill>
                <a:latin typeface="Verdana" pitchFamily="34" charset="0"/>
                <a:ea typeface="+mn-ea"/>
                <a:cs typeface="Arial" charset="0"/>
              </a:defRPr>
            </a:lvl8pPr>
            <a:lvl9pPr marL="3686680" algn="l" defTabSz="921670" rtl="0" eaLnBrk="1" latinLnBrk="0" hangingPunct="1">
              <a:defRPr sz="1108" kern="1200">
                <a:solidFill>
                  <a:schemeClr val="tx1"/>
                </a:solidFill>
                <a:latin typeface="Verdana" pitchFamily="34" charset="0"/>
                <a:ea typeface="+mn-ea"/>
                <a:cs typeface="Arial" charset="0"/>
              </a:defRPr>
            </a:lvl9pPr>
          </a:lstStyle>
          <a:p>
            <a:r>
              <a:rPr lang="en-US" sz="1035" dirty="0" smtClean="0"/>
              <a:t>Page </a:t>
            </a:r>
            <a:fld id="{8560F551-554D-45C4-987C-56C322CC2A01}" type="slidenum">
              <a:rPr lang="el-GR" sz="1035" smtClean="0"/>
              <a:pPr/>
              <a:t>‹#›</a:t>
            </a:fld>
            <a:endParaRPr lang="el-GR" sz="1035" dirty="0"/>
          </a:p>
        </p:txBody>
      </p:sp>
      <p:sp>
        <p:nvSpPr>
          <p:cNvPr id="9" name="Content Placeholder 2"/>
          <p:cNvSpPr>
            <a:spLocks noGrp="1"/>
          </p:cNvSpPr>
          <p:nvPr>
            <p:ph idx="1"/>
          </p:nvPr>
        </p:nvSpPr>
        <p:spPr>
          <a:xfrm>
            <a:off x="251999" y="1044000"/>
            <a:ext cx="9756000" cy="5256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pic>
        <p:nvPicPr>
          <p:cNvPr id="1028" name="Picture 4"/>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317401" y="110307"/>
            <a:ext cx="726405" cy="726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525090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1999" y="0"/>
            <a:ext cx="9756000" cy="864000"/>
          </a:xfrm>
        </p:spPr>
        <p:txBody>
          <a:bodyPr/>
          <a:lstStyle>
            <a:lvl1pPr algn="r">
              <a:defRPr sz="3500" i="1">
                <a:solidFill>
                  <a:srgbClr val="595959"/>
                </a:solidFill>
                <a:effectLst/>
                <a:latin typeface="Calibri Light" panose="020F0302020204030204" pitchFamily="34" charset="0"/>
                <a:cs typeface="Calibri Light" panose="020F0302020204030204" pitchFamily="34" charset="0"/>
              </a:defRPr>
            </a:lvl1pPr>
          </a:lstStyle>
          <a:p>
            <a:r>
              <a:rPr lang="en-US" dirty="0" smtClean="0"/>
              <a:t>Click to edit Master title style</a:t>
            </a:r>
            <a:endParaRPr lang="el-GR" dirty="0"/>
          </a:p>
        </p:txBody>
      </p:sp>
      <p:cxnSp>
        <p:nvCxnSpPr>
          <p:cNvPr id="11" name="Straight Connector 10"/>
          <p:cNvCxnSpPr/>
          <p:nvPr userDrawn="1"/>
        </p:nvCxnSpPr>
        <p:spPr bwMode="auto">
          <a:xfrm>
            <a:off x="252000" y="864000"/>
            <a:ext cx="9756000" cy="0"/>
          </a:xfrm>
          <a:prstGeom prst="line">
            <a:avLst/>
          </a:prstGeom>
          <a:solidFill>
            <a:schemeClr val="accent1"/>
          </a:solidFill>
          <a:ln w="22225" cap="flat" cmpd="sng" algn="ctr">
            <a:solidFill>
              <a:srgbClr val="C6D5E4"/>
            </a:solidFill>
            <a:prstDash val="solid"/>
            <a:round/>
            <a:headEnd type="none" w="med" len="med"/>
            <a:tailEnd type="none" w="med" len="med"/>
          </a:ln>
          <a:effectLst/>
        </p:spPr>
      </p:cxn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884000" y="5652000"/>
            <a:ext cx="2390236" cy="1188000"/>
          </a:xfrm>
          <a:prstGeom prst="rect">
            <a:avLst/>
          </a:prstGeom>
        </p:spPr>
      </p:pic>
      <p:cxnSp>
        <p:nvCxnSpPr>
          <p:cNvPr id="13" name="Straight Connector 12"/>
          <p:cNvCxnSpPr/>
          <p:nvPr userDrawn="1"/>
        </p:nvCxnSpPr>
        <p:spPr bwMode="auto">
          <a:xfrm>
            <a:off x="252000" y="6498000"/>
            <a:ext cx="8100000" cy="0"/>
          </a:xfrm>
          <a:prstGeom prst="line">
            <a:avLst/>
          </a:prstGeom>
          <a:solidFill>
            <a:schemeClr val="accent1"/>
          </a:solidFill>
          <a:ln w="12700" cap="flat" cmpd="sng" algn="ctr">
            <a:solidFill>
              <a:srgbClr val="C0C0C2"/>
            </a:solidFill>
            <a:prstDash val="solid"/>
            <a:round/>
            <a:headEnd type="none" w="med" len="med"/>
            <a:tailEnd type="none" w="med" len="med"/>
          </a:ln>
          <a:effectLst/>
        </p:spPr>
      </p:cxnSp>
      <p:sp>
        <p:nvSpPr>
          <p:cNvPr id="14" name="TextBox 13"/>
          <p:cNvSpPr txBox="1">
            <a:spLocks noChangeAspect="1"/>
          </p:cNvSpPr>
          <p:nvPr userDrawn="1"/>
        </p:nvSpPr>
        <p:spPr>
          <a:xfrm>
            <a:off x="252000" y="6551999"/>
            <a:ext cx="2232000" cy="253234"/>
          </a:xfrm>
          <a:prstGeom prst="rect">
            <a:avLst/>
          </a:prstGeom>
          <a:noFill/>
        </p:spPr>
        <p:txBody>
          <a:bodyPr wrap="square" lIns="0" tIns="0" rIns="0" bIns="0" rtlCol="0" anchor="ctr" anchorCtr="0">
            <a:spAutoFit/>
          </a:bodyPr>
          <a:lstStyle/>
          <a:p>
            <a:pPr algn="ctr"/>
            <a:r>
              <a:rPr lang="en-US" sz="1242" b="1" i="1" dirty="0" smtClean="0">
                <a:solidFill>
                  <a:srgbClr val="586464"/>
                </a:solidFill>
                <a:latin typeface="Calibri" panose="020F0502020204030204" pitchFamily="34" charset="0"/>
              </a:rPr>
              <a:t>ATHEX</a:t>
            </a:r>
            <a:r>
              <a:rPr lang="en-US" sz="1242" b="0" i="1" dirty="0" smtClean="0">
                <a:solidFill>
                  <a:srgbClr val="586464"/>
                </a:solidFill>
                <a:latin typeface="Calibri" panose="020F0502020204030204" pitchFamily="34" charset="0"/>
              </a:rPr>
              <a:t>GROUP</a:t>
            </a:r>
            <a:endParaRPr lang="en-US" sz="1242" b="1" i="1" dirty="0">
              <a:solidFill>
                <a:srgbClr val="586464"/>
              </a:solidFill>
              <a:latin typeface="Calibri" panose="020F0502020204030204" pitchFamily="34" charset="0"/>
            </a:endParaRPr>
          </a:p>
        </p:txBody>
      </p:sp>
      <p:sp>
        <p:nvSpPr>
          <p:cNvPr id="15" name="Rectangle 6"/>
          <p:cNvSpPr txBox="1">
            <a:spLocks noChangeArrowheads="1"/>
          </p:cNvSpPr>
          <p:nvPr userDrawn="1"/>
        </p:nvSpPr>
        <p:spPr>
          <a:xfrm>
            <a:off x="7344000" y="6552000"/>
            <a:ext cx="864000" cy="252000"/>
          </a:xfrm>
          <a:prstGeom prst="rect">
            <a:avLst/>
          </a:prstGeom>
        </p:spPr>
        <p:txBody>
          <a:bodyPr vert="horz" wrap="square" lIns="0" tIns="0" rIns="0" bIns="0" numCol="1" anchor="ctr" anchorCtr="0" compatLnSpc="1">
            <a:prstTxWarp prst="textNoShape">
              <a:avLst/>
            </a:prstTxWarp>
          </a:bodyPr>
          <a:lstStyle>
            <a:defPPr>
              <a:defRPr lang="en-GB"/>
            </a:defPPr>
            <a:lvl1pPr algn="r" rtl="0" eaLnBrk="1" fontAlgn="base" hangingPunct="1">
              <a:spcBef>
                <a:spcPct val="0"/>
              </a:spcBef>
              <a:spcAft>
                <a:spcPct val="0"/>
              </a:spcAft>
              <a:defRPr sz="693" b="1" i="1" kern="1200">
                <a:solidFill>
                  <a:srgbClr val="586464"/>
                </a:solidFill>
                <a:latin typeface="Calibri" pitchFamily="34" charset="0"/>
                <a:ea typeface="+mn-ea"/>
                <a:cs typeface="Arial" charset="0"/>
              </a:defRPr>
            </a:lvl1pPr>
            <a:lvl2pPr marL="481637" indent="-20802" algn="l" rtl="0" eaLnBrk="0" fontAlgn="base" hangingPunct="0">
              <a:spcBef>
                <a:spcPct val="0"/>
              </a:spcBef>
              <a:spcAft>
                <a:spcPct val="0"/>
              </a:spcAft>
              <a:defRPr sz="1108" kern="1200">
                <a:solidFill>
                  <a:schemeClr val="tx1"/>
                </a:solidFill>
                <a:latin typeface="Verdana" pitchFamily="34" charset="0"/>
                <a:ea typeface="+mn-ea"/>
                <a:cs typeface="Arial" charset="0"/>
              </a:defRPr>
            </a:lvl2pPr>
            <a:lvl3pPr marL="964873" indent="-43204" algn="l" rtl="0" eaLnBrk="0" fontAlgn="base" hangingPunct="0">
              <a:spcBef>
                <a:spcPct val="0"/>
              </a:spcBef>
              <a:spcAft>
                <a:spcPct val="0"/>
              </a:spcAft>
              <a:defRPr sz="1108" kern="1200">
                <a:solidFill>
                  <a:schemeClr val="tx1"/>
                </a:solidFill>
                <a:latin typeface="Verdana" pitchFamily="34" charset="0"/>
                <a:ea typeface="+mn-ea"/>
                <a:cs typeface="Arial" charset="0"/>
              </a:defRPr>
            </a:lvl3pPr>
            <a:lvl4pPr marL="1446510" indent="-64005" algn="l" rtl="0" eaLnBrk="0" fontAlgn="base" hangingPunct="0">
              <a:spcBef>
                <a:spcPct val="0"/>
              </a:spcBef>
              <a:spcAft>
                <a:spcPct val="0"/>
              </a:spcAft>
              <a:defRPr sz="1108" kern="1200">
                <a:solidFill>
                  <a:schemeClr val="tx1"/>
                </a:solidFill>
                <a:latin typeface="Verdana" pitchFamily="34" charset="0"/>
                <a:ea typeface="+mn-ea"/>
                <a:cs typeface="Arial" charset="0"/>
              </a:defRPr>
            </a:lvl4pPr>
            <a:lvl5pPr marL="1929746" indent="-86407" algn="l" rtl="0" eaLnBrk="0" fontAlgn="base" hangingPunct="0">
              <a:spcBef>
                <a:spcPct val="0"/>
              </a:spcBef>
              <a:spcAft>
                <a:spcPct val="0"/>
              </a:spcAft>
              <a:defRPr sz="1108" kern="1200">
                <a:solidFill>
                  <a:schemeClr val="tx1"/>
                </a:solidFill>
                <a:latin typeface="Verdana" pitchFamily="34" charset="0"/>
                <a:ea typeface="+mn-ea"/>
                <a:cs typeface="Arial" charset="0"/>
              </a:defRPr>
            </a:lvl5pPr>
            <a:lvl6pPr marL="2304175" algn="l" defTabSz="921670" rtl="0" eaLnBrk="1" latinLnBrk="0" hangingPunct="1">
              <a:defRPr sz="1108" kern="1200">
                <a:solidFill>
                  <a:schemeClr val="tx1"/>
                </a:solidFill>
                <a:latin typeface="Verdana" pitchFamily="34" charset="0"/>
                <a:ea typeface="+mn-ea"/>
                <a:cs typeface="Arial" charset="0"/>
              </a:defRPr>
            </a:lvl6pPr>
            <a:lvl7pPr marL="2765010" algn="l" defTabSz="921670" rtl="0" eaLnBrk="1" latinLnBrk="0" hangingPunct="1">
              <a:defRPr sz="1108" kern="1200">
                <a:solidFill>
                  <a:schemeClr val="tx1"/>
                </a:solidFill>
                <a:latin typeface="Verdana" pitchFamily="34" charset="0"/>
                <a:ea typeface="+mn-ea"/>
                <a:cs typeface="Arial" charset="0"/>
              </a:defRPr>
            </a:lvl7pPr>
            <a:lvl8pPr marL="3225845" algn="l" defTabSz="921670" rtl="0" eaLnBrk="1" latinLnBrk="0" hangingPunct="1">
              <a:defRPr sz="1108" kern="1200">
                <a:solidFill>
                  <a:schemeClr val="tx1"/>
                </a:solidFill>
                <a:latin typeface="Verdana" pitchFamily="34" charset="0"/>
                <a:ea typeface="+mn-ea"/>
                <a:cs typeface="Arial" charset="0"/>
              </a:defRPr>
            </a:lvl8pPr>
            <a:lvl9pPr marL="3686680" algn="l" defTabSz="921670" rtl="0" eaLnBrk="1" latinLnBrk="0" hangingPunct="1">
              <a:defRPr sz="1108" kern="1200">
                <a:solidFill>
                  <a:schemeClr val="tx1"/>
                </a:solidFill>
                <a:latin typeface="Verdana" pitchFamily="34" charset="0"/>
                <a:ea typeface="+mn-ea"/>
                <a:cs typeface="Arial" charset="0"/>
              </a:defRPr>
            </a:lvl9pPr>
          </a:lstStyle>
          <a:p>
            <a:r>
              <a:rPr lang="en-US" sz="1035" dirty="0" smtClean="0"/>
              <a:t>Page </a:t>
            </a:r>
            <a:fld id="{8560F551-554D-45C4-987C-56C322CC2A01}" type="slidenum">
              <a:rPr lang="el-GR" sz="1035" smtClean="0"/>
              <a:pPr/>
              <a:t>‹#›</a:t>
            </a:fld>
            <a:endParaRPr lang="el-GR" sz="1035" dirty="0"/>
          </a:p>
        </p:txBody>
      </p:sp>
      <p:sp>
        <p:nvSpPr>
          <p:cNvPr id="9" name="Content Placeholder 2"/>
          <p:cNvSpPr>
            <a:spLocks noGrp="1"/>
          </p:cNvSpPr>
          <p:nvPr>
            <p:ph idx="1"/>
          </p:nvPr>
        </p:nvSpPr>
        <p:spPr>
          <a:xfrm>
            <a:off x="251999" y="1044000"/>
            <a:ext cx="4824000" cy="5256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12" name="Content Placeholder 2"/>
          <p:cNvSpPr>
            <a:spLocks noGrp="1"/>
          </p:cNvSpPr>
          <p:nvPr>
            <p:ph idx="10"/>
          </p:nvPr>
        </p:nvSpPr>
        <p:spPr>
          <a:xfrm>
            <a:off x="5183999" y="1044000"/>
            <a:ext cx="4824000" cy="5256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Tree>
    <p:extLst>
      <p:ext uri="{BB962C8B-B14F-4D97-AF65-F5344CB8AC3E}">
        <p14:creationId xmlns:p14="http://schemas.microsoft.com/office/powerpoint/2010/main" val="10832141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3_Title and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1999" y="0"/>
            <a:ext cx="9756000" cy="864000"/>
          </a:xfrm>
        </p:spPr>
        <p:txBody>
          <a:bodyPr/>
          <a:lstStyle>
            <a:lvl1pPr algn="r">
              <a:defRPr sz="3500" i="1">
                <a:solidFill>
                  <a:srgbClr val="595959"/>
                </a:solidFill>
                <a:effectLst/>
                <a:latin typeface="Calibri Light" panose="020F0302020204030204" pitchFamily="34" charset="0"/>
                <a:cs typeface="Calibri Light" panose="020F0302020204030204" pitchFamily="34" charset="0"/>
              </a:defRPr>
            </a:lvl1pPr>
          </a:lstStyle>
          <a:p>
            <a:r>
              <a:rPr lang="en-US" dirty="0" smtClean="0"/>
              <a:t>Click to edit Master title style</a:t>
            </a:r>
            <a:endParaRPr lang="el-GR" dirty="0"/>
          </a:p>
        </p:txBody>
      </p:sp>
      <p:cxnSp>
        <p:nvCxnSpPr>
          <p:cNvPr id="11" name="Straight Connector 10"/>
          <p:cNvCxnSpPr/>
          <p:nvPr userDrawn="1"/>
        </p:nvCxnSpPr>
        <p:spPr bwMode="auto">
          <a:xfrm>
            <a:off x="252000" y="864000"/>
            <a:ext cx="9756000" cy="0"/>
          </a:xfrm>
          <a:prstGeom prst="line">
            <a:avLst/>
          </a:prstGeom>
          <a:solidFill>
            <a:schemeClr val="accent1"/>
          </a:solidFill>
          <a:ln w="22225" cap="flat" cmpd="sng" algn="ctr">
            <a:solidFill>
              <a:srgbClr val="C6D5E4"/>
            </a:solidFill>
            <a:prstDash val="solid"/>
            <a:round/>
            <a:headEnd type="none" w="med" len="med"/>
            <a:tailEnd type="none" w="med" len="med"/>
          </a:ln>
          <a:effectLst/>
        </p:spPr>
      </p:cxn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884000" y="5652000"/>
            <a:ext cx="2390236" cy="1188000"/>
          </a:xfrm>
          <a:prstGeom prst="rect">
            <a:avLst/>
          </a:prstGeom>
        </p:spPr>
      </p:pic>
      <p:cxnSp>
        <p:nvCxnSpPr>
          <p:cNvPr id="13" name="Straight Connector 12"/>
          <p:cNvCxnSpPr/>
          <p:nvPr userDrawn="1"/>
        </p:nvCxnSpPr>
        <p:spPr bwMode="auto">
          <a:xfrm>
            <a:off x="252000" y="6498000"/>
            <a:ext cx="8100000" cy="0"/>
          </a:xfrm>
          <a:prstGeom prst="line">
            <a:avLst/>
          </a:prstGeom>
          <a:solidFill>
            <a:schemeClr val="accent1"/>
          </a:solidFill>
          <a:ln w="12700" cap="flat" cmpd="sng" algn="ctr">
            <a:solidFill>
              <a:srgbClr val="C0C0C2"/>
            </a:solidFill>
            <a:prstDash val="solid"/>
            <a:round/>
            <a:headEnd type="none" w="med" len="med"/>
            <a:tailEnd type="none" w="med" len="med"/>
          </a:ln>
          <a:effectLst/>
        </p:spPr>
      </p:cxnSp>
      <p:sp>
        <p:nvSpPr>
          <p:cNvPr id="14" name="TextBox 13"/>
          <p:cNvSpPr txBox="1">
            <a:spLocks noChangeAspect="1"/>
          </p:cNvSpPr>
          <p:nvPr userDrawn="1"/>
        </p:nvSpPr>
        <p:spPr>
          <a:xfrm>
            <a:off x="252000" y="6551999"/>
            <a:ext cx="2232000" cy="253234"/>
          </a:xfrm>
          <a:prstGeom prst="rect">
            <a:avLst/>
          </a:prstGeom>
          <a:noFill/>
        </p:spPr>
        <p:txBody>
          <a:bodyPr wrap="square" lIns="0" tIns="0" rIns="0" bIns="0" rtlCol="0" anchor="ctr" anchorCtr="0">
            <a:spAutoFit/>
          </a:bodyPr>
          <a:lstStyle/>
          <a:p>
            <a:pPr algn="ctr"/>
            <a:r>
              <a:rPr lang="en-US" sz="1242" b="1" i="1" dirty="0" smtClean="0">
                <a:solidFill>
                  <a:srgbClr val="586464"/>
                </a:solidFill>
                <a:latin typeface="Calibri" panose="020F0502020204030204" pitchFamily="34" charset="0"/>
              </a:rPr>
              <a:t>ATHEX</a:t>
            </a:r>
            <a:r>
              <a:rPr lang="en-US" sz="1242" b="0" i="1" dirty="0" smtClean="0">
                <a:solidFill>
                  <a:srgbClr val="586464"/>
                </a:solidFill>
                <a:latin typeface="Calibri" panose="020F0502020204030204" pitchFamily="34" charset="0"/>
              </a:rPr>
              <a:t>GROUP</a:t>
            </a:r>
            <a:endParaRPr lang="en-US" sz="1242" b="1" i="1" dirty="0">
              <a:solidFill>
                <a:srgbClr val="586464"/>
              </a:solidFill>
              <a:latin typeface="Calibri" panose="020F0502020204030204" pitchFamily="34" charset="0"/>
            </a:endParaRPr>
          </a:p>
        </p:txBody>
      </p:sp>
      <p:sp>
        <p:nvSpPr>
          <p:cNvPr id="15" name="Rectangle 6"/>
          <p:cNvSpPr txBox="1">
            <a:spLocks noChangeArrowheads="1"/>
          </p:cNvSpPr>
          <p:nvPr userDrawn="1"/>
        </p:nvSpPr>
        <p:spPr>
          <a:xfrm>
            <a:off x="7344000" y="6552000"/>
            <a:ext cx="864000" cy="252000"/>
          </a:xfrm>
          <a:prstGeom prst="rect">
            <a:avLst/>
          </a:prstGeom>
        </p:spPr>
        <p:txBody>
          <a:bodyPr vert="horz" wrap="square" lIns="0" tIns="0" rIns="0" bIns="0" numCol="1" anchor="ctr" anchorCtr="0" compatLnSpc="1">
            <a:prstTxWarp prst="textNoShape">
              <a:avLst/>
            </a:prstTxWarp>
          </a:bodyPr>
          <a:lstStyle>
            <a:defPPr>
              <a:defRPr lang="en-GB"/>
            </a:defPPr>
            <a:lvl1pPr algn="r" rtl="0" eaLnBrk="1" fontAlgn="base" hangingPunct="1">
              <a:spcBef>
                <a:spcPct val="0"/>
              </a:spcBef>
              <a:spcAft>
                <a:spcPct val="0"/>
              </a:spcAft>
              <a:defRPr sz="693" b="1" i="1" kern="1200">
                <a:solidFill>
                  <a:srgbClr val="586464"/>
                </a:solidFill>
                <a:latin typeface="Calibri" pitchFamily="34" charset="0"/>
                <a:ea typeface="+mn-ea"/>
                <a:cs typeface="Arial" charset="0"/>
              </a:defRPr>
            </a:lvl1pPr>
            <a:lvl2pPr marL="481637" indent="-20802" algn="l" rtl="0" eaLnBrk="0" fontAlgn="base" hangingPunct="0">
              <a:spcBef>
                <a:spcPct val="0"/>
              </a:spcBef>
              <a:spcAft>
                <a:spcPct val="0"/>
              </a:spcAft>
              <a:defRPr sz="1108" kern="1200">
                <a:solidFill>
                  <a:schemeClr val="tx1"/>
                </a:solidFill>
                <a:latin typeface="Verdana" pitchFamily="34" charset="0"/>
                <a:ea typeface="+mn-ea"/>
                <a:cs typeface="Arial" charset="0"/>
              </a:defRPr>
            </a:lvl2pPr>
            <a:lvl3pPr marL="964873" indent="-43204" algn="l" rtl="0" eaLnBrk="0" fontAlgn="base" hangingPunct="0">
              <a:spcBef>
                <a:spcPct val="0"/>
              </a:spcBef>
              <a:spcAft>
                <a:spcPct val="0"/>
              </a:spcAft>
              <a:defRPr sz="1108" kern="1200">
                <a:solidFill>
                  <a:schemeClr val="tx1"/>
                </a:solidFill>
                <a:latin typeface="Verdana" pitchFamily="34" charset="0"/>
                <a:ea typeface="+mn-ea"/>
                <a:cs typeface="Arial" charset="0"/>
              </a:defRPr>
            </a:lvl3pPr>
            <a:lvl4pPr marL="1446510" indent="-64005" algn="l" rtl="0" eaLnBrk="0" fontAlgn="base" hangingPunct="0">
              <a:spcBef>
                <a:spcPct val="0"/>
              </a:spcBef>
              <a:spcAft>
                <a:spcPct val="0"/>
              </a:spcAft>
              <a:defRPr sz="1108" kern="1200">
                <a:solidFill>
                  <a:schemeClr val="tx1"/>
                </a:solidFill>
                <a:latin typeface="Verdana" pitchFamily="34" charset="0"/>
                <a:ea typeface="+mn-ea"/>
                <a:cs typeface="Arial" charset="0"/>
              </a:defRPr>
            </a:lvl4pPr>
            <a:lvl5pPr marL="1929746" indent="-86407" algn="l" rtl="0" eaLnBrk="0" fontAlgn="base" hangingPunct="0">
              <a:spcBef>
                <a:spcPct val="0"/>
              </a:spcBef>
              <a:spcAft>
                <a:spcPct val="0"/>
              </a:spcAft>
              <a:defRPr sz="1108" kern="1200">
                <a:solidFill>
                  <a:schemeClr val="tx1"/>
                </a:solidFill>
                <a:latin typeface="Verdana" pitchFamily="34" charset="0"/>
                <a:ea typeface="+mn-ea"/>
                <a:cs typeface="Arial" charset="0"/>
              </a:defRPr>
            </a:lvl5pPr>
            <a:lvl6pPr marL="2304175" algn="l" defTabSz="921670" rtl="0" eaLnBrk="1" latinLnBrk="0" hangingPunct="1">
              <a:defRPr sz="1108" kern="1200">
                <a:solidFill>
                  <a:schemeClr val="tx1"/>
                </a:solidFill>
                <a:latin typeface="Verdana" pitchFamily="34" charset="0"/>
                <a:ea typeface="+mn-ea"/>
                <a:cs typeface="Arial" charset="0"/>
              </a:defRPr>
            </a:lvl6pPr>
            <a:lvl7pPr marL="2765010" algn="l" defTabSz="921670" rtl="0" eaLnBrk="1" latinLnBrk="0" hangingPunct="1">
              <a:defRPr sz="1108" kern="1200">
                <a:solidFill>
                  <a:schemeClr val="tx1"/>
                </a:solidFill>
                <a:latin typeface="Verdana" pitchFamily="34" charset="0"/>
                <a:ea typeface="+mn-ea"/>
                <a:cs typeface="Arial" charset="0"/>
              </a:defRPr>
            </a:lvl7pPr>
            <a:lvl8pPr marL="3225845" algn="l" defTabSz="921670" rtl="0" eaLnBrk="1" latinLnBrk="0" hangingPunct="1">
              <a:defRPr sz="1108" kern="1200">
                <a:solidFill>
                  <a:schemeClr val="tx1"/>
                </a:solidFill>
                <a:latin typeface="Verdana" pitchFamily="34" charset="0"/>
                <a:ea typeface="+mn-ea"/>
                <a:cs typeface="Arial" charset="0"/>
              </a:defRPr>
            </a:lvl8pPr>
            <a:lvl9pPr marL="3686680" algn="l" defTabSz="921670" rtl="0" eaLnBrk="1" latinLnBrk="0" hangingPunct="1">
              <a:defRPr sz="1108" kern="1200">
                <a:solidFill>
                  <a:schemeClr val="tx1"/>
                </a:solidFill>
                <a:latin typeface="Verdana" pitchFamily="34" charset="0"/>
                <a:ea typeface="+mn-ea"/>
                <a:cs typeface="Arial" charset="0"/>
              </a:defRPr>
            </a:lvl9pPr>
          </a:lstStyle>
          <a:p>
            <a:r>
              <a:rPr lang="en-US" sz="1035" dirty="0" smtClean="0"/>
              <a:t>Page </a:t>
            </a:r>
            <a:fld id="{8560F551-554D-45C4-987C-56C322CC2A01}" type="slidenum">
              <a:rPr lang="el-GR" sz="1035" smtClean="0"/>
              <a:pPr/>
              <a:t>‹#›</a:t>
            </a:fld>
            <a:endParaRPr lang="el-GR" sz="1035" dirty="0"/>
          </a:p>
        </p:txBody>
      </p:sp>
      <p:sp>
        <p:nvSpPr>
          <p:cNvPr id="9" name="Content Placeholder 2"/>
          <p:cNvSpPr>
            <a:spLocks noGrp="1"/>
          </p:cNvSpPr>
          <p:nvPr>
            <p:ph idx="1"/>
          </p:nvPr>
        </p:nvSpPr>
        <p:spPr>
          <a:xfrm>
            <a:off x="251999" y="1044000"/>
            <a:ext cx="9756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12" name="Content Placeholder 2"/>
          <p:cNvSpPr>
            <a:spLocks noGrp="1"/>
          </p:cNvSpPr>
          <p:nvPr>
            <p:ph idx="10"/>
          </p:nvPr>
        </p:nvSpPr>
        <p:spPr>
          <a:xfrm>
            <a:off x="251999" y="3780000"/>
            <a:ext cx="9756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Tree>
    <p:extLst>
      <p:ext uri="{BB962C8B-B14F-4D97-AF65-F5344CB8AC3E}">
        <p14:creationId xmlns:p14="http://schemas.microsoft.com/office/powerpoint/2010/main" val="39420793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Title and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1999" y="0"/>
            <a:ext cx="9756000" cy="864000"/>
          </a:xfrm>
        </p:spPr>
        <p:txBody>
          <a:bodyPr/>
          <a:lstStyle>
            <a:lvl1pPr algn="r">
              <a:defRPr sz="3500" i="1">
                <a:solidFill>
                  <a:srgbClr val="595959"/>
                </a:solidFill>
                <a:effectLst/>
                <a:latin typeface="Calibri Light" panose="020F0302020204030204" pitchFamily="34" charset="0"/>
                <a:cs typeface="Calibri Light" panose="020F0302020204030204" pitchFamily="34" charset="0"/>
              </a:defRPr>
            </a:lvl1pPr>
          </a:lstStyle>
          <a:p>
            <a:r>
              <a:rPr lang="en-US" dirty="0" smtClean="0"/>
              <a:t>Click to edit Master title style</a:t>
            </a:r>
            <a:endParaRPr lang="el-GR" dirty="0"/>
          </a:p>
        </p:txBody>
      </p:sp>
      <p:cxnSp>
        <p:nvCxnSpPr>
          <p:cNvPr id="11" name="Straight Connector 10"/>
          <p:cNvCxnSpPr/>
          <p:nvPr userDrawn="1"/>
        </p:nvCxnSpPr>
        <p:spPr bwMode="auto">
          <a:xfrm>
            <a:off x="252000" y="864000"/>
            <a:ext cx="9756000" cy="0"/>
          </a:xfrm>
          <a:prstGeom prst="line">
            <a:avLst/>
          </a:prstGeom>
          <a:solidFill>
            <a:schemeClr val="accent1"/>
          </a:solidFill>
          <a:ln w="22225" cap="flat" cmpd="sng" algn="ctr">
            <a:solidFill>
              <a:srgbClr val="C6D5E4"/>
            </a:solidFill>
            <a:prstDash val="solid"/>
            <a:round/>
            <a:headEnd type="none" w="med" len="med"/>
            <a:tailEnd type="none" w="med" len="med"/>
          </a:ln>
          <a:effectLst/>
        </p:spPr>
      </p:cxn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884000" y="5652000"/>
            <a:ext cx="2390236" cy="1188000"/>
          </a:xfrm>
          <a:prstGeom prst="rect">
            <a:avLst/>
          </a:prstGeom>
        </p:spPr>
      </p:pic>
      <p:cxnSp>
        <p:nvCxnSpPr>
          <p:cNvPr id="13" name="Straight Connector 12"/>
          <p:cNvCxnSpPr/>
          <p:nvPr userDrawn="1"/>
        </p:nvCxnSpPr>
        <p:spPr bwMode="auto">
          <a:xfrm>
            <a:off x="252000" y="6498000"/>
            <a:ext cx="8100000" cy="0"/>
          </a:xfrm>
          <a:prstGeom prst="line">
            <a:avLst/>
          </a:prstGeom>
          <a:solidFill>
            <a:schemeClr val="accent1"/>
          </a:solidFill>
          <a:ln w="12700" cap="flat" cmpd="sng" algn="ctr">
            <a:solidFill>
              <a:srgbClr val="C0C0C2"/>
            </a:solidFill>
            <a:prstDash val="solid"/>
            <a:round/>
            <a:headEnd type="none" w="med" len="med"/>
            <a:tailEnd type="none" w="med" len="med"/>
          </a:ln>
          <a:effectLst/>
        </p:spPr>
      </p:cxnSp>
      <p:sp>
        <p:nvSpPr>
          <p:cNvPr id="14" name="TextBox 13"/>
          <p:cNvSpPr txBox="1">
            <a:spLocks noChangeAspect="1"/>
          </p:cNvSpPr>
          <p:nvPr userDrawn="1"/>
        </p:nvSpPr>
        <p:spPr>
          <a:xfrm>
            <a:off x="252000" y="6551999"/>
            <a:ext cx="2232000" cy="253234"/>
          </a:xfrm>
          <a:prstGeom prst="rect">
            <a:avLst/>
          </a:prstGeom>
          <a:noFill/>
        </p:spPr>
        <p:txBody>
          <a:bodyPr wrap="square" lIns="0" tIns="0" rIns="0" bIns="0" rtlCol="0" anchor="ctr" anchorCtr="0">
            <a:spAutoFit/>
          </a:bodyPr>
          <a:lstStyle/>
          <a:p>
            <a:pPr algn="ctr"/>
            <a:r>
              <a:rPr lang="en-US" sz="1242" b="1" i="1" dirty="0" smtClean="0">
                <a:solidFill>
                  <a:srgbClr val="586464"/>
                </a:solidFill>
                <a:latin typeface="Calibri" panose="020F0502020204030204" pitchFamily="34" charset="0"/>
              </a:rPr>
              <a:t>ATHEX</a:t>
            </a:r>
            <a:r>
              <a:rPr lang="en-US" sz="1242" b="0" i="1" dirty="0" smtClean="0">
                <a:solidFill>
                  <a:srgbClr val="586464"/>
                </a:solidFill>
                <a:latin typeface="Calibri" panose="020F0502020204030204" pitchFamily="34" charset="0"/>
              </a:rPr>
              <a:t>GROUP</a:t>
            </a:r>
            <a:endParaRPr lang="en-US" sz="1242" b="1" i="1" dirty="0">
              <a:solidFill>
                <a:srgbClr val="586464"/>
              </a:solidFill>
              <a:latin typeface="Calibri" panose="020F0502020204030204" pitchFamily="34" charset="0"/>
            </a:endParaRPr>
          </a:p>
        </p:txBody>
      </p:sp>
      <p:sp>
        <p:nvSpPr>
          <p:cNvPr id="15" name="Rectangle 6"/>
          <p:cNvSpPr txBox="1">
            <a:spLocks noChangeArrowheads="1"/>
          </p:cNvSpPr>
          <p:nvPr userDrawn="1"/>
        </p:nvSpPr>
        <p:spPr>
          <a:xfrm>
            <a:off x="7344000" y="6552000"/>
            <a:ext cx="864000" cy="252000"/>
          </a:xfrm>
          <a:prstGeom prst="rect">
            <a:avLst/>
          </a:prstGeom>
        </p:spPr>
        <p:txBody>
          <a:bodyPr vert="horz" wrap="square" lIns="0" tIns="0" rIns="0" bIns="0" numCol="1" anchor="ctr" anchorCtr="0" compatLnSpc="1">
            <a:prstTxWarp prst="textNoShape">
              <a:avLst/>
            </a:prstTxWarp>
          </a:bodyPr>
          <a:lstStyle>
            <a:defPPr>
              <a:defRPr lang="en-GB"/>
            </a:defPPr>
            <a:lvl1pPr algn="r" rtl="0" eaLnBrk="1" fontAlgn="base" hangingPunct="1">
              <a:spcBef>
                <a:spcPct val="0"/>
              </a:spcBef>
              <a:spcAft>
                <a:spcPct val="0"/>
              </a:spcAft>
              <a:defRPr sz="693" b="1" i="1" kern="1200">
                <a:solidFill>
                  <a:srgbClr val="586464"/>
                </a:solidFill>
                <a:latin typeface="Calibri" pitchFamily="34" charset="0"/>
                <a:ea typeface="+mn-ea"/>
                <a:cs typeface="Arial" charset="0"/>
              </a:defRPr>
            </a:lvl1pPr>
            <a:lvl2pPr marL="481637" indent="-20802" algn="l" rtl="0" eaLnBrk="0" fontAlgn="base" hangingPunct="0">
              <a:spcBef>
                <a:spcPct val="0"/>
              </a:spcBef>
              <a:spcAft>
                <a:spcPct val="0"/>
              </a:spcAft>
              <a:defRPr sz="1108" kern="1200">
                <a:solidFill>
                  <a:schemeClr val="tx1"/>
                </a:solidFill>
                <a:latin typeface="Verdana" pitchFamily="34" charset="0"/>
                <a:ea typeface="+mn-ea"/>
                <a:cs typeface="Arial" charset="0"/>
              </a:defRPr>
            </a:lvl2pPr>
            <a:lvl3pPr marL="964873" indent="-43204" algn="l" rtl="0" eaLnBrk="0" fontAlgn="base" hangingPunct="0">
              <a:spcBef>
                <a:spcPct val="0"/>
              </a:spcBef>
              <a:spcAft>
                <a:spcPct val="0"/>
              </a:spcAft>
              <a:defRPr sz="1108" kern="1200">
                <a:solidFill>
                  <a:schemeClr val="tx1"/>
                </a:solidFill>
                <a:latin typeface="Verdana" pitchFamily="34" charset="0"/>
                <a:ea typeface="+mn-ea"/>
                <a:cs typeface="Arial" charset="0"/>
              </a:defRPr>
            </a:lvl3pPr>
            <a:lvl4pPr marL="1446510" indent="-64005" algn="l" rtl="0" eaLnBrk="0" fontAlgn="base" hangingPunct="0">
              <a:spcBef>
                <a:spcPct val="0"/>
              </a:spcBef>
              <a:spcAft>
                <a:spcPct val="0"/>
              </a:spcAft>
              <a:defRPr sz="1108" kern="1200">
                <a:solidFill>
                  <a:schemeClr val="tx1"/>
                </a:solidFill>
                <a:latin typeface="Verdana" pitchFamily="34" charset="0"/>
                <a:ea typeface="+mn-ea"/>
                <a:cs typeface="Arial" charset="0"/>
              </a:defRPr>
            </a:lvl4pPr>
            <a:lvl5pPr marL="1929746" indent="-86407" algn="l" rtl="0" eaLnBrk="0" fontAlgn="base" hangingPunct="0">
              <a:spcBef>
                <a:spcPct val="0"/>
              </a:spcBef>
              <a:spcAft>
                <a:spcPct val="0"/>
              </a:spcAft>
              <a:defRPr sz="1108" kern="1200">
                <a:solidFill>
                  <a:schemeClr val="tx1"/>
                </a:solidFill>
                <a:latin typeface="Verdana" pitchFamily="34" charset="0"/>
                <a:ea typeface="+mn-ea"/>
                <a:cs typeface="Arial" charset="0"/>
              </a:defRPr>
            </a:lvl5pPr>
            <a:lvl6pPr marL="2304175" algn="l" defTabSz="921670" rtl="0" eaLnBrk="1" latinLnBrk="0" hangingPunct="1">
              <a:defRPr sz="1108" kern="1200">
                <a:solidFill>
                  <a:schemeClr val="tx1"/>
                </a:solidFill>
                <a:latin typeface="Verdana" pitchFamily="34" charset="0"/>
                <a:ea typeface="+mn-ea"/>
                <a:cs typeface="Arial" charset="0"/>
              </a:defRPr>
            </a:lvl6pPr>
            <a:lvl7pPr marL="2765010" algn="l" defTabSz="921670" rtl="0" eaLnBrk="1" latinLnBrk="0" hangingPunct="1">
              <a:defRPr sz="1108" kern="1200">
                <a:solidFill>
                  <a:schemeClr val="tx1"/>
                </a:solidFill>
                <a:latin typeface="Verdana" pitchFamily="34" charset="0"/>
                <a:ea typeface="+mn-ea"/>
                <a:cs typeface="Arial" charset="0"/>
              </a:defRPr>
            </a:lvl7pPr>
            <a:lvl8pPr marL="3225845" algn="l" defTabSz="921670" rtl="0" eaLnBrk="1" latinLnBrk="0" hangingPunct="1">
              <a:defRPr sz="1108" kern="1200">
                <a:solidFill>
                  <a:schemeClr val="tx1"/>
                </a:solidFill>
                <a:latin typeface="Verdana" pitchFamily="34" charset="0"/>
                <a:ea typeface="+mn-ea"/>
                <a:cs typeface="Arial" charset="0"/>
              </a:defRPr>
            </a:lvl8pPr>
            <a:lvl9pPr marL="3686680" algn="l" defTabSz="921670" rtl="0" eaLnBrk="1" latinLnBrk="0" hangingPunct="1">
              <a:defRPr sz="1108" kern="1200">
                <a:solidFill>
                  <a:schemeClr val="tx1"/>
                </a:solidFill>
                <a:latin typeface="Verdana" pitchFamily="34" charset="0"/>
                <a:ea typeface="+mn-ea"/>
                <a:cs typeface="Arial" charset="0"/>
              </a:defRPr>
            </a:lvl9pPr>
          </a:lstStyle>
          <a:p>
            <a:r>
              <a:rPr lang="en-US" sz="1035" dirty="0" smtClean="0"/>
              <a:t>Page </a:t>
            </a:r>
            <a:fld id="{8560F551-554D-45C4-987C-56C322CC2A01}" type="slidenum">
              <a:rPr lang="el-GR" sz="1035" smtClean="0"/>
              <a:pPr/>
              <a:t>‹#›</a:t>
            </a:fld>
            <a:endParaRPr lang="el-GR" sz="1035" dirty="0"/>
          </a:p>
        </p:txBody>
      </p:sp>
      <p:sp>
        <p:nvSpPr>
          <p:cNvPr id="9" name="Content Placeholder 2"/>
          <p:cNvSpPr>
            <a:spLocks noGrp="1"/>
          </p:cNvSpPr>
          <p:nvPr>
            <p:ph idx="1"/>
          </p:nvPr>
        </p:nvSpPr>
        <p:spPr>
          <a:xfrm>
            <a:off x="251999" y="1044000"/>
            <a:ext cx="4824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12" name="Content Placeholder 2"/>
          <p:cNvSpPr>
            <a:spLocks noGrp="1"/>
          </p:cNvSpPr>
          <p:nvPr>
            <p:ph idx="10"/>
          </p:nvPr>
        </p:nvSpPr>
        <p:spPr>
          <a:xfrm>
            <a:off x="5183999" y="1044000"/>
            <a:ext cx="4824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16" name="Content Placeholder 2"/>
          <p:cNvSpPr>
            <a:spLocks noGrp="1"/>
          </p:cNvSpPr>
          <p:nvPr>
            <p:ph idx="11"/>
          </p:nvPr>
        </p:nvSpPr>
        <p:spPr>
          <a:xfrm>
            <a:off x="251999" y="3744000"/>
            <a:ext cx="4824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17" name="Content Placeholder 2"/>
          <p:cNvSpPr>
            <a:spLocks noGrp="1"/>
          </p:cNvSpPr>
          <p:nvPr>
            <p:ph idx="12"/>
          </p:nvPr>
        </p:nvSpPr>
        <p:spPr>
          <a:xfrm>
            <a:off x="5183999" y="3744000"/>
            <a:ext cx="4824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Tree>
    <p:extLst>
      <p:ext uri="{BB962C8B-B14F-4D97-AF65-F5344CB8AC3E}">
        <p14:creationId xmlns:p14="http://schemas.microsoft.com/office/powerpoint/2010/main" val="180218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4_Title and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1999" y="0"/>
            <a:ext cx="9756000" cy="864000"/>
          </a:xfrm>
        </p:spPr>
        <p:txBody>
          <a:bodyPr/>
          <a:lstStyle>
            <a:lvl1pPr algn="r">
              <a:defRPr sz="3500" i="1">
                <a:solidFill>
                  <a:srgbClr val="595959"/>
                </a:solidFill>
                <a:effectLst/>
                <a:latin typeface="Calibri Light" panose="020F0302020204030204" pitchFamily="34" charset="0"/>
                <a:cs typeface="Calibri Light" panose="020F0302020204030204" pitchFamily="34" charset="0"/>
              </a:defRPr>
            </a:lvl1pPr>
          </a:lstStyle>
          <a:p>
            <a:r>
              <a:rPr lang="en-US" dirty="0" smtClean="0"/>
              <a:t>Click to edit Master title style</a:t>
            </a:r>
            <a:endParaRPr lang="el-GR" dirty="0"/>
          </a:p>
        </p:txBody>
      </p:sp>
      <p:cxnSp>
        <p:nvCxnSpPr>
          <p:cNvPr id="11" name="Straight Connector 10"/>
          <p:cNvCxnSpPr/>
          <p:nvPr userDrawn="1"/>
        </p:nvCxnSpPr>
        <p:spPr bwMode="auto">
          <a:xfrm>
            <a:off x="252000" y="864000"/>
            <a:ext cx="9756000" cy="0"/>
          </a:xfrm>
          <a:prstGeom prst="line">
            <a:avLst/>
          </a:prstGeom>
          <a:solidFill>
            <a:schemeClr val="accent1"/>
          </a:solidFill>
          <a:ln w="22225" cap="flat" cmpd="sng" algn="ctr">
            <a:solidFill>
              <a:srgbClr val="C6D5E4"/>
            </a:solidFill>
            <a:prstDash val="solid"/>
            <a:round/>
            <a:headEnd type="none" w="med" len="med"/>
            <a:tailEnd type="none" w="med" len="med"/>
          </a:ln>
          <a:effectLst/>
        </p:spPr>
      </p:cxn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884000" y="5652000"/>
            <a:ext cx="2390236" cy="1188000"/>
          </a:xfrm>
          <a:prstGeom prst="rect">
            <a:avLst/>
          </a:prstGeom>
        </p:spPr>
      </p:pic>
      <p:cxnSp>
        <p:nvCxnSpPr>
          <p:cNvPr id="13" name="Straight Connector 12"/>
          <p:cNvCxnSpPr/>
          <p:nvPr userDrawn="1"/>
        </p:nvCxnSpPr>
        <p:spPr bwMode="auto">
          <a:xfrm>
            <a:off x="252000" y="6498000"/>
            <a:ext cx="8100000" cy="0"/>
          </a:xfrm>
          <a:prstGeom prst="line">
            <a:avLst/>
          </a:prstGeom>
          <a:solidFill>
            <a:schemeClr val="accent1"/>
          </a:solidFill>
          <a:ln w="12700" cap="flat" cmpd="sng" algn="ctr">
            <a:solidFill>
              <a:srgbClr val="C0C0C2"/>
            </a:solidFill>
            <a:prstDash val="solid"/>
            <a:round/>
            <a:headEnd type="none" w="med" len="med"/>
            <a:tailEnd type="none" w="med" len="med"/>
          </a:ln>
          <a:effectLst/>
        </p:spPr>
      </p:cxnSp>
      <p:sp>
        <p:nvSpPr>
          <p:cNvPr id="14" name="TextBox 13"/>
          <p:cNvSpPr txBox="1">
            <a:spLocks noChangeAspect="1"/>
          </p:cNvSpPr>
          <p:nvPr userDrawn="1"/>
        </p:nvSpPr>
        <p:spPr>
          <a:xfrm>
            <a:off x="252000" y="6551999"/>
            <a:ext cx="2232000" cy="253234"/>
          </a:xfrm>
          <a:prstGeom prst="rect">
            <a:avLst/>
          </a:prstGeom>
          <a:noFill/>
        </p:spPr>
        <p:txBody>
          <a:bodyPr wrap="square" lIns="0" tIns="0" rIns="0" bIns="0" rtlCol="0" anchor="ctr" anchorCtr="0">
            <a:spAutoFit/>
          </a:bodyPr>
          <a:lstStyle/>
          <a:p>
            <a:pPr algn="ctr"/>
            <a:r>
              <a:rPr lang="en-US" sz="1242" b="1" i="1" dirty="0" smtClean="0">
                <a:solidFill>
                  <a:srgbClr val="586464"/>
                </a:solidFill>
                <a:latin typeface="Calibri" panose="020F0502020204030204" pitchFamily="34" charset="0"/>
              </a:rPr>
              <a:t>ATHEX</a:t>
            </a:r>
            <a:r>
              <a:rPr lang="en-US" sz="1242" b="0" i="1" dirty="0" smtClean="0">
                <a:solidFill>
                  <a:srgbClr val="586464"/>
                </a:solidFill>
                <a:latin typeface="Calibri" panose="020F0502020204030204" pitchFamily="34" charset="0"/>
              </a:rPr>
              <a:t>GROUP</a:t>
            </a:r>
            <a:endParaRPr lang="en-US" sz="1242" b="1" i="1" dirty="0">
              <a:solidFill>
                <a:srgbClr val="586464"/>
              </a:solidFill>
              <a:latin typeface="Calibri" panose="020F0502020204030204" pitchFamily="34" charset="0"/>
            </a:endParaRPr>
          </a:p>
        </p:txBody>
      </p:sp>
      <p:sp>
        <p:nvSpPr>
          <p:cNvPr id="15" name="Rectangle 6"/>
          <p:cNvSpPr txBox="1">
            <a:spLocks noChangeArrowheads="1"/>
          </p:cNvSpPr>
          <p:nvPr userDrawn="1"/>
        </p:nvSpPr>
        <p:spPr>
          <a:xfrm>
            <a:off x="7344000" y="6552000"/>
            <a:ext cx="864000" cy="252000"/>
          </a:xfrm>
          <a:prstGeom prst="rect">
            <a:avLst/>
          </a:prstGeom>
        </p:spPr>
        <p:txBody>
          <a:bodyPr vert="horz" wrap="square" lIns="0" tIns="0" rIns="0" bIns="0" numCol="1" anchor="ctr" anchorCtr="0" compatLnSpc="1">
            <a:prstTxWarp prst="textNoShape">
              <a:avLst/>
            </a:prstTxWarp>
          </a:bodyPr>
          <a:lstStyle>
            <a:defPPr>
              <a:defRPr lang="en-GB"/>
            </a:defPPr>
            <a:lvl1pPr algn="r" rtl="0" eaLnBrk="1" fontAlgn="base" hangingPunct="1">
              <a:spcBef>
                <a:spcPct val="0"/>
              </a:spcBef>
              <a:spcAft>
                <a:spcPct val="0"/>
              </a:spcAft>
              <a:defRPr sz="693" b="1" i="1" kern="1200">
                <a:solidFill>
                  <a:srgbClr val="586464"/>
                </a:solidFill>
                <a:latin typeface="Calibri" pitchFamily="34" charset="0"/>
                <a:ea typeface="+mn-ea"/>
                <a:cs typeface="Arial" charset="0"/>
              </a:defRPr>
            </a:lvl1pPr>
            <a:lvl2pPr marL="481637" indent="-20802" algn="l" rtl="0" eaLnBrk="0" fontAlgn="base" hangingPunct="0">
              <a:spcBef>
                <a:spcPct val="0"/>
              </a:spcBef>
              <a:spcAft>
                <a:spcPct val="0"/>
              </a:spcAft>
              <a:defRPr sz="1108" kern="1200">
                <a:solidFill>
                  <a:schemeClr val="tx1"/>
                </a:solidFill>
                <a:latin typeface="Verdana" pitchFamily="34" charset="0"/>
                <a:ea typeface="+mn-ea"/>
                <a:cs typeface="Arial" charset="0"/>
              </a:defRPr>
            </a:lvl2pPr>
            <a:lvl3pPr marL="964873" indent="-43204" algn="l" rtl="0" eaLnBrk="0" fontAlgn="base" hangingPunct="0">
              <a:spcBef>
                <a:spcPct val="0"/>
              </a:spcBef>
              <a:spcAft>
                <a:spcPct val="0"/>
              </a:spcAft>
              <a:defRPr sz="1108" kern="1200">
                <a:solidFill>
                  <a:schemeClr val="tx1"/>
                </a:solidFill>
                <a:latin typeface="Verdana" pitchFamily="34" charset="0"/>
                <a:ea typeface="+mn-ea"/>
                <a:cs typeface="Arial" charset="0"/>
              </a:defRPr>
            </a:lvl3pPr>
            <a:lvl4pPr marL="1446510" indent="-64005" algn="l" rtl="0" eaLnBrk="0" fontAlgn="base" hangingPunct="0">
              <a:spcBef>
                <a:spcPct val="0"/>
              </a:spcBef>
              <a:spcAft>
                <a:spcPct val="0"/>
              </a:spcAft>
              <a:defRPr sz="1108" kern="1200">
                <a:solidFill>
                  <a:schemeClr val="tx1"/>
                </a:solidFill>
                <a:latin typeface="Verdana" pitchFamily="34" charset="0"/>
                <a:ea typeface="+mn-ea"/>
                <a:cs typeface="Arial" charset="0"/>
              </a:defRPr>
            </a:lvl4pPr>
            <a:lvl5pPr marL="1929746" indent="-86407" algn="l" rtl="0" eaLnBrk="0" fontAlgn="base" hangingPunct="0">
              <a:spcBef>
                <a:spcPct val="0"/>
              </a:spcBef>
              <a:spcAft>
                <a:spcPct val="0"/>
              </a:spcAft>
              <a:defRPr sz="1108" kern="1200">
                <a:solidFill>
                  <a:schemeClr val="tx1"/>
                </a:solidFill>
                <a:latin typeface="Verdana" pitchFamily="34" charset="0"/>
                <a:ea typeface="+mn-ea"/>
                <a:cs typeface="Arial" charset="0"/>
              </a:defRPr>
            </a:lvl5pPr>
            <a:lvl6pPr marL="2304175" algn="l" defTabSz="921670" rtl="0" eaLnBrk="1" latinLnBrk="0" hangingPunct="1">
              <a:defRPr sz="1108" kern="1200">
                <a:solidFill>
                  <a:schemeClr val="tx1"/>
                </a:solidFill>
                <a:latin typeface="Verdana" pitchFamily="34" charset="0"/>
                <a:ea typeface="+mn-ea"/>
                <a:cs typeface="Arial" charset="0"/>
              </a:defRPr>
            </a:lvl6pPr>
            <a:lvl7pPr marL="2765010" algn="l" defTabSz="921670" rtl="0" eaLnBrk="1" latinLnBrk="0" hangingPunct="1">
              <a:defRPr sz="1108" kern="1200">
                <a:solidFill>
                  <a:schemeClr val="tx1"/>
                </a:solidFill>
                <a:latin typeface="Verdana" pitchFamily="34" charset="0"/>
                <a:ea typeface="+mn-ea"/>
                <a:cs typeface="Arial" charset="0"/>
              </a:defRPr>
            </a:lvl7pPr>
            <a:lvl8pPr marL="3225845" algn="l" defTabSz="921670" rtl="0" eaLnBrk="1" latinLnBrk="0" hangingPunct="1">
              <a:defRPr sz="1108" kern="1200">
                <a:solidFill>
                  <a:schemeClr val="tx1"/>
                </a:solidFill>
                <a:latin typeface="Verdana" pitchFamily="34" charset="0"/>
                <a:ea typeface="+mn-ea"/>
                <a:cs typeface="Arial" charset="0"/>
              </a:defRPr>
            </a:lvl8pPr>
            <a:lvl9pPr marL="3686680" algn="l" defTabSz="921670" rtl="0" eaLnBrk="1" latinLnBrk="0" hangingPunct="1">
              <a:defRPr sz="1108" kern="1200">
                <a:solidFill>
                  <a:schemeClr val="tx1"/>
                </a:solidFill>
                <a:latin typeface="Verdana" pitchFamily="34" charset="0"/>
                <a:ea typeface="+mn-ea"/>
                <a:cs typeface="Arial" charset="0"/>
              </a:defRPr>
            </a:lvl9pPr>
          </a:lstStyle>
          <a:p>
            <a:r>
              <a:rPr lang="en-US" sz="1035" dirty="0" smtClean="0"/>
              <a:t>Page </a:t>
            </a:r>
            <a:fld id="{8560F551-554D-45C4-987C-56C322CC2A01}" type="slidenum">
              <a:rPr lang="el-GR" sz="1035" smtClean="0"/>
              <a:pPr/>
              <a:t>‹#›</a:t>
            </a:fld>
            <a:endParaRPr lang="el-GR" sz="1035" dirty="0"/>
          </a:p>
        </p:txBody>
      </p:sp>
      <p:sp>
        <p:nvSpPr>
          <p:cNvPr id="12" name="Content Placeholder 2"/>
          <p:cNvSpPr>
            <a:spLocks noGrp="1"/>
          </p:cNvSpPr>
          <p:nvPr>
            <p:ph idx="10"/>
          </p:nvPr>
        </p:nvSpPr>
        <p:spPr>
          <a:xfrm>
            <a:off x="5183999" y="1044000"/>
            <a:ext cx="4824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17" name="Content Placeholder 2"/>
          <p:cNvSpPr>
            <a:spLocks noGrp="1"/>
          </p:cNvSpPr>
          <p:nvPr>
            <p:ph idx="12"/>
          </p:nvPr>
        </p:nvSpPr>
        <p:spPr>
          <a:xfrm>
            <a:off x="5183999" y="3744000"/>
            <a:ext cx="4824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18" name="Content Placeholder 2"/>
          <p:cNvSpPr>
            <a:spLocks noGrp="1"/>
          </p:cNvSpPr>
          <p:nvPr>
            <p:ph idx="1"/>
          </p:nvPr>
        </p:nvSpPr>
        <p:spPr>
          <a:xfrm>
            <a:off x="251999" y="1044000"/>
            <a:ext cx="4824000" cy="5256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Tree>
    <p:extLst>
      <p:ext uri="{BB962C8B-B14F-4D97-AF65-F5344CB8AC3E}">
        <p14:creationId xmlns:p14="http://schemas.microsoft.com/office/powerpoint/2010/main" val="18681649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5_Title and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1999" y="0"/>
            <a:ext cx="9756000" cy="864000"/>
          </a:xfrm>
        </p:spPr>
        <p:txBody>
          <a:bodyPr/>
          <a:lstStyle>
            <a:lvl1pPr algn="r">
              <a:defRPr sz="3500" i="1">
                <a:solidFill>
                  <a:srgbClr val="595959"/>
                </a:solidFill>
                <a:effectLst/>
                <a:latin typeface="Calibri Light" panose="020F0302020204030204" pitchFamily="34" charset="0"/>
                <a:cs typeface="Calibri Light" panose="020F0302020204030204" pitchFamily="34" charset="0"/>
              </a:defRPr>
            </a:lvl1pPr>
          </a:lstStyle>
          <a:p>
            <a:r>
              <a:rPr lang="en-US" dirty="0" smtClean="0"/>
              <a:t>Click to edit Master title style</a:t>
            </a:r>
            <a:endParaRPr lang="el-GR" dirty="0"/>
          </a:p>
        </p:txBody>
      </p:sp>
      <p:cxnSp>
        <p:nvCxnSpPr>
          <p:cNvPr id="11" name="Straight Connector 10"/>
          <p:cNvCxnSpPr/>
          <p:nvPr userDrawn="1"/>
        </p:nvCxnSpPr>
        <p:spPr bwMode="auto">
          <a:xfrm>
            <a:off x="252000" y="864000"/>
            <a:ext cx="9756000" cy="0"/>
          </a:xfrm>
          <a:prstGeom prst="line">
            <a:avLst/>
          </a:prstGeom>
          <a:solidFill>
            <a:schemeClr val="accent1"/>
          </a:solidFill>
          <a:ln w="22225" cap="flat" cmpd="sng" algn="ctr">
            <a:solidFill>
              <a:srgbClr val="C6D5E4"/>
            </a:solidFill>
            <a:prstDash val="solid"/>
            <a:round/>
            <a:headEnd type="none" w="med" len="med"/>
            <a:tailEnd type="none" w="med" len="med"/>
          </a:ln>
          <a:effectLst/>
        </p:spPr>
      </p:cxn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884000" y="5652000"/>
            <a:ext cx="2390236" cy="1188000"/>
          </a:xfrm>
          <a:prstGeom prst="rect">
            <a:avLst/>
          </a:prstGeom>
        </p:spPr>
      </p:pic>
      <p:cxnSp>
        <p:nvCxnSpPr>
          <p:cNvPr id="13" name="Straight Connector 12"/>
          <p:cNvCxnSpPr/>
          <p:nvPr userDrawn="1"/>
        </p:nvCxnSpPr>
        <p:spPr bwMode="auto">
          <a:xfrm>
            <a:off x="252000" y="6498000"/>
            <a:ext cx="8100000" cy="0"/>
          </a:xfrm>
          <a:prstGeom prst="line">
            <a:avLst/>
          </a:prstGeom>
          <a:solidFill>
            <a:schemeClr val="accent1"/>
          </a:solidFill>
          <a:ln w="12700" cap="flat" cmpd="sng" algn="ctr">
            <a:solidFill>
              <a:srgbClr val="C0C0C2"/>
            </a:solidFill>
            <a:prstDash val="solid"/>
            <a:round/>
            <a:headEnd type="none" w="med" len="med"/>
            <a:tailEnd type="none" w="med" len="med"/>
          </a:ln>
          <a:effectLst/>
        </p:spPr>
      </p:cxnSp>
      <p:sp>
        <p:nvSpPr>
          <p:cNvPr id="14" name="TextBox 13"/>
          <p:cNvSpPr txBox="1">
            <a:spLocks noChangeAspect="1"/>
          </p:cNvSpPr>
          <p:nvPr userDrawn="1"/>
        </p:nvSpPr>
        <p:spPr>
          <a:xfrm>
            <a:off x="252000" y="6551999"/>
            <a:ext cx="2232000" cy="253234"/>
          </a:xfrm>
          <a:prstGeom prst="rect">
            <a:avLst/>
          </a:prstGeom>
          <a:noFill/>
        </p:spPr>
        <p:txBody>
          <a:bodyPr wrap="square" lIns="0" tIns="0" rIns="0" bIns="0" rtlCol="0" anchor="ctr" anchorCtr="0">
            <a:spAutoFit/>
          </a:bodyPr>
          <a:lstStyle/>
          <a:p>
            <a:pPr algn="ctr"/>
            <a:r>
              <a:rPr lang="en-US" sz="1242" b="1" i="1" dirty="0" smtClean="0">
                <a:solidFill>
                  <a:srgbClr val="586464"/>
                </a:solidFill>
                <a:latin typeface="Calibri" panose="020F0502020204030204" pitchFamily="34" charset="0"/>
              </a:rPr>
              <a:t>ATHEX</a:t>
            </a:r>
            <a:r>
              <a:rPr lang="en-US" sz="1242" b="0" i="1" dirty="0" smtClean="0">
                <a:solidFill>
                  <a:srgbClr val="586464"/>
                </a:solidFill>
                <a:latin typeface="Calibri" panose="020F0502020204030204" pitchFamily="34" charset="0"/>
              </a:rPr>
              <a:t>GROUP</a:t>
            </a:r>
            <a:endParaRPr lang="en-US" sz="1242" b="1" i="1" dirty="0">
              <a:solidFill>
                <a:srgbClr val="586464"/>
              </a:solidFill>
              <a:latin typeface="Calibri" panose="020F0502020204030204" pitchFamily="34" charset="0"/>
            </a:endParaRPr>
          </a:p>
        </p:txBody>
      </p:sp>
      <p:sp>
        <p:nvSpPr>
          <p:cNvPr id="15" name="Rectangle 6"/>
          <p:cNvSpPr txBox="1">
            <a:spLocks noChangeArrowheads="1"/>
          </p:cNvSpPr>
          <p:nvPr userDrawn="1"/>
        </p:nvSpPr>
        <p:spPr>
          <a:xfrm>
            <a:off x="7344000" y="6552000"/>
            <a:ext cx="864000" cy="252000"/>
          </a:xfrm>
          <a:prstGeom prst="rect">
            <a:avLst/>
          </a:prstGeom>
        </p:spPr>
        <p:txBody>
          <a:bodyPr vert="horz" wrap="square" lIns="0" tIns="0" rIns="0" bIns="0" numCol="1" anchor="ctr" anchorCtr="0" compatLnSpc="1">
            <a:prstTxWarp prst="textNoShape">
              <a:avLst/>
            </a:prstTxWarp>
          </a:bodyPr>
          <a:lstStyle>
            <a:defPPr>
              <a:defRPr lang="en-GB"/>
            </a:defPPr>
            <a:lvl1pPr algn="r" rtl="0" eaLnBrk="1" fontAlgn="base" hangingPunct="1">
              <a:spcBef>
                <a:spcPct val="0"/>
              </a:spcBef>
              <a:spcAft>
                <a:spcPct val="0"/>
              </a:spcAft>
              <a:defRPr sz="693" b="1" i="1" kern="1200">
                <a:solidFill>
                  <a:srgbClr val="586464"/>
                </a:solidFill>
                <a:latin typeface="Calibri" pitchFamily="34" charset="0"/>
                <a:ea typeface="+mn-ea"/>
                <a:cs typeface="Arial" charset="0"/>
              </a:defRPr>
            </a:lvl1pPr>
            <a:lvl2pPr marL="481637" indent="-20802" algn="l" rtl="0" eaLnBrk="0" fontAlgn="base" hangingPunct="0">
              <a:spcBef>
                <a:spcPct val="0"/>
              </a:spcBef>
              <a:spcAft>
                <a:spcPct val="0"/>
              </a:spcAft>
              <a:defRPr sz="1108" kern="1200">
                <a:solidFill>
                  <a:schemeClr val="tx1"/>
                </a:solidFill>
                <a:latin typeface="Verdana" pitchFamily="34" charset="0"/>
                <a:ea typeface="+mn-ea"/>
                <a:cs typeface="Arial" charset="0"/>
              </a:defRPr>
            </a:lvl2pPr>
            <a:lvl3pPr marL="964873" indent="-43204" algn="l" rtl="0" eaLnBrk="0" fontAlgn="base" hangingPunct="0">
              <a:spcBef>
                <a:spcPct val="0"/>
              </a:spcBef>
              <a:spcAft>
                <a:spcPct val="0"/>
              </a:spcAft>
              <a:defRPr sz="1108" kern="1200">
                <a:solidFill>
                  <a:schemeClr val="tx1"/>
                </a:solidFill>
                <a:latin typeface="Verdana" pitchFamily="34" charset="0"/>
                <a:ea typeface="+mn-ea"/>
                <a:cs typeface="Arial" charset="0"/>
              </a:defRPr>
            </a:lvl3pPr>
            <a:lvl4pPr marL="1446510" indent="-64005" algn="l" rtl="0" eaLnBrk="0" fontAlgn="base" hangingPunct="0">
              <a:spcBef>
                <a:spcPct val="0"/>
              </a:spcBef>
              <a:spcAft>
                <a:spcPct val="0"/>
              </a:spcAft>
              <a:defRPr sz="1108" kern="1200">
                <a:solidFill>
                  <a:schemeClr val="tx1"/>
                </a:solidFill>
                <a:latin typeface="Verdana" pitchFamily="34" charset="0"/>
                <a:ea typeface="+mn-ea"/>
                <a:cs typeface="Arial" charset="0"/>
              </a:defRPr>
            </a:lvl4pPr>
            <a:lvl5pPr marL="1929746" indent="-86407" algn="l" rtl="0" eaLnBrk="0" fontAlgn="base" hangingPunct="0">
              <a:spcBef>
                <a:spcPct val="0"/>
              </a:spcBef>
              <a:spcAft>
                <a:spcPct val="0"/>
              </a:spcAft>
              <a:defRPr sz="1108" kern="1200">
                <a:solidFill>
                  <a:schemeClr val="tx1"/>
                </a:solidFill>
                <a:latin typeface="Verdana" pitchFamily="34" charset="0"/>
                <a:ea typeface="+mn-ea"/>
                <a:cs typeface="Arial" charset="0"/>
              </a:defRPr>
            </a:lvl5pPr>
            <a:lvl6pPr marL="2304175" algn="l" defTabSz="921670" rtl="0" eaLnBrk="1" latinLnBrk="0" hangingPunct="1">
              <a:defRPr sz="1108" kern="1200">
                <a:solidFill>
                  <a:schemeClr val="tx1"/>
                </a:solidFill>
                <a:latin typeface="Verdana" pitchFamily="34" charset="0"/>
                <a:ea typeface="+mn-ea"/>
                <a:cs typeface="Arial" charset="0"/>
              </a:defRPr>
            </a:lvl6pPr>
            <a:lvl7pPr marL="2765010" algn="l" defTabSz="921670" rtl="0" eaLnBrk="1" latinLnBrk="0" hangingPunct="1">
              <a:defRPr sz="1108" kern="1200">
                <a:solidFill>
                  <a:schemeClr val="tx1"/>
                </a:solidFill>
                <a:latin typeface="Verdana" pitchFamily="34" charset="0"/>
                <a:ea typeface="+mn-ea"/>
                <a:cs typeface="Arial" charset="0"/>
              </a:defRPr>
            </a:lvl7pPr>
            <a:lvl8pPr marL="3225845" algn="l" defTabSz="921670" rtl="0" eaLnBrk="1" latinLnBrk="0" hangingPunct="1">
              <a:defRPr sz="1108" kern="1200">
                <a:solidFill>
                  <a:schemeClr val="tx1"/>
                </a:solidFill>
                <a:latin typeface="Verdana" pitchFamily="34" charset="0"/>
                <a:ea typeface="+mn-ea"/>
                <a:cs typeface="Arial" charset="0"/>
              </a:defRPr>
            </a:lvl8pPr>
            <a:lvl9pPr marL="3686680" algn="l" defTabSz="921670" rtl="0" eaLnBrk="1" latinLnBrk="0" hangingPunct="1">
              <a:defRPr sz="1108" kern="1200">
                <a:solidFill>
                  <a:schemeClr val="tx1"/>
                </a:solidFill>
                <a:latin typeface="Verdana" pitchFamily="34" charset="0"/>
                <a:ea typeface="+mn-ea"/>
                <a:cs typeface="Arial" charset="0"/>
              </a:defRPr>
            </a:lvl9pPr>
          </a:lstStyle>
          <a:p>
            <a:r>
              <a:rPr lang="en-US" sz="1035" dirty="0" smtClean="0"/>
              <a:t>Page </a:t>
            </a:r>
            <a:fld id="{8560F551-554D-45C4-987C-56C322CC2A01}" type="slidenum">
              <a:rPr lang="el-GR" sz="1035" smtClean="0"/>
              <a:pPr/>
              <a:t>‹#›</a:t>
            </a:fld>
            <a:endParaRPr lang="el-GR" sz="1035" dirty="0"/>
          </a:p>
        </p:txBody>
      </p:sp>
      <p:sp>
        <p:nvSpPr>
          <p:cNvPr id="9" name="Content Placeholder 2"/>
          <p:cNvSpPr>
            <a:spLocks noGrp="1"/>
          </p:cNvSpPr>
          <p:nvPr>
            <p:ph idx="1"/>
          </p:nvPr>
        </p:nvSpPr>
        <p:spPr>
          <a:xfrm>
            <a:off x="251999" y="1044000"/>
            <a:ext cx="4824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16" name="Content Placeholder 2"/>
          <p:cNvSpPr>
            <a:spLocks noGrp="1"/>
          </p:cNvSpPr>
          <p:nvPr>
            <p:ph idx="11"/>
          </p:nvPr>
        </p:nvSpPr>
        <p:spPr>
          <a:xfrm>
            <a:off x="251999" y="3744000"/>
            <a:ext cx="4824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18" name="Content Placeholder 2"/>
          <p:cNvSpPr>
            <a:spLocks noGrp="1"/>
          </p:cNvSpPr>
          <p:nvPr>
            <p:ph idx="10"/>
          </p:nvPr>
        </p:nvSpPr>
        <p:spPr>
          <a:xfrm>
            <a:off x="5183999" y="1044000"/>
            <a:ext cx="4824000" cy="5256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Tree>
    <p:extLst>
      <p:ext uri="{BB962C8B-B14F-4D97-AF65-F5344CB8AC3E}">
        <p14:creationId xmlns:p14="http://schemas.microsoft.com/office/powerpoint/2010/main" val="24439950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6_Title and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1999" y="0"/>
            <a:ext cx="9756000" cy="864000"/>
          </a:xfrm>
        </p:spPr>
        <p:txBody>
          <a:bodyPr/>
          <a:lstStyle>
            <a:lvl1pPr algn="r">
              <a:defRPr sz="3500" i="1">
                <a:solidFill>
                  <a:srgbClr val="595959"/>
                </a:solidFill>
                <a:effectLst/>
                <a:latin typeface="Calibri Light" panose="020F0302020204030204" pitchFamily="34" charset="0"/>
                <a:cs typeface="Calibri Light" panose="020F0302020204030204" pitchFamily="34" charset="0"/>
              </a:defRPr>
            </a:lvl1pPr>
          </a:lstStyle>
          <a:p>
            <a:r>
              <a:rPr lang="en-US" dirty="0" smtClean="0"/>
              <a:t>Click to edit Master title style</a:t>
            </a:r>
            <a:endParaRPr lang="el-GR" dirty="0"/>
          </a:p>
        </p:txBody>
      </p:sp>
      <p:cxnSp>
        <p:nvCxnSpPr>
          <p:cNvPr id="11" name="Straight Connector 10"/>
          <p:cNvCxnSpPr/>
          <p:nvPr userDrawn="1"/>
        </p:nvCxnSpPr>
        <p:spPr bwMode="auto">
          <a:xfrm>
            <a:off x="252000" y="864000"/>
            <a:ext cx="9756000" cy="0"/>
          </a:xfrm>
          <a:prstGeom prst="line">
            <a:avLst/>
          </a:prstGeom>
          <a:solidFill>
            <a:schemeClr val="accent1"/>
          </a:solidFill>
          <a:ln w="22225" cap="flat" cmpd="sng" algn="ctr">
            <a:solidFill>
              <a:srgbClr val="C6D5E4"/>
            </a:solidFill>
            <a:prstDash val="solid"/>
            <a:round/>
            <a:headEnd type="none" w="med" len="med"/>
            <a:tailEnd type="none" w="med" len="med"/>
          </a:ln>
          <a:effectLst/>
        </p:spPr>
      </p:cxn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884000" y="5652000"/>
            <a:ext cx="2390236" cy="1188000"/>
          </a:xfrm>
          <a:prstGeom prst="rect">
            <a:avLst/>
          </a:prstGeom>
        </p:spPr>
      </p:pic>
      <p:cxnSp>
        <p:nvCxnSpPr>
          <p:cNvPr id="13" name="Straight Connector 12"/>
          <p:cNvCxnSpPr/>
          <p:nvPr userDrawn="1"/>
        </p:nvCxnSpPr>
        <p:spPr bwMode="auto">
          <a:xfrm>
            <a:off x="252000" y="6498000"/>
            <a:ext cx="8100000" cy="0"/>
          </a:xfrm>
          <a:prstGeom prst="line">
            <a:avLst/>
          </a:prstGeom>
          <a:solidFill>
            <a:schemeClr val="accent1"/>
          </a:solidFill>
          <a:ln w="12700" cap="flat" cmpd="sng" algn="ctr">
            <a:solidFill>
              <a:srgbClr val="C0C0C2"/>
            </a:solidFill>
            <a:prstDash val="solid"/>
            <a:round/>
            <a:headEnd type="none" w="med" len="med"/>
            <a:tailEnd type="none" w="med" len="med"/>
          </a:ln>
          <a:effectLst/>
        </p:spPr>
      </p:cxnSp>
      <p:sp>
        <p:nvSpPr>
          <p:cNvPr id="14" name="TextBox 13"/>
          <p:cNvSpPr txBox="1">
            <a:spLocks noChangeAspect="1"/>
          </p:cNvSpPr>
          <p:nvPr userDrawn="1"/>
        </p:nvSpPr>
        <p:spPr>
          <a:xfrm>
            <a:off x="252000" y="6551999"/>
            <a:ext cx="2232000" cy="253234"/>
          </a:xfrm>
          <a:prstGeom prst="rect">
            <a:avLst/>
          </a:prstGeom>
          <a:noFill/>
        </p:spPr>
        <p:txBody>
          <a:bodyPr wrap="square" lIns="0" tIns="0" rIns="0" bIns="0" rtlCol="0" anchor="ctr" anchorCtr="0">
            <a:spAutoFit/>
          </a:bodyPr>
          <a:lstStyle/>
          <a:p>
            <a:pPr algn="ctr"/>
            <a:r>
              <a:rPr lang="en-US" sz="1242" b="1" i="1" dirty="0" smtClean="0">
                <a:solidFill>
                  <a:srgbClr val="586464"/>
                </a:solidFill>
                <a:latin typeface="Calibri" panose="020F0502020204030204" pitchFamily="34" charset="0"/>
              </a:rPr>
              <a:t>ATHEX</a:t>
            </a:r>
            <a:r>
              <a:rPr lang="en-US" sz="1242" b="0" i="1" dirty="0" smtClean="0">
                <a:solidFill>
                  <a:srgbClr val="586464"/>
                </a:solidFill>
                <a:latin typeface="Calibri" panose="020F0502020204030204" pitchFamily="34" charset="0"/>
              </a:rPr>
              <a:t>GROUP</a:t>
            </a:r>
            <a:endParaRPr lang="en-US" sz="1242" b="1" i="1" dirty="0">
              <a:solidFill>
                <a:srgbClr val="586464"/>
              </a:solidFill>
              <a:latin typeface="Calibri" panose="020F0502020204030204" pitchFamily="34" charset="0"/>
            </a:endParaRPr>
          </a:p>
        </p:txBody>
      </p:sp>
      <p:sp>
        <p:nvSpPr>
          <p:cNvPr id="15" name="Rectangle 6"/>
          <p:cNvSpPr txBox="1">
            <a:spLocks noChangeArrowheads="1"/>
          </p:cNvSpPr>
          <p:nvPr userDrawn="1"/>
        </p:nvSpPr>
        <p:spPr>
          <a:xfrm>
            <a:off x="7344000" y="6552000"/>
            <a:ext cx="864000" cy="252000"/>
          </a:xfrm>
          <a:prstGeom prst="rect">
            <a:avLst/>
          </a:prstGeom>
        </p:spPr>
        <p:txBody>
          <a:bodyPr vert="horz" wrap="square" lIns="0" tIns="0" rIns="0" bIns="0" numCol="1" anchor="ctr" anchorCtr="0" compatLnSpc="1">
            <a:prstTxWarp prst="textNoShape">
              <a:avLst/>
            </a:prstTxWarp>
          </a:bodyPr>
          <a:lstStyle>
            <a:defPPr>
              <a:defRPr lang="en-GB"/>
            </a:defPPr>
            <a:lvl1pPr algn="r" rtl="0" eaLnBrk="1" fontAlgn="base" hangingPunct="1">
              <a:spcBef>
                <a:spcPct val="0"/>
              </a:spcBef>
              <a:spcAft>
                <a:spcPct val="0"/>
              </a:spcAft>
              <a:defRPr sz="693" b="1" i="1" kern="1200">
                <a:solidFill>
                  <a:srgbClr val="586464"/>
                </a:solidFill>
                <a:latin typeface="Calibri" pitchFamily="34" charset="0"/>
                <a:ea typeface="+mn-ea"/>
                <a:cs typeface="Arial" charset="0"/>
              </a:defRPr>
            </a:lvl1pPr>
            <a:lvl2pPr marL="481637" indent="-20802" algn="l" rtl="0" eaLnBrk="0" fontAlgn="base" hangingPunct="0">
              <a:spcBef>
                <a:spcPct val="0"/>
              </a:spcBef>
              <a:spcAft>
                <a:spcPct val="0"/>
              </a:spcAft>
              <a:defRPr sz="1108" kern="1200">
                <a:solidFill>
                  <a:schemeClr val="tx1"/>
                </a:solidFill>
                <a:latin typeface="Verdana" pitchFamily="34" charset="0"/>
                <a:ea typeface="+mn-ea"/>
                <a:cs typeface="Arial" charset="0"/>
              </a:defRPr>
            </a:lvl2pPr>
            <a:lvl3pPr marL="964873" indent="-43204" algn="l" rtl="0" eaLnBrk="0" fontAlgn="base" hangingPunct="0">
              <a:spcBef>
                <a:spcPct val="0"/>
              </a:spcBef>
              <a:spcAft>
                <a:spcPct val="0"/>
              </a:spcAft>
              <a:defRPr sz="1108" kern="1200">
                <a:solidFill>
                  <a:schemeClr val="tx1"/>
                </a:solidFill>
                <a:latin typeface="Verdana" pitchFamily="34" charset="0"/>
                <a:ea typeface="+mn-ea"/>
                <a:cs typeface="Arial" charset="0"/>
              </a:defRPr>
            </a:lvl3pPr>
            <a:lvl4pPr marL="1446510" indent="-64005" algn="l" rtl="0" eaLnBrk="0" fontAlgn="base" hangingPunct="0">
              <a:spcBef>
                <a:spcPct val="0"/>
              </a:spcBef>
              <a:spcAft>
                <a:spcPct val="0"/>
              </a:spcAft>
              <a:defRPr sz="1108" kern="1200">
                <a:solidFill>
                  <a:schemeClr val="tx1"/>
                </a:solidFill>
                <a:latin typeface="Verdana" pitchFamily="34" charset="0"/>
                <a:ea typeface="+mn-ea"/>
                <a:cs typeface="Arial" charset="0"/>
              </a:defRPr>
            </a:lvl4pPr>
            <a:lvl5pPr marL="1929746" indent="-86407" algn="l" rtl="0" eaLnBrk="0" fontAlgn="base" hangingPunct="0">
              <a:spcBef>
                <a:spcPct val="0"/>
              </a:spcBef>
              <a:spcAft>
                <a:spcPct val="0"/>
              </a:spcAft>
              <a:defRPr sz="1108" kern="1200">
                <a:solidFill>
                  <a:schemeClr val="tx1"/>
                </a:solidFill>
                <a:latin typeface="Verdana" pitchFamily="34" charset="0"/>
                <a:ea typeface="+mn-ea"/>
                <a:cs typeface="Arial" charset="0"/>
              </a:defRPr>
            </a:lvl5pPr>
            <a:lvl6pPr marL="2304175" algn="l" defTabSz="921670" rtl="0" eaLnBrk="1" latinLnBrk="0" hangingPunct="1">
              <a:defRPr sz="1108" kern="1200">
                <a:solidFill>
                  <a:schemeClr val="tx1"/>
                </a:solidFill>
                <a:latin typeface="Verdana" pitchFamily="34" charset="0"/>
                <a:ea typeface="+mn-ea"/>
                <a:cs typeface="Arial" charset="0"/>
              </a:defRPr>
            </a:lvl6pPr>
            <a:lvl7pPr marL="2765010" algn="l" defTabSz="921670" rtl="0" eaLnBrk="1" latinLnBrk="0" hangingPunct="1">
              <a:defRPr sz="1108" kern="1200">
                <a:solidFill>
                  <a:schemeClr val="tx1"/>
                </a:solidFill>
                <a:latin typeface="Verdana" pitchFamily="34" charset="0"/>
                <a:ea typeface="+mn-ea"/>
                <a:cs typeface="Arial" charset="0"/>
              </a:defRPr>
            </a:lvl7pPr>
            <a:lvl8pPr marL="3225845" algn="l" defTabSz="921670" rtl="0" eaLnBrk="1" latinLnBrk="0" hangingPunct="1">
              <a:defRPr sz="1108" kern="1200">
                <a:solidFill>
                  <a:schemeClr val="tx1"/>
                </a:solidFill>
                <a:latin typeface="Verdana" pitchFamily="34" charset="0"/>
                <a:ea typeface="+mn-ea"/>
                <a:cs typeface="Arial" charset="0"/>
              </a:defRPr>
            </a:lvl8pPr>
            <a:lvl9pPr marL="3686680" algn="l" defTabSz="921670" rtl="0" eaLnBrk="1" latinLnBrk="0" hangingPunct="1">
              <a:defRPr sz="1108" kern="1200">
                <a:solidFill>
                  <a:schemeClr val="tx1"/>
                </a:solidFill>
                <a:latin typeface="Verdana" pitchFamily="34" charset="0"/>
                <a:ea typeface="+mn-ea"/>
                <a:cs typeface="Arial" charset="0"/>
              </a:defRPr>
            </a:lvl9pPr>
          </a:lstStyle>
          <a:p>
            <a:r>
              <a:rPr lang="en-US" sz="1035" dirty="0" smtClean="0"/>
              <a:t>Page </a:t>
            </a:r>
            <a:fld id="{8560F551-554D-45C4-987C-56C322CC2A01}" type="slidenum">
              <a:rPr lang="el-GR" sz="1035" smtClean="0"/>
              <a:pPr/>
              <a:t>‹#›</a:t>
            </a:fld>
            <a:endParaRPr lang="el-GR" sz="1035" dirty="0"/>
          </a:p>
        </p:txBody>
      </p:sp>
      <p:sp>
        <p:nvSpPr>
          <p:cNvPr id="12" name="Content Placeholder 2"/>
          <p:cNvSpPr>
            <a:spLocks noGrp="1"/>
          </p:cNvSpPr>
          <p:nvPr>
            <p:ph idx="10"/>
          </p:nvPr>
        </p:nvSpPr>
        <p:spPr>
          <a:xfrm>
            <a:off x="251999" y="3780000"/>
            <a:ext cx="9756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16" name="Content Placeholder 2"/>
          <p:cNvSpPr>
            <a:spLocks noGrp="1"/>
          </p:cNvSpPr>
          <p:nvPr>
            <p:ph idx="1"/>
          </p:nvPr>
        </p:nvSpPr>
        <p:spPr>
          <a:xfrm>
            <a:off x="251999" y="1044000"/>
            <a:ext cx="4824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17" name="Content Placeholder 2"/>
          <p:cNvSpPr>
            <a:spLocks noGrp="1"/>
          </p:cNvSpPr>
          <p:nvPr>
            <p:ph idx="11"/>
          </p:nvPr>
        </p:nvSpPr>
        <p:spPr>
          <a:xfrm>
            <a:off x="5183999" y="1044000"/>
            <a:ext cx="4824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Tree>
    <p:extLst>
      <p:ext uri="{BB962C8B-B14F-4D97-AF65-F5344CB8AC3E}">
        <p14:creationId xmlns:p14="http://schemas.microsoft.com/office/powerpoint/2010/main" val="7444767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7_Title and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1999" y="0"/>
            <a:ext cx="9756000" cy="864000"/>
          </a:xfrm>
        </p:spPr>
        <p:txBody>
          <a:bodyPr/>
          <a:lstStyle>
            <a:lvl1pPr algn="r">
              <a:defRPr sz="3500" i="1">
                <a:solidFill>
                  <a:srgbClr val="595959"/>
                </a:solidFill>
                <a:effectLst/>
                <a:latin typeface="Calibri Light" panose="020F0302020204030204" pitchFamily="34" charset="0"/>
                <a:cs typeface="Calibri Light" panose="020F0302020204030204" pitchFamily="34" charset="0"/>
              </a:defRPr>
            </a:lvl1pPr>
          </a:lstStyle>
          <a:p>
            <a:r>
              <a:rPr lang="en-US" dirty="0" smtClean="0"/>
              <a:t>Click to edit Master title style</a:t>
            </a:r>
            <a:endParaRPr lang="el-GR" dirty="0"/>
          </a:p>
        </p:txBody>
      </p:sp>
      <p:cxnSp>
        <p:nvCxnSpPr>
          <p:cNvPr id="11" name="Straight Connector 10"/>
          <p:cNvCxnSpPr/>
          <p:nvPr userDrawn="1"/>
        </p:nvCxnSpPr>
        <p:spPr bwMode="auto">
          <a:xfrm>
            <a:off x="252000" y="864000"/>
            <a:ext cx="9756000" cy="0"/>
          </a:xfrm>
          <a:prstGeom prst="line">
            <a:avLst/>
          </a:prstGeom>
          <a:solidFill>
            <a:schemeClr val="accent1"/>
          </a:solidFill>
          <a:ln w="22225" cap="flat" cmpd="sng" algn="ctr">
            <a:solidFill>
              <a:srgbClr val="C6D5E4"/>
            </a:solidFill>
            <a:prstDash val="solid"/>
            <a:round/>
            <a:headEnd type="none" w="med" len="med"/>
            <a:tailEnd type="none" w="med" len="med"/>
          </a:ln>
          <a:effectLst/>
        </p:spPr>
      </p:cxn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884000" y="5652000"/>
            <a:ext cx="2390236" cy="1188000"/>
          </a:xfrm>
          <a:prstGeom prst="rect">
            <a:avLst/>
          </a:prstGeom>
        </p:spPr>
      </p:pic>
      <p:cxnSp>
        <p:nvCxnSpPr>
          <p:cNvPr id="13" name="Straight Connector 12"/>
          <p:cNvCxnSpPr/>
          <p:nvPr userDrawn="1"/>
        </p:nvCxnSpPr>
        <p:spPr bwMode="auto">
          <a:xfrm>
            <a:off x="252000" y="6498000"/>
            <a:ext cx="8100000" cy="0"/>
          </a:xfrm>
          <a:prstGeom prst="line">
            <a:avLst/>
          </a:prstGeom>
          <a:solidFill>
            <a:schemeClr val="accent1"/>
          </a:solidFill>
          <a:ln w="12700" cap="flat" cmpd="sng" algn="ctr">
            <a:solidFill>
              <a:srgbClr val="C0C0C2"/>
            </a:solidFill>
            <a:prstDash val="solid"/>
            <a:round/>
            <a:headEnd type="none" w="med" len="med"/>
            <a:tailEnd type="none" w="med" len="med"/>
          </a:ln>
          <a:effectLst/>
        </p:spPr>
      </p:cxnSp>
      <p:sp>
        <p:nvSpPr>
          <p:cNvPr id="14" name="TextBox 13"/>
          <p:cNvSpPr txBox="1">
            <a:spLocks noChangeAspect="1"/>
          </p:cNvSpPr>
          <p:nvPr userDrawn="1"/>
        </p:nvSpPr>
        <p:spPr>
          <a:xfrm>
            <a:off x="252000" y="6551999"/>
            <a:ext cx="2232000" cy="253234"/>
          </a:xfrm>
          <a:prstGeom prst="rect">
            <a:avLst/>
          </a:prstGeom>
          <a:noFill/>
        </p:spPr>
        <p:txBody>
          <a:bodyPr wrap="square" lIns="0" tIns="0" rIns="0" bIns="0" rtlCol="0" anchor="ctr" anchorCtr="0">
            <a:spAutoFit/>
          </a:bodyPr>
          <a:lstStyle/>
          <a:p>
            <a:pPr algn="ctr"/>
            <a:r>
              <a:rPr lang="en-US" sz="1242" b="1" i="1" dirty="0" smtClean="0">
                <a:solidFill>
                  <a:srgbClr val="586464"/>
                </a:solidFill>
                <a:latin typeface="Calibri" panose="020F0502020204030204" pitchFamily="34" charset="0"/>
              </a:rPr>
              <a:t>ATHEX</a:t>
            </a:r>
            <a:r>
              <a:rPr lang="en-US" sz="1242" b="0" i="1" dirty="0" smtClean="0">
                <a:solidFill>
                  <a:srgbClr val="586464"/>
                </a:solidFill>
                <a:latin typeface="Calibri" panose="020F0502020204030204" pitchFamily="34" charset="0"/>
              </a:rPr>
              <a:t>GROUP</a:t>
            </a:r>
            <a:endParaRPr lang="en-US" sz="1242" b="1" i="1" dirty="0">
              <a:solidFill>
                <a:srgbClr val="586464"/>
              </a:solidFill>
              <a:latin typeface="Calibri" panose="020F0502020204030204" pitchFamily="34" charset="0"/>
            </a:endParaRPr>
          </a:p>
        </p:txBody>
      </p:sp>
      <p:sp>
        <p:nvSpPr>
          <p:cNvPr id="15" name="Rectangle 6"/>
          <p:cNvSpPr txBox="1">
            <a:spLocks noChangeArrowheads="1"/>
          </p:cNvSpPr>
          <p:nvPr userDrawn="1"/>
        </p:nvSpPr>
        <p:spPr>
          <a:xfrm>
            <a:off x="7344000" y="6552000"/>
            <a:ext cx="864000" cy="252000"/>
          </a:xfrm>
          <a:prstGeom prst="rect">
            <a:avLst/>
          </a:prstGeom>
        </p:spPr>
        <p:txBody>
          <a:bodyPr vert="horz" wrap="square" lIns="0" tIns="0" rIns="0" bIns="0" numCol="1" anchor="ctr" anchorCtr="0" compatLnSpc="1">
            <a:prstTxWarp prst="textNoShape">
              <a:avLst/>
            </a:prstTxWarp>
          </a:bodyPr>
          <a:lstStyle>
            <a:defPPr>
              <a:defRPr lang="en-GB"/>
            </a:defPPr>
            <a:lvl1pPr algn="r" rtl="0" eaLnBrk="1" fontAlgn="base" hangingPunct="1">
              <a:spcBef>
                <a:spcPct val="0"/>
              </a:spcBef>
              <a:spcAft>
                <a:spcPct val="0"/>
              </a:spcAft>
              <a:defRPr sz="693" b="1" i="1" kern="1200">
                <a:solidFill>
                  <a:srgbClr val="586464"/>
                </a:solidFill>
                <a:latin typeface="Calibri" pitchFamily="34" charset="0"/>
                <a:ea typeface="+mn-ea"/>
                <a:cs typeface="Arial" charset="0"/>
              </a:defRPr>
            </a:lvl1pPr>
            <a:lvl2pPr marL="481637" indent="-20802" algn="l" rtl="0" eaLnBrk="0" fontAlgn="base" hangingPunct="0">
              <a:spcBef>
                <a:spcPct val="0"/>
              </a:spcBef>
              <a:spcAft>
                <a:spcPct val="0"/>
              </a:spcAft>
              <a:defRPr sz="1108" kern="1200">
                <a:solidFill>
                  <a:schemeClr val="tx1"/>
                </a:solidFill>
                <a:latin typeface="Verdana" pitchFamily="34" charset="0"/>
                <a:ea typeface="+mn-ea"/>
                <a:cs typeface="Arial" charset="0"/>
              </a:defRPr>
            </a:lvl2pPr>
            <a:lvl3pPr marL="964873" indent="-43204" algn="l" rtl="0" eaLnBrk="0" fontAlgn="base" hangingPunct="0">
              <a:spcBef>
                <a:spcPct val="0"/>
              </a:spcBef>
              <a:spcAft>
                <a:spcPct val="0"/>
              </a:spcAft>
              <a:defRPr sz="1108" kern="1200">
                <a:solidFill>
                  <a:schemeClr val="tx1"/>
                </a:solidFill>
                <a:latin typeface="Verdana" pitchFamily="34" charset="0"/>
                <a:ea typeface="+mn-ea"/>
                <a:cs typeface="Arial" charset="0"/>
              </a:defRPr>
            </a:lvl3pPr>
            <a:lvl4pPr marL="1446510" indent="-64005" algn="l" rtl="0" eaLnBrk="0" fontAlgn="base" hangingPunct="0">
              <a:spcBef>
                <a:spcPct val="0"/>
              </a:spcBef>
              <a:spcAft>
                <a:spcPct val="0"/>
              </a:spcAft>
              <a:defRPr sz="1108" kern="1200">
                <a:solidFill>
                  <a:schemeClr val="tx1"/>
                </a:solidFill>
                <a:latin typeface="Verdana" pitchFamily="34" charset="0"/>
                <a:ea typeface="+mn-ea"/>
                <a:cs typeface="Arial" charset="0"/>
              </a:defRPr>
            </a:lvl4pPr>
            <a:lvl5pPr marL="1929746" indent="-86407" algn="l" rtl="0" eaLnBrk="0" fontAlgn="base" hangingPunct="0">
              <a:spcBef>
                <a:spcPct val="0"/>
              </a:spcBef>
              <a:spcAft>
                <a:spcPct val="0"/>
              </a:spcAft>
              <a:defRPr sz="1108" kern="1200">
                <a:solidFill>
                  <a:schemeClr val="tx1"/>
                </a:solidFill>
                <a:latin typeface="Verdana" pitchFamily="34" charset="0"/>
                <a:ea typeface="+mn-ea"/>
                <a:cs typeface="Arial" charset="0"/>
              </a:defRPr>
            </a:lvl5pPr>
            <a:lvl6pPr marL="2304175" algn="l" defTabSz="921670" rtl="0" eaLnBrk="1" latinLnBrk="0" hangingPunct="1">
              <a:defRPr sz="1108" kern="1200">
                <a:solidFill>
                  <a:schemeClr val="tx1"/>
                </a:solidFill>
                <a:latin typeface="Verdana" pitchFamily="34" charset="0"/>
                <a:ea typeface="+mn-ea"/>
                <a:cs typeface="Arial" charset="0"/>
              </a:defRPr>
            </a:lvl6pPr>
            <a:lvl7pPr marL="2765010" algn="l" defTabSz="921670" rtl="0" eaLnBrk="1" latinLnBrk="0" hangingPunct="1">
              <a:defRPr sz="1108" kern="1200">
                <a:solidFill>
                  <a:schemeClr val="tx1"/>
                </a:solidFill>
                <a:latin typeface="Verdana" pitchFamily="34" charset="0"/>
                <a:ea typeface="+mn-ea"/>
                <a:cs typeface="Arial" charset="0"/>
              </a:defRPr>
            </a:lvl7pPr>
            <a:lvl8pPr marL="3225845" algn="l" defTabSz="921670" rtl="0" eaLnBrk="1" latinLnBrk="0" hangingPunct="1">
              <a:defRPr sz="1108" kern="1200">
                <a:solidFill>
                  <a:schemeClr val="tx1"/>
                </a:solidFill>
                <a:latin typeface="Verdana" pitchFamily="34" charset="0"/>
                <a:ea typeface="+mn-ea"/>
                <a:cs typeface="Arial" charset="0"/>
              </a:defRPr>
            </a:lvl8pPr>
            <a:lvl9pPr marL="3686680" algn="l" defTabSz="921670" rtl="0" eaLnBrk="1" latinLnBrk="0" hangingPunct="1">
              <a:defRPr sz="1108" kern="1200">
                <a:solidFill>
                  <a:schemeClr val="tx1"/>
                </a:solidFill>
                <a:latin typeface="Verdana" pitchFamily="34" charset="0"/>
                <a:ea typeface="+mn-ea"/>
                <a:cs typeface="Arial" charset="0"/>
              </a:defRPr>
            </a:lvl9pPr>
          </a:lstStyle>
          <a:p>
            <a:r>
              <a:rPr lang="en-US" sz="1035" dirty="0" smtClean="0"/>
              <a:t>Page </a:t>
            </a:r>
            <a:fld id="{8560F551-554D-45C4-987C-56C322CC2A01}" type="slidenum">
              <a:rPr lang="el-GR" sz="1035" smtClean="0"/>
              <a:pPr/>
              <a:t>‹#›</a:t>
            </a:fld>
            <a:endParaRPr lang="el-GR" sz="1035" dirty="0"/>
          </a:p>
        </p:txBody>
      </p:sp>
      <p:sp>
        <p:nvSpPr>
          <p:cNvPr id="9" name="Content Placeholder 2"/>
          <p:cNvSpPr>
            <a:spLocks noGrp="1"/>
          </p:cNvSpPr>
          <p:nvPr>
            <p:ph idx="1"/>
          </p:nvPr>
        </p:nvSpPr>
        <p:spPr>
          <a:xfrm>
            <a:off x="251999" y="1044000"/>
            <a:ext cx="9756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16" name="Content Placeholder 2"/>
          <p:cNvSpPr>
            <a:spLocks noGrp="1"/>
          </p:cNvSpPr>
          <p:nvPr>
            <p:ph idx="11"/>
          </p:nvPr>
        </p:nvSpPr>
        <p:spPr>
          <a:xfrm>
            <a:off x="251999" y="3744000"/>
            <a:ext cx="4824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17" name="Content Placeholder 2"/>
          <p:cNvSpPr>
            <a:spLocks noGrp="1"/>
          </p:cNvSpPr>
          <p:nvPr>
            <p:ph idx="12"/>
          </p:nvPr>
        </p:nvSpPr>
        <p:spPr>
          <a:xfrm>
            <a:off x="5183999" y="3744000"/>
            <a:ext cx="4824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Tree>
    <p:extLst>
      <p:ext uri="{BB962C8B-B14F-4D97-AF65-F5344CB8AC3E}">
        <p14:creationId xmlns:p14="http://schemas.microsoft.com/office/powerpoint/2010/main" val="23829243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4_Title and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1999" y="0"/>
            <a:ext cx="9756000" cy="864000"/>
          </a:xfrm>
        </p:spPr>
        <p:txBody>
          <a:bodyPr/>
          <a:lstStyle>
            <a:lvl1pPr algn="r">
              <a:defRPr sz="3500" i="1">
                <a:solidFill>
                  <a:srgbClr val="595959"/>
                </a:solidFill>
                <a:effectLst/>
                <a:latin typeface="Calibri Light" panose="020F0302020204030204" pitchFamily="34" charset="0"/>
                <a:cs typeface="Calibri Light" panose="020F0302020204030204" pitchFamily="34" charset="0"/>
              </a:defRPr>
            </a:lvl1pPr>
          </a:lstStyle>
          <a:p>
            <a:r>
              <a:rPr lang="en-US" dirty="0" smtClean="0"/>
              <a:t>Click to edit Master title style</a:t>
            </a:r>
            <a:endParaRPr lang="el-GR" dirty="0"/>
          </a:p>
        </p:txBody>
      </p:sp>
      <p:cxnSp>
        <p:nvCxnSpPr>
          <p:cNvPr id="11" name="Straight Connector 10"/>
          <p:cNvCxnSpPr/>
          <p:nvPr userDrawn="1"/>
        </p:nvCxnSpPr>
        <p:spPr bwMode="auto">
          <a:xfrm>
            <a:off x="252000" y="864000"/>
            <a:ext cx="9756000" cy="0"/>
          </a:xfrm>
          <a:prstGeom prst="line">
            <a:avLst/>
          </a:prstGeom>
          <a:solidFill>
            <a:schemeClr val="accent1"/>
          </a:solidFill>
          <a:ln w="22225" cap="flat" cmpd="sng" algn="ctr">
            <a:solidFill>
              <a:srgbClr val="C6D5E4"/>
            </a:solidFill>
            <a:prstDash val="solid"/>
            <a:round/>
            <a:headEnd type="none" w="med" len="med"/>
            <a:tailEnd type="none" w="med" len="med"/>
          </a:ln>
          <a:effectLst/>
        </p:spPr>
      </p:cxn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884000" y="5652000"/>
            <a:ext cx="2390236" cy="1188000"/>
          </a:xfrm>
          <a:prstGeom prst="rect">
            <a:avLst/>
          </a:prstGeom>
        </p:spPr>
      </p:pic>
      <p:cxnSp>
        <p:nvCxnSpPr>
          <p:cNvPr id="13" name="Straight Connector 12"/>
          <p:cNvCxnSpPr/>
          <p:nvPr userDrawn="1"/>
        </p:nvCxnSpPr>
        <p:spPr bwMode="auto">
          <a:xfrm>
            <a:off x="252000" y="6498000"/>
            <a:ext cx="8100000" cy="0"/>
          </a:xfrm>
          <a:prstGeom prst="line">
            <a:avLst/>
          </a:prstGeom>
          <a:solidFill>
            <a:schemeClr val="accent1"/>
          </a:solidFill>
          <a:ln w="12700" cap="flat" cmpd="sng" algn="ctr">
            <a:solidFill>
              <a:srgbClr val="C0C0C2"/>
            </a:solidFill>
            <a:prstDash val="solid"/>
            <a:round/>
            <a:headEnd type="none" w="med" len="med"/>
            <a:tailEnd type="none" w="med" len="med"/>
          </a:ln>
          <a:effectLst/>
        </p:spPr>
      </p:cxnSp>
      <p:sp>
        <p:nvSpPr>
          <p:cNvPr id="14" name="TextBox 13"/>
          <p:cNvSpPr txBox="1">
            <a:spLocks noChangeAspect="1"/>
          </p:cNvSpPr>
          <p:nvPr userDrawn="1"/>
        </p:nvSpPr>
        <p:spPr>
          <a:xfrm>
            <a:off x="252000" y="6551999"/>
            <a:ext cx="2232000" cy="253234"/>
          </a:xfrm>
          <a:prstGeom prst="rect">
            <a:avLst/>
          </a:prstGeom>
          <a:noFill/>
        </p:spPr>
        <p:txBody>
          <a:bodyPr wrap="square" lIns="0" tIns="0" rIns="0" bIns="0" rtlCol="0" anchor="ctr" anchorCtr="0">
            <a:spAutoFit/>
          </a:bodyPr>
          <a:lstStyle/>
          <a:p>
            <a:pPr algn="ctr"/>
            <a:r>
              <a:rPr lang="en-US" sz="1242" b="1" i="1" dirty="0" smtClean="0">
                <a:solidFill>
                  <a:srgbClr val="586464"/>
                </a:solidFill>
                <a:latin typeface="Calibri" panose="020F0502020204030204" pitchFamily="34" charset="0"/>
              </a:rPr>
              <a:t>ATHEX</a:t>
            </a:r>
            <a:r>
              <a:rPr lang="en-US" sz="1242" b="0" i="1" dirty="0" smtClean="0">
                <a:solidFill>
                  <a:srgbClr val="586464"/>
                </a:solidFill>
                <a:latin typeface="Calibri" panose="020F0502020204030204" pitchFamily="34" charset="0"/>
              </a:rPr>
              <a:t>GROUP</a:t>
            </a:r>
            <a:endParaRPr lang="en-US" sz="1242" b="1" i="1" dirty="0">
              <a:solidFill>
                <a:srgbClr val="586464"/>
              </a:solidFill>
              <a:latin typeface="Calibri" panose="020F0502020204030204" pitchFamily="34" charset="0"/>
            </a:endParaRPr>
          </a:p>
        </p:txBody>
      </p:sp>
      <p:sp>
        <p:nvSpPr>
          <p:cNvPr id="15" name="Rectangle 6"/>
          <p:cNvSpPr txBox="1">
            <a:spLocks noChangeArrowheads="1"/>
          </p:cNvSpPr>
          <p:nvPr userDrawn="1"/>
        </p:nvSpPr>
        <p:spPr>
          <a:xfrm>
            <a:off x="7344000" y="6552000"/>
            <a:ext cx="864000" cy="252000"/>
          </a:xfrm>
          <a:prstGeom prst="rect">
            <a:avLst/>
          </a:prstGeom>
        </p:spPr>
        <p:txBody>
          <a:bodyPr vert="horz" wrap="square" lIns="0" tIns="0" rIns="0" bIns="0" numCol="1" anchor="ctr" anchorCtr="0" compatLnSpc="1">
            <a:prstTxWarp prst="textNoShape">
              <a:avLst/>
            </a:prstTxWarp>
          </a:bodyPr>
          <a:lstStyle>
            <a:defPPr>
              <a:defRPr lang="en-GB"/>
            </a:defPPr>
            <a:lvl1pPr algn="r" rtl="0" eaLnBrk="1" fontAlgn="base" hangingPunct="1">
              <a:spcBef>
                <a:spcPct val="0"/>
              </a:spcBef>
              <a:spcAft>
                <a:spcPct val="0"/>
              </a:spcAft>
              <a:defRPr sz="693" b="1" i="1" kern="1200">
                <a:solidFill>
                  <a:srgbClr val="586464"/>
                </a:solidFill>
                <a:latin typeface="Calibri" pitchFamily="34" charset="0"/>
                <a:ea typeface="+mn-ea"/>
                <a:cs typeface="Arial" charset="0"/>
              </a:defRPr>
            </a:lvl1pPr>
            <a:lvl2pPr marL="481637" indent="-20802" algn="l" rtl="0" eaLnBrk="0" fontAlgn="base" hangingPunct="0">
              <a:spcBef>
                <a:spcPct val="0"/>
              </a:spcBef>
              <a:spcAft>
                <a:spcPct val="0"/>
              </a:spcAft>
              <a:defRPr sz="1108" kern="1200">
                <a:solidFill>
                  <a:schemeClr val="tx1"/>
                </a:solidFill>
                <a:latin typeface="Verdana" pitchFamily="34" charset="0"/>
                <a:ea typeface="+mn-ea"/>
                <a:cs typeface="Arial" charset="0"/>
              </a:defRPr>
            </a:lvl2pPr>
            <a:lvl3pPr marL="964873" indent="-43204" algn="l" rtl="0" eaLnBrk="0" fontAlgn="base" hangingPunct="0">
              <a:spcBef>
                <a:spcPct val="0"/>
              </a:spcBef>
              <a:spcAft>
                <a:spcPct val="0"/>
              </a:spcAft>
              <a:defRPr sz="1108" kern="1200">
                <a:solidFill>
                  <a:schemeClr val="tx1"/>
                </a:solidFill>
                <a:latin typeface="Verdana" pitchFamily="34" charset="0"/>
                <a:ea typeface="+mn-ea"/>
                <a:cs typeface="Arial" charset="0"/>
              </a:defRPr>
            </a:lvl3pPr>
            <a:lvl4pPr marL="1446510" indent="-64005" algn="l" rtl="0" eaLnBrk="0" fontAlgn="base" hangingPunct="0">
              <a:spcBef>
                <a:spcPct val="0"/>
              </a:spcBef>
              <a:spcAft>
                <a:spcPct val="0"/>
              </a:spcAft>
              <a:defRPr sz="1108" kern="1200">
                <a:solidFill>
                  <a:schemeClr val="tx1"/>
                </a:solidFill>
                <a:latin typeface="Verdana" pitchFamily="34" charset="0"/>
                <a:ea typeface="+mn-ea"/>
                <a:cs typeface="Arial" charset="0"/>
              </a:defRPr>
            </a:lvl4pPr>
            <a:lvl5pPr marL="1929746" indent="-86407" algn="l" rtl="0" eaLnBrk="0" fontAlgn="base" hangingPunct="0">
              <a:spcBef>
                <a:spcPct val="0"/>
              </a:spcBef>
              <a:spcAft>
                <a:spcPct val="0"/>
              </a:spcAft>
              <a:defRPr sz="1108" kern="1200">
                <a:solidFill>
                  <a:schemeClr val="tx1"/>
                </a:solidFill>
                <a:latin typeface="Verdana" pitchFamily="34" charset="0"/>
                <a:ea typeface="+mn-ea"/>
                <a:cs typeface="Arial" charset="0"/>
              </a:defRPr>
            </a:lvl5pPr>
            <a:lvl6pPr marL="2304175" algn="l" defTabSz="921670" rtl="0" eaLnBrk="1" latinLnBrk="0" hangingPunct="1">
              <a:defRPr sz="1108" kern="1200">
                <a:solidFill>
                  <a:schemeClr val="tx1"/>
                </a:solidFill>
                <a:latin typeface="Verdana" pitchFamily="34" charset="0"/>
                <a:ea typeface="+mn-ea"/>
                <a:cs typeface="Arial" charset="0"/>
              </a:defRPr>
            </a:lvl6pPr>
            <a:lvl7pPr marL="2765010" algn="l" defTabSz="921670" rtl="0" eaLnBrk="1" latinLnBrk="0" hangingPunct="1">
              <a:defRPr sz="1108" kern="1200">
                <a:solidFill>
                  <a:schemeClr val="tx1"/>
                </a:solidFill>
                <a:latin typeface="Verdana" pitchFamily="34" charset="0"/>
                <a:ea typeface="+mn-ea"/>
                <a:cs typeface="Arial" charset="0"/>
              </a:defRPr>
            </a:lvl7pPr>
            <a:lvl8pPr marL="3225845" algn="l" defTabSz="921670" rtl="0" eaLnBrk="1" latinLnBrk="0" hangingPunct="1">
              <a:defRPr sz="1108" kern="1200">
                <a:solidFill>
                  <a:schemeClr val="tx1"/>
                </a:solidFill>
                <a:latin typeface="Verdana" pitchFamily="34" charset="0"/>
                <a:ea typeface="+mn-ea"/>
                <a:cs typeface="Arial" charset="0"/>
              </a:defRPr>
            </a:lvl8pPr>
            <a:lvl9pPr marL="3686680" algn="l" defTabSz="921670" rtl="0" eaLnBrk="1" latinLnBrk="0" hangingPunct="1">
              <a:defRPr sz="1108" kern="1200">
                <a:solidFill>
                  <a:schemeClr val="tx1"/>
                </a:solidFill>
                <a:latin typeface="Verdana" pitchFamily="34" charset="0"/>
                <a:ea typeface="+mn-ea"/>
                <a:cs typeface="Arial" charset="0"/>
              </a:defRPr>
            </a:lvl9pPr>
          </a:lstStyle>
          <a:p>
            <a:r>
              <a:rPr lang="en-US" sz="1035" dirty="0" smtClean="0"/>
              <a:t>Page </a:t>
            </a:r>
            <a:fld id="{8560F551-554D-45C4-987C-56C322CC2A01}" type="slidenum">
              <a:rPr lang="el-GR" sz="1035" smtClean="0"/>
              <a:pPr/>
              <a:t>‹#›</a:t>
            </a:fld>
            <a:endParaRPr lang="el-GR" sz="1035" dirty="0"/>
          </a:p>
        </p:txBody>
      </p:sp>
      <p:sp>
        <p:nvSpPr>
          <p:cNvPr id="9" name="Content Placeholder 2"/>
          <p:cNvSpPr>
            <a:spLocks noGrp="1"/>
          </p:cNvSpPr>
          <p:nvPr>
            <p:ph idx="1"/>
          </p:nvPr>
        </p:nvSpPr>
        <p:spPr>
          <a:xfrm>
            <a:off x="251999" y="1044000"/>
            <a:ext cx="3204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12" name="Content Placeholder 2"/>
          <p:cNvSpPr>
            <a:spLocks noGrp="1"/>
          </p:cNvSpPr>
          <p:nvPr>
            <p:ph idx="10"/>
          </p:nvPr>
        </p:nvSpPr>
        <p:spPr>
          <a:xfrm>
            <a:off x="6803999" y="1044000"/>
            <a:ext cx="3204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18" name="Content Placeholder 2"/>
          <p:cNvSpPr>
            <a:spLocks noGrp="1"/>
          </p:cNvSpPr>
          <p:nvPr>
            <p:ph idx="13"/>
          </p:nvPr>
        </p:nvSpPr>
        <p:spPr>
          <a:xfrm>
            <a:off x="3527999" y="1044000"/>
            <a:ext cx="3204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19" name="Content Placeholder 2"/>
          <p:cNvSpPr>
            <a:spLocks noGrp="1"/>
          </p:cNvSpPr>
          <p:nvPr>
            <p:ph idx="14"/>
          </p:nvPr>
        </p:nvSpPr>
        <p:spPr>
          <a:xfrm>
            <a:off x="251999" y="3744000"/>
            <a:ext cx="3204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20" name="Content Placeholder 2"/>
          <p:cNvSpPr>
            <a:spLocks noGrp="1"/>
          </p:cNvSpPr>
          <p:nvPr>
            <p:ph idx="15"/>
          </p:nvPr>
        </p:nvSpPr>
        <p:spPr>
          <a:xfrm>
            <a:off x="6803999" y="3744000"/>
            <a:ext cx="3204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21" name="Content Placeholder 2"/>
          <p:cNvSpPr>
            <a:spLocks noGrp="1"/>
          </p:cNvSpPr>
          <p:nvPr>
            <p:ph idx="16"/>
          </p:nvPr>
        </p:nvSpPr>
        <p:spPr>
          <a:xfrm>
            <a:off x="3527999" y="3744000"/>
            <a:ext cx="3204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Tree>
    <p:extLst>
      <p:ext uri="{BB962C8B-B14F-4D97-AF65-F5344CB8AC3E}">
        <p14:creationId xmlns:p14="http://schemas.microsoft.com/office/powerpoint/2010/main" val="25678271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5_Title and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1999" y="0"/>
            <a:ext cx="9756000" cy="864000"/>
          </a:xfrm>
        </p:spPr>
        <p:txBody>
          <a:bodyPr/>
          <a:lstStyle>
            <a:lvl1pPr algn="r">
              <a:defRPr sz="3500" i="1">
                <a:solidFill>
                  <a:srgbClr val="595959"/>
                </a:solidFill>
                <a:effectLst/>
                <a:latin typeface="Calibri Light" panose="020F0302020204030204" pitchFamily="34" charset="0"/>
                <a:cs typeface="Calibri Light" panose="020F0302020204030204" pitchFamily="34" charset="0"/>
              </a:defRPr>
            </a:lvl1pPr>
          </a:lstStyle>
          <a:p>
            <a:r>
              <a:rPr lang="en-US" dirty="0" smtClean="0"/>
              <a:t>Click to edit Master title style</a:t>
            </a:r>
            <a:endParaRPr lang="el-GR" dirty="0"/>
          </a:p>
        </p:txBody>
      </p:sp>
      <p:cxnSp>
        <p:nvCxnSpPr>
          <p:cNvPr id="11" name="Straight Connector 10"/>
          <p:cNvCxnSpPr/>
          <p:nvPr userDrawn="1"/>
        </p:nvCxnSpPr>
        <p:spPr bwMode="auto">
          <a:xfrm>
            <a:off x="252000" y="864000"/>
            <a:ext cx="9756000" cy="0"/>
          </a:xfrm>
          <a:prstGeom prst="line">
            <a:avLst/>
          </a:prstGeom>
          <a:solidFill>
            <a:schemeClr val="accent1"/>
          </a:solidFill>
          <a:ln w="22225" cap="flat" cmpd="sng" algn="ctr">
            <a:solidFill>
              <a:srgbClr val="C6D5E4"/>
            </a:solidFill>
            <a:prstDash val="solid"/>
            <a:round/>
            <a:headEnd type="none" w="med" len="med"/>
            <a:tailEnd type="none" w="med" len="med"/>
          </a:ln>
          <a:effectLst/>
        </p:spPr>
      </p:cxn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884000" y="5652000"/>
            <a:ext cx="2390236" cy="1188000"/>
          </a:xfrm>
          <a:prstGeom prst="rect">
            <a:avLst/>
          </a:prstGeom>
        </p:spPr>
      </p:pic>
      <p:cxnSp>
        <p:nvCxnSpPr>
          <p:cNvPr id="13" name="Straight Connector 12"/>
          <p:cNvCxnSpPr/>
          <p:nvPr userDrawn="1"/>
        </p:nvCxnSpPr>
        <p:spPr bwMode="auto">
          <a:xfrm>
            <a:off x="252000" y="6498000"/>
            <a:ext cx="8100000" cy="0"/>
          </a:xfrm>
          <a:prstGeom prst="line">
            <a:avLst/>
          </a:prstGeom>
          <a:solidFill>
            <a:schemeClr val="accent1"/>
          </a:solidFill>
          <a:ln w="12700" cap="flat" cmpd="sng" algn="ctr">
            <a:solidFill>
              <a:srgbClr val="C0C0C2"/>
            </a:solidFill>
            <a:prstDash val="solid"/>
            <a:round/>
            <a:headEnd type="none" w="med" len="med"/>
            <a:tailEnd type="none" w="med" len="med"/>
          </a:ln>
          <a:effectLst/>
        </p:spPr>
      </p:cxnSp>
      <p:sp>
        <p:nvSpPr>
          <p:cNvPr id="14" name="TextBox 13"/>
          <p:cNvSpPr txBox="1">
            <a:spLocks noChangeAspect="1"/>
          </p:cNvSpPr>
          <p:nvPr userDrawn="1"/>
        </p:nvSpPr>
        <p:spPr>
          <a:xfrm>
            <a:off x="252000" y="6551999"/>
            <a:ext cx="2232000" cy="253234"/>
          </a:xfrm>
          <a:prstGeom prst="rect">
            <a:avLst/>
          </a:prstGeom>
          <a:noFill/>
        </p:spPr>
        <p:txBody>
          <a:bodyPr wrap="square" lIns="0" tIns="0" rIns="0" bIns="0" rtlCol="0" anchor="ctr" anchorCtr="0">
            <a:spAutoFit/>
          </a:bodyPr>
          <a:lstStyle/>
          <a:p>
            <a:pPr algn="ctr"/>
            <a:r>
              <a:rPr lang="en-US" sz="1242" b="1" i="1" dirty="0" smtClean="0">
                <a:solidFill>
                  <a:srgbClr val="586464"/>
                </a:solidFill>
                <a:latin typeface="Calibri" panose="020F0502020204030204" pitchFamily="34" charset="0"/>
              </a:rPr>
              <a:t>ATHEX</a:t>
            </a:r>
            <a:r>
              <a:rPr lang="en-US" sz="1242" b="0" i="1" dirty="0" smtClean="0">
                <a:solidFill>
                  <a:srgbClr val="586464"/>
                </a:solidFill>
                <a:latin typeface="Calibri" panose="020F0502020204030204" pitchFamily="34" charset="0"/>
              </a:rPr>
              <a:t>GROUP</a:t>
            </a:r>
            <a:endParaRPr lang="en-US" sz="1242" b="1" i="1" dirty="0">
              <a:solidFill>
                <a:srgbClr val="586464"/>
              </a:solidFill>
              <a:latin typeface="Calibri" panose="020F0502020204030204" pitchFamily="34" charset="0"/>
            </a:endParaRPr>
          </a:p>
        </p:txBody>
      </p:sp>
      <p:sp>
        <p:nvSpPr>
          <p:cNvPr id="15" name="Rectangle 6"/>
          <p:cNvSpPr txBox="1">
            <a:spLocks noChangeArrowheads="1"/>
          </p:cNvSpPr>
          <p:nvPr userDrawn="1"/>
        </p:nvSpPr>
        <p:spPr>
          <a:xfrm>
            <a:off x="7344000" y="6552000"/>
            <a:ext cx="864000" cy="252000"/>
          </a:xfrm>
          <a:prstGeom prst="rect">
            <a:avLst/>
          </a:prstGeom>
        </p:spPr>
        <p:txBody>
          <a:bodyPr vert="horz" wrap="square" lIns="0" tIns="0" rIns="0" bIns="0" numCol="1" anchor="ctr" anchorCtr="0" compatLnSpc="1">
            <a:prstTxWarp prst="textNoShape">
              <a:avLst/>
            </a:prstTxWarp>
          </a:bodyPr>
          <a:lstStyle>
            <a:defPPr>
              <a:defRPr lang="en-GB"/>
            </a:defPPr>
            <a:lvl1pPr algn="r" rtl="0" eaLnBrk="1" fontAlgn="base" hangingPunct="1">
              <a:spcBef>
                <a:spcPct val="0"/>
              </a:spcBef>
              <a:spcAft>
                <a:spcPct val="0"/>
              </a:spcAft>
              <a:defRPr sz="693" b="1" i="1" kern="1200">
                <a:solidFill>
                  <a:srgbClr val="586464"/>
                </a:solidFill>
                <a:latin typeface="Calibri" pitchFamily="34" charset="0"/>
                <a:ea typeface="+mn-ea"/>
                <a:cs typeface="Arial" charset="0"/>
              </a:defRPr>
            </a:lvl1pPr>
            <a:lvl2pPr marL="481637" indent="-20802" algn="l" rtl="0" eaLnBrk="0" fontAlgn="base" hangingPunct="0">
              <a:spcBef>
                <a:spcPct val="0"/>
              </a:spcBef>
              <a:spcAft>
                <a:spcPct val="0"/>
              </a:spcAft>
              <a:defRPr sz="1108" kern="1200">
                <a:solidFill>
                  <a:schemeClr val="tx1"/>
                </a:solidFill>
                <a:latin typeface="Verdana" pitchFamily="34" charset="0"/>
                <a:ea typeface="+mn-ea"/>
                <a:cs typeface="Arial" charset="0"/>
              </a:defRPr>
            </a:lvl2pPr>
            <a:lvl3pPr marL="964873" indent="-43204" algn="l" rtl="0" eaLnBrk="0" fontAlgn="base" hangingPunct="0">
              <a:spcBef>
                <a:spcPct val="0"/>
              </a:spcBef>
              <a:spcAft>
                <a:spcPct val="0"/>
              </a:spcAft>
              <a:defRPr sz="1108" kern="1200">
                <a:solidFill>
                  <a:schemeClr val="tx1"/>
                </a:solidFill>
                <a:latin typeface="Verdana" pitchFamily="34" charset="0"/>
                <a:ea typeface="+mn-ea"/>
                <a:cs typeface="Arial" charset="0"/>
              </a:defRPr>
            </a:lvl3pPr>
            <a:lvl4pPr marL="1446510" indent="-64005" algn="l" rtl="0" eaLnBrk="0" fontAlgn="base" hangingPunct="0">
              <a:spcBef>
                <a:spcPct val="0"/>
              </a:spcBef>
              <a:spcAft>
                <a:spcPct val="0"/>
              </a:spcAft>
              <a:defRPr sz="1108" kern="1200">
                <a:solidFill>
                  <a:schemeClr val="tx1"/>
                </a:solidFill>
                <a:latin typeface="Verdana" pitchFamily="34" charset="0"/>
                <a:ea typeface="+mn-ea"/>
                <a:cs typeface="Arial" charset="0"/>
              </a:defRPr>
            </a:lvl4pPr>
            <a:lvl5pPr marL="1929746" indent="-86407" algn="l" rtl="0" eaLnBrk="0" fontAlgn="base" hangingPunct="0">
              <a:spcBef>
                <a:spcPct val="0"/>
              </a:spcBef>
              <a:spcAft>
                <a:spcPct val="0"/>
              </a:spcAft>
              <a:defRPr sz="1108" kern="1200">
                <a:solidFill>
                  <a:schemeClr val="tx1"/>
                </a:solidFill>
                <a:latin typeface="Verdana" pitchFamily="34" charset="0"/>
                <a:ea typeface="+mn-ea"/>
                <a:cs typeface="Arial" charset="0"/>
              </a:defRPr>
            </a:lvl5pPr>
            <a:lvl6pPr marL="2304175" algn="l" defTabSz="921670" rtl="0" eaLnBrk="1" latinLnBrk="0" hangingPunct="1">
              <a:defRPr sz="1108" kern="1200">
                <a:solidFill>
                  <a:schemeClr val="tx1"/>
                </a:solidFill>
                <a:latin typeface="Verdana" pitchFamily="34" charset="0"/>
                <a:ea typeface="+mn-ea"/>
                <a:cs typeface="Arial" charset="0"/>
              </a:defRPr>
            </a:lvl6pPr>
            <a:lvl7pPr marL="2765010" algn="l" defTabSz="921670" rtl="0" eaLnBrk="1" latinLnBrk="0" hangingPunct="1">
              <a:defRPr sz="1108" kern="1200">
                <a:solidFill>
                  <a:schemeClr val="tx1"/>
                </a:solidFill>
                <a:latin typeface="Verdana" pitchFamily="34" charset="0"/>
                <a:ea typeface="+mn-ea"/>
                <a:cs typeface="Arial" charset="0"/>
              </a:defRPr>
            </a:lvl7pPr>
            <a:lvl8pPr marL="3225845" algn="l" defTabSz="921670" rtl="0" eaLnBrk="1" latinLnBrk="0" hangingPunct="1">
              <a:defRPr sz="1108" kern="1200">
                <a:solidFill>
                  <a:schemeClr val="tx1"/>
                </a:solidFill>
                <a:latin typeface="Verdana" pitchFamily="34" charset="0"/>
                <a:ea typeface="+mn-ea"/>
                <a:cs typeface="Arial" charset="0"/>
              </a:defRPr>
            </a:lvl8pPr>
            <a:lvl9pPr marL="3686680" algn="l" defTabSz="921670" rtl="0" eaLnBrk="1" latinLnBrk="0" hangingPunct="1">
              <a:defRPr sz="1108" kern="1200">
                <a:solidFill>
                  <a:schemeClr val="tx1"/>
                </a:solidFill>
                <a:latin typeface="Verdana" pitchFamily="34" charset="0"/>
                <a:ea typeface="+mn-ea"/>
                <a:cs typeface="Arial" charset="0"/>
              </a:defRPr>
            </a:lvl9pPr>
          </a:lstStyle>
          <a:p>
            <a:r>
              <a:rPr lang="en-US" sz="1035" dirty="0" smtClean="0"/>
              <a:t>Page </a:t>
            </a:r>
            <a:fld id="{8560F551-554D-45C4-987C-56C322CC2A01}" type="slidenum">
              <a:rPr lang="el-GR" sz="1035" smtClean="0"/>
              <a:pPr/>
              <a:t>‹#›</a:t>
            </a:fld>
            <a:endParaRPr lang="el-GR" sz="1035" dirty="0"/>
          </a:p>
        </p:txBody>
      </p:sp>
      <p:sp>
        <p:nvSpPr>
          <p:cNvPr id="19" name="Content Placeholder 2"/>
          <p:cNvSpPr>
            <a:spLocks noGrp="1"/>
          </p:cNvSpPr>
          <p:nvPr>
            <p:ph idx="14"/>
          </p:nvPr>
        </p:nvSpPr>
        <p:spPr>
          <a:xfrm>
            <a:off x="251999" y="3744000"/>
            <a:ext cx="3204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20" name="Content Placeholder 2"/>
          <p:cNvSpPr>
            <a:spLocks noGrp="1"/>
          </p:cNvSpPr>
          <p:nvPr>
            <p:ph idx="15"/>
          </p:nvPr>
        </p:nvSpPr>
        <p:spPr>
          <a:xfrm>
            <a:off x="6803999" y="3744000"/>
            <a:ext cx="3204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21" name="Content Placeholder 2"/>
          <p:cNvSpPr>
            <a:spLocks noGrp="1"/>
          </p:cNvSpPr>
          <p:nvPr>
            <p:ph idx="16"/>
          </p:nvPr>
        </p:nvSpPr>
        <p:spPr>
          <a:xfrm>
            <a:off x="3527999" y="3744000"/>
            <a:ext cx="3204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16" name="Content Placeholder 2"/>
          <p:cNvSpPr>
            <a:spLocks noGrp="1"/>
          </p:cNvSpPr>
          <p:nvPr>
            <p:ph idx="1"/>
          </p:nvPr>
        </p:nvSpPr>
        <p:spPr>
          <a:xfrm>
            <a:off x="251999" y="1044000"/>
            <a:ext cx="9756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Tree>
    <p:extLst>
      <p:ext uri="{BB962C8B-B14F-4D97-AF65-F5344CB8AC3E}">
        <p14:creationId xmlns:p14="http://schemas.microsoft.com/office/powerpoint/2010/main" val="3229398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8_Title and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1999" y="0"/>
            <a:ext cx="9756000" cy="864000"/>
          </a:xfrm>
        </p:spPr>
        <p:txBody>
          <a:bodyPr/>
          <a:lstStyle>
            <a:lvl1pPr algn="r">
              <a:defRPr sz="3500" i="1">
                <a:solidFill>
                  <a:srgbClr val="595959"/>
                </a:solidFill>
                <a:effectLst/>
                <a:latin typeface="Calibri Light" panose="020F0302020204030204" pitchFamily="34" charset="0"/>
                <a:cs typeface="Calibri Light" panose="020F0302020204030204" pitchFamily="34" charset="0"/>
              </a:defRPr>
            </a:lvl1pPr>
          </a:lstStyle>
          <a:p>
            <a:r>
              <a:rPr lang="en-US" dirty="0" smtClean="0"/>
              <a:t>Click to edit Master title style</a:t>
            </a:r>
            <a:endParaRPr lang="el-GR" dirty="0"/>
          </a:p>
        </p:txBody>
      </p:sp>
      <p:cxnSp>
        <p:nvCxnSpPr>
          <p:cNvPr id="11" name="Straight Connector 10"/>
          <p:cNvCxnSpPr/>
          <p:nvPr userDrawn="1"/>
        </p:nvCxnSpPr>
        <p:spPr bwMode="auto">
          <a:xfrm>
            <a:off x="252000" y="864000"/>
            <a:ext cx="9756000" cy="0"/>
          </a:xfrm>
          <a:prstGeom prst="line">
            <a:avLst/>
          </a:prstGeom>
          <a:solidFill>
            <a:schemeClr val="accent1"/>
          </a:solidFill>
          <a:ln w="22225" cap="flat" cmpd="sng" algn="ctr">
            <a:solidFill>
              <a:srgbClr val="C6D5E4"/>
            </a:solidFill>
            <a:prstDash val="solid"/>
            <a:round/>
            <a:headEnd type="none" w="med" len="med"/>
            <a:tailEnd type="none" w="med" len="med"/>
          </a:ln>
          <a:effectLst/>
        </p:spPr>
      </p:cxn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884000" y="5652000"/>
            <a:ext cx="2390236" cy="1188000"/>
          </a:xfrm>
          <a:prstGeom prst="rect">
            <a:avLst/>
          </a:prstGeom>
        </p:spPr>
      </p:pic>
      <p:cxnSp>
        <p:nvCxnSpPr>
          <p:cNvPr id="13" name="Straight Connector 12"/>
          <p:cNvCxnSpPr/>
          <p:nvPr userDrawn="1"/>
        </p:nvCxnSpPr>
        <p:spPr bwMode="auto">
          <a:xfrm>
            <a:off x="252000" y="6498000"/>
            <a:ext cx="8100000" cy="0"/>
          </a:xfrm>
          <a:prstGeom prst="line">
            <a:avLst/>
          </a:prstGeom>
          <a:solidFill>
            <a:schemeClr val="accent1"/>
          </a:solidFill>
          <a:ln w="12700" cap="flat" cmpd="sng" algn="ctr">
            <a:solidFill>
              <a:srgbClr val="C0C0C2"/>
            </a:solidFill>
            <a:prstDash val="solid"/>
            <a:round/>
            <a:headEnd type="none" w="med" len="med"/>
            <a:tailEnd type="none" w="med" len="med"/>
          </a:ln>
          <a:effectLst/>
        </p:spPr>
      </p:cxnSp>
      <p:sp>
        <p:nvSpPr>
          <p:cNvPr id="14" name="TextBox 13"/>
          <p:cNvSpPr txBox="1">
            <a:spLocks noChangeAspect="1"/>
          </p:cNvSpPr>
          <p:nvPr userDrawn="1"/>
        </p:nvSpPr>
        <p:spPr>
          <a:xfrm>
            <a:off x="252000" y="6551999"/>
            <a:ext cx="2232000" cy="253234"/>
          </a:xfrm>
          <a:prstGeom prst="rect">
            <a:avLst/>
          </a:prstGeom>
          <a:noFill/>
        </p:spPr>
        <p:txBody>
          <a:bodyPr wrap="square" lIns="0" tIns="0" rIns="0" bIns="0" rtlCol="0" anchor="ctr" anchorCtr="0">
            <a:spAutoFit/>
          </a:bodyPr>
          <a:lstStyle/>
          <a:p>
            <a:pPr algn="ctr"/>
            <a:r>
              <a:rPr lang="en-US" sz="1242" b="1" i="1" dirty="0" smtClean="0">
                <a:solidFill>
                  <a:srgbClr val="586464"/>
                </a:solidFill>
                <a:latin typeface="Calibri" panose="020F0502020204030204" pitchFamily="34" charset="0"/>
              </a:rPr>
              <a:t>ATHEX</a:t>
            </a:r>
            <a:r>
              <a:rPr lang="en-US" sz="1242" b="0" i="1" dirty="0" smtClean="0">
                <a:solidFill>
                  <a:srgbClr val="586464"/>
                </a:solidFill>
                <a:latin typeface="Calibri" panose="020F0502020204030204" pitchFamily="34" charset="0"/>
              </a:rPr>
              <a:t>GROUP</a:t>
            </a:r>
            <a:endParaRPr lang="en-US" sz="1242" b="1" i="1" dirty="0">
              <a:solidFill>
                <a:srgbClr val="586464"/>
              </a:solidFill>
              <a:latin typeface="Calibri" panose="020F0502020204030204" pitchFamily="34" charset="0"/>
            </a:endParaRPr>
          </a:p>
        </p:txBody>
      </p:sp>
      <p:sp>
        <p:nvSpPr>
          <p:cNvPr id="15" name="Rectangle 6"/>
          <p:cNvSpPr txBox="1">
            <a:spLocks noChangeArrowheads="1"/>
          </p:cNvSpPr>
          <p:nvPr userDrawn="1"/>
        </p:nvSpPr>
        <p:spPr>
          <a:xfrm>
            <a:off x="7344000" y="6552000"/>
            <a:ext cx="864000" cy="252000"/>
          </a:xfrm>
          <a:prstGeom prst="rect">
            <a:avLst/>
          </a:prstGeom>
        </p:spPr>
        <p:txBody>
          <a:bodyPr vert="horz" wrap="square" lIns="0" tIns="0" rIns="0" bIns="0" numCol="1" anchor="ctr" anchorCtr="0" compatLnSpc="1">
            <a:prstTxWarp prst="textNoShape">
              <a:avLst/>
            </a:prstTxWarp>
          </a:bodyPr>
          <a:lstStyle>
            <a:defPPr>
              <a:defRPr lang="en-GB"/>
            </a:defPPr>
            <a:lvl1pPr algn="r" rtl="0" eaLnBrk="1" fontAlgn="base" hangingPunct="1">
              <a:spcBef>
                <a:spcPct val="0"/>
              </a:spcBef>
              <a:spcAft>
                <a:spcPct val="0"/>
              </a:spcAft>
              <a:defRPr sz="693" b="1" i="1" kern="1200">
                <a:solidFill>
                  <a:srgbClr val="586464"/>
                </a:solidFill>
                <a:latin typeface="Calibri" pitchFamily="34" charset="0"/>
                <a:ea typeface="+mn-ea"/>
                <a:cs typeface="Arial" charset="0"/>
              </a:defRPr>
            </a:lvl1pPr>
            <a:lvl2pPr marL="481637" indent="-20802" algn="l" rtl="0" eaLnBrk="0" fontAlgn="base" hangingPunct="0">
              <a:spcBef>
                <a:spcPct val="0"/>
              </a:spcBef>
              <a:spcAft>
                <a:spcPct val="0"/>
              </a:spcAft>
              <a:defRPr sz="1108" kern="1200">
                <a:solidFill>
                  <a:schemeClr val="tx1"/>
                </a:solidFill>
                <a:latin typeface="Verdana" pitchFamily="34" charset="0"/>
                <a:ea typeface="+mn-ea"/>
                <a:cs typeface="Arial" charset="0"/>
              </a:defRPr>
            </a:lvl2pPr>
            <a:lvl3pPr marL="964873" indent="-43204" algn="l" rtl="0" eaLnBrk="0" fontAlgn="base" hangingPunct="0">
              <a:spcBef>
                <a:spcPct val="0"/>
              </a:spcBef>
              <a:spcAft>
                <a:spcPct val="0"/>
              </a:spcAft>
              <a:defRPr sz="1108" kern="1200">
                <a:solidFill>
                  <a:schemeClr val="tx1"/>
                </a:solidFill>
                <a:latin typeface="Verdana" pitchFamily="34" charset="0"/>
                <a:ea typeface="+mn-ea"/>
                <a:cs typeface="Arial" charset="0"/>
              </a:defRPr>
            </a:lvl3pPr>
            <a:lvl4pPr marL="1446510" indent="-64005" algn="l" rtl="0" eaLnBrk="0" fontAlgn="base" hangingPunct="0">
              <a:spcBef>
                <a:spcPct val="0"/>
              </a:spcBef>
              <a:spcAft>
                <a:spcPct val="0"/>
              </a:spcAft>
              <a:defRPr sz="1108" kern="1200">
                <a:solidFill>
                  <a:schemeClr val="tx1"/>
                </a:solidFill>
                <a:latin typeface="Verdana" pitchFamily="34" charset="0"/>
                <a:ea typeface="+mn-ea"/>
                <a:cs typeface="Arial" charset="0"/>
              </a:defRPr>
            </a:lvl4pPr>
            <a:lvl5pPr marL="1929746" indent="-86407" algn="l" rtl="0" eaLnBrk="0" fontAlgn="base" hangingPunct="0">
              <a:spcBef>
                <a:spcPct val="0"/>
              </a:spcBef>
              <a:spcAft>
                <a:spcPct val="0"/>
              </a:spcAft>
              <a:defRPr sz="1108" kern="1200">
                <a:solidFill>
                  <a:schemeClr val="tx1"/>
                </a:solidFill>
                <a:latin typeface="Verdana" pitchFamily="34" charset="0"/>
                <a:ea typeface="+mn-ea"/>
                <a:cs typeface="Arial" charset="0"/>
              </a:defRPr>
            </a:lvl5pPr>
            <a:lvl6pPr marL="2304175" algn="l" defTabSz="921670" rtl="0" eaLnBrk="1" latinLnBrk="0" hangingPunct="1">
              <a:defRPr sz="1108" kern="1200">
                <a:solidFill>
                  <a:schemeClr val="tx1"/>
                </a:solidFill>
                <a:latin typeface="Verdana" pitchFamily="34" charset="0"/>
                <a:ea typeface="+mn-ea"/>
                <a:cs typeface="Arial" charset="0"/>
              </a:defRPr>
            </a:lvl6pPr>
            <a:lvl7pPr marL="2765010" algn="l" defTabSz="921670" rtl="0" eaLnBrk="1" latinLnBrk="0" hangingPunct="1">
              <a:defRPr sz="1108" kern="1200">
                <a:solidFill>
                  <a:schemeClr val="tx1"/>
                </a:solidFill>
                <a:latin typeface="Verdana" pitchFamily="34" charset="0"/>
                <a:ea typeface="+mn-ea"/>
                <a:cs typeface="Arial" charset="0"/>
              </a:defRPr>
            </a:lvl7pPr>
            <a:lvl8pPr marL="3225845" algn="l" defTabSz="921670" rtl="0" eaLnBrk="1" latinLnBrk="0" hangingPunct="1">
              <a:defRPr sz="1108" kern="1200">
                <a:solidFill>
                  <a:schemeClr val="tx1"/>
                </a:solidFill>
                <a:latin typeface="Verdana" pitchFamily="34" charset="0"/>
                <a:ea typeface="+mn-ea"/>
                <a:cs typeface="Arial" charset="0"/>
              </a:defRPr>
            </a:lvl8pPr>
            <a:lvl9pPr marL="3686680" algn="l" defTabSz="921670" rtl="0" eaLnBrk="1" latinLnBrk="0" hangingPunct="1">
              <a:defRPr sz="1108" kern="1200">
                <a:solidFill>
                  <a:schemeClr val="tx1"/>
                </a:solidFill>
                <a:latin typeface="Verdana" pitchFamily="34" charset="0"/>
                <a:ea typeface="+mn-ea"/>
                <a:cs typeface="Arial" charset="0"/>
              </a:defRPr>
            </a:lvl9pPr>
          </a:lstStyle>
          <a:p>
            <a:r>
              <a:rPr lang="en-US" sz="1035" dirty="0" smtClean="0"/>
              <a:t>Page </a:t>
            </a:r>
            <a:fld id="{8560F551-554D-45C4-987C-56C322CC2A01}" type="slidenum">
              <a:rPr lang="el-GR" sz="1035" smtClean="0"/>
              <a:pPr/>
              <a:t>‹#›</a:t>
            </a:fld>
            <a:endParaRPr lang="el-GR" sz="1035" dirty="0"/>
          </a:p>
        </p:txBody>
      </p:sp>
      <p:sp>
        <p:nvSpPr>
          <p:cNvPr id="9" name="Content Placeholder 2"/>
          <p:cNvSpPr>
            <a:spLocks noGrp="1"/>
          </p:cNvSpPr>
          <p:nvPr>
            <p:ph idx="1"/>
          </p:nvPr>
        </p:nvSpPr>
        <p:spPr>
          <a:xfrm>
            <a:off x="251999" y="1044000"/>
            <a:ext cx="3204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12" name="Content Placeholder 2"/>
          <p:cNvSpPr>
            <a:spLocks noGrp="1"/>
          </p:cNvSpPr>
          <p:nvPr>
            <p:ph idx="10"/>
          </p:nvPr>
        </p:nvSpPr>
        <p:spPr>
          <a:xfrm>
            <a:off x="6803999" y="1044000"/>
            <a:ext cx="3204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18" name="Content Placeholder 2"/>
          <p:cNvSpPr>
            <a:spLocks noGrp="1"/>
          </p:cNvSpPr>
          <p:nvPr>
            <p:ph idx="13"/>
          </p:nvPr>
        </p:nvSpPr>
        <p:spPr>
          <a:xfrm>
            <a:off x="3527999" y="1044000"/>
            <a:ext cx="3204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16" name="Content Placeholder 2"/>
          <p:cNvSpPr>
            <a:spLocks noGrp="1"/>
          </p:cNvSpPr>
          <p:nvPr>
            <p:ph idx="14"/>
          </p:nvPr>
        </p:nvSpPr>
        <p:spPr>
          <a:xfrm>
            <a:off x="251999" y="3780000"/>
            <a:ext cx="9756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Tree>
    <p:extLst>
      <p:ext uri="{BB962C8B-B14F-4D97-AF65-F5344CB8AC3E}">
        <p14:creationId xmlns:p14="http://schemas.microsoft.com/office/powerpoint/2010/main" val="2158291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6_Title and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1999" y="0"/>
            <a:ext cx="9756000" cy="864000"/>
          </a:xfrm>
        </p:spPr>
        <p:txBody>
          <a:bodyPr/>
          <a:lstStyle>
            <a:lvl1pPr algn="r">
              <a:defRPr sz="3500" i="1">
                <a:solidFill>
                  <a:srgbClr val="595959"/>
                </a:solidFill>
                <a:effectLst/>
                <a:latin typeface="Calibri Light" panose="020F0302020204030204" pitchFamily="34" charset="0"/>
                <a:cs typeface="Calibri Light" panose="020F0302020204030204" pitchFamily="34" charset="0"/>
              </a:defRPr>
            </a:lvl1pPr>
          </a:lstStyle>
          <a:p>
            <a:r>
              <a:rPr lang="en-US" dirty="0" smtClean="0"/>
              <a:t>Click to edit Master title style</a:t>
            </a:r>
            <a:endParaRPr lang="el-GR" dirty="0"/>
          </a:p>
        </p:txBody>
      </p:sp>
      <p:cxnSp>
        <p:nvCxnSpPr>
          <p:cNvPr id="11" name="Straight Connector 10"/>
          <p:cNvCxnSpPr/>
          <p:nvPr userDrawn="1"/>
        </p:nvCxnSpPr>
        <p:spPr bwMode="auto">
          <a:xfrm>
            <a:off x="252000" y="864000"/>
            <a:ext cx="9756000" cy="0"/>
          </a:xfrm>
          <a:prstGeom prst="line">
            <a:avLst/>
          </a:prstGeom>
          <a:solidFill>
            <a:schemeClr val="accent1"/>
          </a:solidFill>
          <a:ln w="22225" cap="flat" cmpd="sng" algn="ctr">
            <a:solidFill>
              <a:srgbClr val="C6D5E4"/>
            </a:solidFill>
            <a:prstDash val="solid"/>
            <a:round/>
            <a:headEnd type="none" w="med" len="med"/>
            <a:tailEnd type="none" w="med" len="med"/>
          </a:ln>
          <a:effectLst/>
        </p:spPr>
      </p:cxn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884000" y="5652000"/>
            <a:ext cx="2390236" cy="1188000"/>
          </a:xfrm>
          <a:prstGeom prst="rect">
            <a:avLst/>
          </a:prstGeom>
        </p:spPr>
      </p:pic>
      <p:cxnSp>
        <p:nvCxnSpPr>
          <p:cNvPr id="13" name="Straight Connector 12"/>
          <p:cNvCxnSpPr/>
          <p:nvPr userDrawn="1"/>
        </p:nvCxnSpPr>
        <p:spPr bwMode="auto">
          <a:xfrm>
            <a:off x="252000" y="6498000"/>
            <a:ext cx="8100000" cy="0"/>
          </a:xfrm>
          <a:prstGeom prst="line">
            <a:avLst/>
          </a:prstGeom>
          <a:solidFill>
            <a:schemeClr val="accent1"/>
          </a:solidFill>
          <a:ln w="12700" cap="flat" cmpd="sng" algn="ctr">
            <a:solidFill>
              <a:srgbClr val="C0C0C2"/>
            </a:solidFill>
            <a:prstDash val="solid"/>
            <a:round/>
            <a:headEnd type="none" w="med" len="med"/>
            <a:tailEnd type="none" w="med" len="med"/>
          </a:ln>
          <a:effectLst/>
        </p:spPr>
      </p:cxnSp>
      <p:sp>
        <p:nvSpPr>
          <p:cNvPr id="14" name="TextBox 13"/>
          <p:cNvSpPr txBox="1">
            <a:spLocks noChangeAspect="1"/>
          </p:cNvSpPr>
          <p:nvPr userDrawn="1"/>
        </p:nvSpPr>
        <p:spPr>
          <a:xfrm>
            <a:off x="252000" y="6551999"/>
            <a:ext cx="2232000" cy="253234"/>
          </a:xfrm>
          <a:prstGeom prst="rect">
            <a:avLst/>
          </a:prstGeom>
          <a:noFill/>
        </p:spPr>
        <p:txBody>
          <a:bodyPr wrap="square" lIns="0" tIns="0" rIns="0" bIns="0" rtlCol="0" anchor="ctr" anchorCtr="0">
            <a:spAutoFit/>
          </a:bodyPr>
          <a:lstStyle/>
          <a:p>
            <a:pPr algn="ctr"/>
            <a:r>
              <a:rPr lang="en-US" sz="1242" b="1" i="1" dirty="0" smtClean="0">
                <a:solidFill>
                  <a:srgbClr val="586464"/>
                </a:solidFill>
                <a:latin typeface="Calibri" panose="020F0502020204030204" pitchFamily="34" charset="0"/>
              </a:rPr>
              <a:t>ATHEX</a:t>
            </a:r>
            <a:r>
              <a:rPr lang="en-US" sz="1242" b="0" i="1" dirty="0" smtClean="0">
                <a:solidFill>
                  <a:srgbClr val="586464"/>
                </a:solidFill>
                <a:latin typeface="Calibri" panose="020F0502020204030204" pitchFamily="34" charset="0"/>
              </a:rPr>
              <a:t>GROUP</a:t>
            </a:r>
            <a:endParaRPr lang="en-US" sz="1242" b="1" i="1" dirty="0">
              <a:solidFill>
                <a:srgbClr val="586464"/>
              </a:solidFill>
              <a:latin typeface="Calibri" panose="020F0502020204030204" pitchFamily="34" charset="0"/>
            </a:endParaRPr>
          </a:p>
        </p:txBody>
      </p:sp>
      <p:sp>
        <p:nvSpPr>
          <p:cNvPr id="15" name="Rectangle 6"/>
          <p:cNvSpPr txBox="1">
            <a:spLocks noChangeArrowheads="1"/>
          </p:cNvSpPr>
          <p:nvPr userDrawn="1"/>
        </p:nvSpPr>
        <p:spPr>
          <a:xfrm>
            <a:off x="7344000" y="6552000"/>
            <a:ext cx="864000" cy="252000"/>
          </a:xfrm>
          <a:prstGeom prst="rect">
            <a:avLst/>
          </a:prstGeom>
        </p:spPr>
        <p:txBody>
          <a:bodyPr vert="horz" wrap="square" lIns="0" tIns="0" rIns="0" bIns="0" numCol="1" anchor="ctr" anchorCtr="0" compatLnSpc="1">
            <a:prstTxWarp prst="textNoShape">
              <a:avLst/>
            </a:prstTxWarp>
          </a:bodyPr>
          <a:lstStyle>
            <a:defPPr>
              <a:defRPr lang="en-GB"/>
            </a:defPPr>
            <a:lvl1pPr algn="r" rtl="0" eaLnBrk="1" fontAlgn="base" hangingPunct="1">
              <a:spcBef>
                <a:spcPct val="0"/>
              </a:spcBef>
              <a:spcAft>
                <a:spcPct val="0"/>
              </a:spcAft>
              <a:defRPr sz="693" b="1" i="1" kern="1200">
                <a:solidFill>
                  <a:srgbClr val="586464"/>
                </a:solidFill>
                <a:latin typeface="Calibri" pitchFamily="34" charset="0"/>
                <a:ea typeface="+mn-ea"/>
                <a:cs typeface="Arial" charset="0"/>
              </a:defRPr>
            </a:lvl1pPr>
            <a:lvl2pPr marL="481637" indent="-20802" algn="l" rtl="0" eaLnBrk="0" fontAlgn="base" hangingPunct="0">
              <a:spcBef>
                <a:spcPct val="0"/>
              </a:spcBef>
              <a:spcAft>
                <a:spcPct val="0"/>
              </a:spcAft>
              <a:defRPr sz="1108" kern="1200">
                <a:solidFill>
                  <a:schemeClr val="tx1"/>
                </a:solidFill>
                <a:latin typeface="Verdana" pitchFamily="34" charset="0"/>
                <a:ea typeface="+mn-ea"/>
                <a:cs typeface="Arial" charset="0"/>
              </a:defRPr>
            </a:lvl2pPr>
            <a:lvl3pPr marL="964873" indent="-43204" algn="l" rtl="0" eaLnBrk="0" fontAlgn="base" hangingPunct="0">
              <a:spcBef>
                <a:spcPct val="0"/>
              </a:spcBef>
              <a:spcAft>
                <a:spcPct val="0"/>
              </a:spcAft>
              <a:defRPr sz="1108" kern="1200">
                <a:solidFill>
                  <a:schemeClr val="tx1"/>
                </a:solidFill>
                <a:latin typeface="Verdana" pitchFamily="34" charset="0"/>
                <a:ea typeface="+mn-ea"/>
                <a:cs typeface="Arial" charset="0"/>
              </a:defRPr>
            </a:lvl3pPr>
            <a:lvl4pPr marL="1446510" indent="-64005" algn="l" rtl="0" eaLnBrk="0" fontAlgn="base" hangingPunct="0">
              <a:spcBef>
                <a:spcPct val="0"/>
              </a:spcBef>
              <a:spcAft>
                <a:spcPct val="0"/>
              </a:spcAft>
              <a:defRPr sz="1108" kern="1200">
                <a:solidFill>
                  <a:schemeClr val="tx1"/>
                </a:solidFill>
                <a:latin typeface="Verdana" pitchFamily="34" charset="0"/>
                <a:ea typeface="+mn-ea"/>
                <a:cs typeface="Arial" charset="0"/>
              </a:defRPr>
            </a:lvl4pPr>
            <a:lvl5pPr marL="1929746" indent="-86407" algn="l" rtl="0" eaLnBrk="0" fontAlgn="base" hangingPunct="0">
              <a:spcBef>
                <a:spcPct val="0"/>
              </a:spcBef>
              <a:spcAft>
                <a:spcPct val="0"/>
              </a:spcAft>
              <a:defRPr sz="1108" kern="1200">
                <a:solidFill>
                  <a:schemeClr val="tx1"/>
                </a:solidFill>
                <a:latin typeface="Verdana" pitchFamily="34" charset="0"/>
                <a:ea typeface="+mn-ea"/>
                <a:cs typeface="Arial" charset="0"/>
              </a:defRPr>
            </a:lvl5pPr>
            <a:lvl6pPr marL="2304175" algn="l" defTabSz="921670" rtl="0" eaLnBrk="1" latinLnBrk="0" hangingPunct="1">
              <a:defRPr sz="1108" kern="1200">
                <a:solidFill>
                  <a:schemeClr val="tx1"/>
                </a:solidFill>
                <a:latin typeface="Verdana" pitchFamily="34" charset="0"/>
                <a:ea typeface="+mn-ea"/>
                <a:cs typeface="Arial" charset="0"/>
              </a:defRPr>
            </a:lvl6pPr>
            <a:lvl7pPr marL="2765010" algn="l" defTabSz="921670" rtl="0" eaLnBrk="1" latinLnBrk="0" hangingPunct="1">
              <a:defRPr sz="1108" kern="1200">
                <a:solidFill>
                  <a:schemeClr val="tx1"/>
                </a:solidFill>
                <a:latin typeface="Verdana" pitchFamily="34" charset="0"/>
                <a:ea typeface="+mn-ea"/>
                <a:cs typeface="Arial" charset="0"/>
              </a:defRPr>
            </a:lvl7pPr>
            <a:lvl8pPr marL="3225845" algn="l" defTabSz="921670" rtl="0" eaLnBrk="1" latinLnBrk="0" hangingPunct="1">
              <a:defRPr sz="1108" kern="1200">
                <a:solidFill>
                  <a:schemeClr val="tx1"/>
                </a:solidFill>
                <a:latin typeface="Verdana" pitchFamily="34" charset="0"/>
                <a:ea typeface="+mn-ea"/>
                <a:cs typeface="Arial" charset="0"/>
              </a:defRPr>
            </a:lvl8pPr>
            <a:lvl9pPr marL="3686680" algn="l" defTabSz="921670" rtl="0" eaLnBrk="1" latinLnBrk="0" hangingPunct="1">
              <a:defRPr sz="1108" kern="1200">
                <a:solidFill>
                  <a:schemeClr val="tx1"/>
                </a:solidFill>
                <a:latin typeface="Verdana" pitchFamily="34" charset="0"/>
                <a:ea typeface="+mn-ea"/>
                <a:cs typeface="Arial" charset="0"/>
              </a:defRPr>
            </a:lvl9pPr>
          </a:lstStyle>
          <a:p>
            <a:r>
              <a:rPr lang="en-US" sz="1035" dirty="0" smtClean="0"/>
              <a:t>Page </a:t>
            </a:r>
            <a:fld id="{8560F551-554D-45C4-987C-56C322CC2A01}" type="slidenum">
              <a:rPr lang="el-GR" sz="1035" smtClean="0"/>
              <a:pPr/>
              <a:t>‹#›</a:t>
            </a:fld>
            <a:endParaRPr lang="el-GR" sz="1035" dirty="0"/>
          </a:p>
        </p:txBody>
      </p:sp>
      <p:sp>
        <p:nvSpPr>
          <p:cNvPr id="19" name="Content Placeholder 2"/>
          <p:cNvSpPr>
            <a:spLocks noGrp="1"/>
          </p:cNvSpPr>
          <p:nvPr>
            <p:ph idx="14"/>
          </p:nvPr>
        </p:nvSpPr>
        <p:spPr>
          <a:xfrm>
            <a:off x="251999" y="3744000"/>
            <a:ext cx="3204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20" name="Content Placeholder 2"/>
          <p:cNvSpPr>
            <a:spLocks noGrp="1"/>
          </p:cNvSpPr>
          <p:nvPr>
            <p:ph idx="15"/>
          </p:nvPr>
        </p:nvSpPr>
        <p:spPr>
          <a:xfrm>
            <a:off x="6803999" y="3744000"/>
            <a:ext cx="3204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21" name="Content Placeholder 2"/>
          <p:cNvSpPr>
            <a:spLocks noGrp="1"/>
          </p:cNvSpPr>
          <p:nvPr>
            <p:ph idx="16"/>
          </p:nvPr>
        </p:nvSpPr>
        <p:spPr>
          <a:xfrm>
            <a:off x="3527999" y="3744000"/>
            <a:ext cx="3204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12" name="Content Placeholder 2"/>
          <p:cNvSpPr>
            <a:spLocks noGrp="1"/>
          </p:cNvSpPr>
          <p:nvPr>
            <p:ph idx="1"/>
          </p:nvPr>
        </p:nvSpPr>
        <p:spPr>
          <a:xfrm>
            <a:off x="251999" y="1044000"/>
            <a:ext cx="4824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17" name="Content Placeholder 2"/>
          <p:cNvSpPr>
            <a:spLocks noGrp="1"/>
          </p:cNvSpPr>
          <p:nvPr>
            <p:ph idx="11"/>
          </p:nvPr>
        </p:nvSpPr>
        <p:spPr>
          <a:xfrm>
            <a:off x="5183999" y="1044000"/>
            <a:ext cx="4824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Tree>
    <p:extLst>
      <p:ext uri="{BB962C8B-B14F-4D97-AF65-F5344CB8AC3E}">
        <p14:creationId xmlns:p14="http://schemas.microsoft.com/office/powerpoint/2010/main" val="17974642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9_Title and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1999" y="0"/>
            <a:ext cx="9756000" cy="864000"/>
          </a:xfrm>
        </p:spPr>
        <p:txBody>
          <a:bodyPr/>
          <a:lstStyle>
            <a:lvl1pPr algn="r">
              <a:defRPr sz="3500" i="1">
                <a:solidFill>
                  <a:srgbClr val="595959"/>
                </a:solidFill>
                <a:effectLst/>
                <a:latin typeface="Calibri Light" panose="020F0302020204030204" pitchFamily="34" charset="0"/>
                <a:cs typeface="Calibri Light" panose="020F0302020204030204" pitchFamily="34" charset="0"/>
              </a:defRPr>
            </a:lvl1pPr>
          </a:lstStyle>
          <a:p>
            <a:r>
              <a:rPr lang="en-US" dirty="0" smtClean="0"/>
              <a:t>Click to edit Master title style</a:t>
            </a:r>
            <a:endParaRPr lang="el-GR" dirty="0"/>
          </a:p>
        </p:txBody>
      </p:sp>
      <p:cxnSp>
        <p:nvCxnSpPr>
          <p:cNvPr id="11" name="Straight Connector 10"/>
          <p:cNvCxnSpPr/>
          <p:nvPr userDrawn="1"/>
        </p:nvCxnSpPr>
        <p:spPr bwMode="auto">
          <a:xfrm>
            <a:off x="252000" y="864000"/>
            <a:ext cx="9756000" cy="0"/>
          </a:xfrm>
          <a:prstGeom prst="line">
            <a:avLst/>
          </a:prstGeom>
          <a:solidFill>
            <a:schemeClr val="accent1"/>
          </a:solidFill>
          <a:ln w="22225" cap="flat" cmpd="sng" algn="ctr">
            <a:solidFill>
              <a:srgbClr val="C6D5E4"/>
            </a:solidFill>
            <a:prstDash val="solid"/>
            <a:round/>
            <a:headEnd type="none" w="med" len="med"/>
            <a:tailEnd type="none" w="med" len="med"/>
          </a:ln>
          <a:effectLst/>
        </p:spPr>
      </p:cxn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884000" y="5652000"/>
            <a:ext cx="2390236" cy="1188000"/>
          </a:xfrm>
          <a:prstGeom prst="rect">
            <a:avLst/>
          </a:prstGeom>
        </p:spPr>
      </p:pic>
      <p:cxnSp>
        <p:nvCxnSpPr>
          <p:cNvPr id="13" name="Straight Connector 12"/>
          <p:cNvCxnSpPr/>
          <p:nvPr userDrawn="1"/>
        </p:nvCxnSpPr>
        <p:spPr bwMode="auto">
          <a:xfrm>
            <a:off x="252000" y="6498000"/>
            <a:ext cx="8100000" cy="0"/>
          </a:xfrm>
          <a:prstGeom prst="line">
            <a:avLst/>
          </a:prstGeom>
          <a:solidFill>
            <a:schemeClr val="accent1"/>
          </a:solidFill>
          <a:ln w="12700" cap="flat" cmpd="sng" algn="ctr">
            <a:solidFill>
              <a:srgbClr val="C0C0C2"/>
            </a:solidFill>
            <a:prstDash val="solid"/>
            <a:round/>
            <a:headEnd type="none" w="med" len="med"/>
            <a:tailEnd type="none" w="med" len="med"/>
          </a:ln>
          <a:effectLst/>
        </p:spPr>
      </p:cxnSp>
      <p:sp>
        <p:nvSpPr>
          <p:cNvPr id="14" name="TextBox 13"/>
          <p:cNvSpPr txBox="1">
            <a:spLocks noChangeAspect="1"/>
          </p:cNvSpPr>
          <p:nvPr userDrawn="1"/>
        </p:nvSpPr>
        <p:spPr>
          <a:xfrm>
            <a:off x="252000" y="6551999"/>
            <a:ext cx="2232000" cy="253234"/>
          </a:xfrm>
          <a:prstGeom prst="rect">
            <a:avLst/>
          </a:prstGeom>
          <a:noFill/>
        </p:spPr>
        <p:txBody>
          <a:bodyPr wrap="square" lIns="0" tIns="0" rIns="0" bIns="0" rtlCol="0" anchor="ctr" anchorCtr="0">
            <a:spAutoFit/>
          </a:bodyPr>
          <a:lstStyle/>
          <a:p>
            <a:pPr algn="ctr"/>
            <a:r>
              <a:rPr lang="en-US" sz="1242" b="1" i="1" dirty="0" smtClean="0">
                <a:solidFill>
                  <a:srgbClr val="586464"/>
                </a:solidFill>
                <a:latin typeface="Calibri" panose="020F0502020204030204" pitchFamily="34" charset="0"/>
              </a:rPr>
              <a:t>ATHEX</a:t>
            </a:r>
            <a:r>
              <a:rPr lang="en-US" sz="1242" b="0" i="1" dirty="0" smtClean="0">
                <a:solidFill>
                  <a:srgbClr val="586464"/>
                </a:solidFill>
                <a:latin typeface="Calibri" panose="020F0502020204030204" pitchFamily="34" charset="0"/>
              </a:rPr>
              <a:t>GROUP</a:t>
            </a:r>
            <a:endParaRPr lang="en-US" sz="1242" b="1" i="1" dirty="0">
              <a:solidFill>
                <a:srgbClr val="586464"/>
              </a:solidFill>
              <a:latin typeface="Calibri" panose="020F0502020204030204" pitchFamily="34" charset="0"/>
            </a:endParaRPr>
          </a:p>
        </p:txBody>
      </p:sp>
      <p:sp>
        <p:nvSpPr>
          <p:cNvPr id="15" name="Rectangle 6"/>
          <p:cNvSpPr txBox="1">
            <a:spLocks noChangeArrowheads="1"/>
          </p:cNvSpPr>
          <p:nvPr userDrawn="1"/>
        </p:nvSpPr>
        <p:spPr>
          <a:xfrm>
            <a:off x="7344000" y="6552000"/>
            <a:ext cx="864000" cy="252000"/>
          </a:xfrm>
          <a:prstGeom prst="rect">
            <a:avLst/>
          </a:prstGeom>
        </p:spPr>
        <p:txBody>
          <a:bodyPr vert="horz" wrap="square" lIns="0" tIns="0" rIns="0" bIns="0" numCol="1" anchor="ctr" anchorCtr="0" compatLnSpc="1">
            <a:prstTxWarp prst="textNoShape">
              <a:avLst/>
            </a:prstTxWarp>
          </a:bodyPr>
          <a:lstStyle>
            <a:defPPr>
              <a:defRPr lang="en-GB"/>
            </a:defPPr>
            <a:lvl1pPr algn="r" rtl="0" eaLnBrk="1" fontAlgn="base" hangingPunct="1">
              <a:spcBef>
                <a:spcPct val="0"/>
              </a:spcBef>
              <a:spcAft>
                <a:spcPct val="0"/>
              </a:spcAft>
              <a:defRPr sz="693" b="1" i="1" kern="1200">
                <a:solidFill>
                  <a:srgbClr val="586464"/>
                </a:solidFill>
                <a:latin typeface="Calibri" pitchFamily="34" charset="0"/>
                <a:ea typeface="+mn-ea"/>
                <a:cs typeface="Arial" charset="0"/>
              </a:defRPr>
            </a:lvl1pPr>
            <a:lvl2pPr marL="481637" indent="-20802" algn="l" rtl="0" eaLnBrk="0" fontAlgn="base" hangingPunct="0">
              <a:spcBef>
                <a:spcPct val="0"/>
              </a:spcBef>
              <a:spcAft>
                <a:spcPct val="0"/>
              </a:spcAft>
              <a:defRPr sz="1108" kern="1200">
                <a:solidFill>
                  <a:schemeClr val="tx1"/>
                </a:solidFill>
                <a:latin typeface="Verdana" pitchFamily="34" charset="0"/>
                <a:ea typeface="+mn-ea"/>
                <a:cs typeface="Arial" charset="0"/>
              </a:defRPr>
            </a:lvl2pPr>
            <a:lvl3pPr marL="964873" indent="-43204" algn="l" rtl="0" eaLnBrk="0" fontAlgn="base" hangingPunct="0">
              <a:spcBef>
                <a:spcPct val="0"/>
              </a:spcBef>
              <a:spcAft>
                <a:spcPct val="0"/>
              </a:spcAft>
              <a:defRPr sz="1108" kern="1200">
                <a:solidFill>
                  <a:schemeClr val="tx1"/>
                </a:solidFill>
                <a:latin typeface="Verdana" pitchFamily="34" charset="0"/>
                <a:ea typeface="+mn-ea"/>
                <a:cs typeface="Arial" charset="0"/>
              </a:defRPr>
            </a:lvl3pPr>
            <a:lvl4pPr marL="1446510" indent="-64005" algn="l" rtl="0" eaLnBrk="0" fontAlgn="base" hangingPunct="0">
              <a:spcBef>
                <a:spcPct val="0"/>
              </a:spcBef>
              <a:spcAft>
                <a:spcPct val="0"/>
              </a:spcAft>
              <a:defRPr sz="1108" kern="1200">
                <a:solidFill>
                  <a:schemeClr val="tx1"/>
                </a:solidFill>
                <a:latin typeface="Verdana" pitchFamily="34" charset="0"/>
                <a:ea typeface="+mn-ea"/>
                <a:cs typeface="Arial" charset="0"/>
              </a:defRPr>
            </a:lvl4pPr>
            <a:lvl5pPr marL="1929746" indent="-86407" algn="l" rtl="0" eaLnBrk="0" fontAlgn="base" hangingPunct="0">
              <a:spcBef>
                <a:spcPct val="0"/>
              </a:spcBef>
              <a:spcAft>
                <a:spcPct val="0"/>
              </a:spcAft>
              <a:defRPr sz="1108" kern="1200">
                <a:solidFill>
                  <a:schemeClr val="tx1"/>
                </a:solidFill>
                <a:latin typeface="Verdana" pitchFamily="34" charset="0"/>
                <a:ea typeface="+mn-ea"/>
                <a:cs typeface="Arial" charset="0"/>
              </a:defRPr>
            </a:lvl5pPr>
            <a:lvl6pPr marL="2304175" algn="l" defTabSz="921670" rtl="0" eaLnBrk="1" latinLnBrk="0" hangingPunct="1">
              <a:defRPr sz="1108" kern="1200">
                <a:solidFill>
                  <a:schemeClr val="tx1"/>
                </a:solidFill>
                <a:latin typeface="Verdana" pitchFamily="34" charset="0"/>
                <a:ea typeface="+mn-ea"/>
                <a:cs typeface="Arial" charset="0"/>
              </a:defRPr>
            </a:lvl6pPr>
            <a:lvl7pPr marL="2765010" algn="l" defTabSz="921670" rtl="0" eaLnBrk="1" latinLnBrk="0" hangingPunct="1">
              <a:defRPr sz="1108" kern="1200">
                <a:solidFill>
                  <a:schemeClr val="tx1"/>
                </a:solidFill>
                <a:latin typeface="Verdana" pitchFamily="34" charset="0"/>
                <a:ea typeface="+mn-ea"/>
                <a:cs typeface="Arial" charset="0"/>
              </a:defRPr>
            </a:lvl7pPr>
            <a:lvl8pPr marL="3225845" algn="l" defTabSz="921670" rtl="0" eaLnBrk="1" latinLnBrk="0" hangingPunct="1">
              <a:defRPr sz="1108" kern="1200">
                <a:solidFill>
                  <a:schemeClr val="tx1"/>
                </a:solidFill>
                <a:latin typeface="Verdana" pitchFamily="34" charset="0"/>
                <a:ea typeface="+mn-ea"/>
                <a:cs typeface="Arial" charset="0"/>
              </a:defRPr>
            </a:lvl8pPr>
            <a:lvl9pPr marL="3686680" algn="l" defTabSz="921670" rtl="0" eaLnBrk="1" latinLnBrk="0" hangingPunct="1">
              <a:defRPr sz="1108" kern="1200">
                <a:solidFill>
                  <a:schemeClr val="tx1"/>
                </a:solidFill>
                <a:latin typeface="Verdana" pitchFamily="34" charset="0"/>
                <a:ea typeface="+mn-ea"/>
                <a:cs typeface="Arial" charset="0"/>
              </a:defRPr>
            </a:lvl9pPr>
          </a:lstStyle>
          <a:p>
            <a:r>
              <a:rPr lang="en-US" sz="1035" dirty="0" smtClean="0"/>
              <a:t>Page </a:t>
            </a:r>
            <a:fld id="{8560F551-554D-45C4-987C-56C322CC2A01}" type="slidenum">
              <a:rPr lang="el-GR" sz="1035" smtClean="0"/>
              <a:pPr/>
              <a:t>‹#›</a:t>
            </a:fld>
            <a:endParaRPr lang="el-GR" sz="1035" dirty="0"/>
          </a:p>
        </p:txBody>
      </p:sp>
      <p:sp>
        <p:nvSpPr>
          <p:cNvPr id="9" name="Content Placeholder 2"/>
          <p:cNvSpPr>
            <a:spLocks noGrp="1"/>
          </p:cNvSpPr>
          <p:nvPr>
            <p:ph idx="1"/>
          </p:nvPr>
        </p:nvSpPr>
        <p:spPr>
          <a:xfrm>
            <a:off x="251999" y="1044000"/>
            <a:ext cx="3204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12" name="Content Placeholder 2"/>
          <p:cNvSpPr>
            <a:spLocks noGrp="1"/>
          </p:cNvSpPr>
          <p:nvPr>
            <p:ph idx="10"/>
          </p:nvPr>
        </p:nvSpPr>
        <p:spPr>
          <a:xfrm>
            <a:off x="6803999" y="1044000"/>
            <a:ext cx="3204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18" name="Content Placeholder 2"/>
          <p:cNvSpPr>
            <a:spLocks noGrp="1"/>
          </p:cNvSpPr>
          <p:nvPr>
            <p:ph idx="13"/>
          </p:nvPr>
        </p:nvSpPr>
        <p:spPr>
          <a:xfrm>
            <a:off x="3527999" y="1044000"/>
            <a:ext cx="3204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17" name="Content Placeholder 2"/>
          <p:cNvSpPr>
            <a:spLocks noGrp="1"/>
          </p:cNvSpPr>
          <p:nvPr>
            <p:ph idx="11"/>
          </p:nvPr>
        </p:nvSpPr>
        <p:spPr>
          <a:xfrm>
            <a:off x="251999" y="3744000"/>
            <a:ext cx="4824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19" name="Content Placeholder 2"/>
          <p:cNvSpPr>
            <a:spLocks noGrp="1"/>
          </p:cNvSpPr>
          <p:nvPr>
            <p:ph idx="12"/>
          </p:nvPr>
        </p:nvSpPr>
        <p:spPr>
          <a:xfrm>
            <a:off x="5183999" y="3744000"/>
            <a:ext cx="4824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Tree>
    <p:extLst>
      <p:ext uri="{BB962C8B-B14F-4D97-AF65-F5344CB8AC3E}">
        <p14:creationId xmlns:p14="http://schemas.microsoft.com/office/powerpoint/2010/main" val="22645124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7_Title and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1999" y="0"/>
            <a:ext cx="9756000" cy="864000"/>
          </a:xfrm>
        </p:spPr>
        <p:txBody>
          <a:bodyPr/>
          <a:lstStyle>
            <a:lvl1pPr algn="r">
              <a:defRPr sz="3500" i="1">
                <a:solidFill>
                  <a:srgbClr val="595959"/>
                </a:solidFill>
                <a:effectLst/>
                <a:latin typeface="Calibri Light" panose="020F0302020204030204" pitchFamily="34" charset="0"/>
                <a:cs typeface="Calibri Light" panose="020F0302020204030204" pitchFamily="34" charset="0"/>
              </a:defRPr>
            </a:lvl1pPr>
          </a:lstStyle>
          <a:p>
            <a:r>
              <a:rPr lang="en-US" dirty="0" smtClean="0"/>
              <a:t>Click to edit Master title style</a:t>
            </a:r>
            <a:endParaRPr lang="el-GR" dirty="0"/>
          </a:p>
        </p:txBody>
      </p:sp>
      <p:cxnSp>
        <p:nvCxnSpPr>
          <p:cNvPr id="11" name="Straight Connector 10"/>
          <p:cNvCxnSpPr/>
          <p:nvPr userDrawn="1"/>
        </p:nvCxnSpPr>
        <p:spPr bwMode="auto">
          <a:xfrm>
            <a:off x="252000" y="864000"/>
            <a:ext cx="9756000" cy="0"/>
          </a:xfrm>
          <a:prstGeom prst="line">
            <a:avLst/>
          </a:prstGeom>
          <a:solidFill>
            <a:schemeClr val="accent1"/>
          </a:solidFill>
          <a:ln w="22225" cap="flat" cmpd="sng" algn="ctr">
            <a:solidFill>
              <a:srgbClr val="C6D5E4"/>
            </a:solidFill>
            <a:prstDash val="solid"/>
            <a:round/>
            <a:headEnd type="none" w="med" len="med"/>
            <a:tailEnd type="none" w="med" len="med"/>
          </a:ln>
          <a:effectLst/>
        </p:spPr>
      </p:cxn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884000" y="5652000"/>
            <a:ext cx="2390236" cy="1188000"/>
          </a:xfrm>
          <a:prstGeom prst="rect">
            <a:avLst/>
          </a:prstGeom>
        </p:spPr>
      </p:pic>
      <p:cxnSp>
        <p:nvCxnSpPr>
          <p:cNvPr id="13" name="Straight Connector 12"/>
          <p:cNvCxnSpPr/>
          <p:nvPr userDrawn="1"/>
        </p:nvCxnSpPr>
        <p:spPr bwMode="auto">
          <a:xfrm>
            <a:off x="252000" y="6498000"/>
            <a:ext cx="8100000" cy="0"/>
          </a:xfrm>
          <a:prstGeom prst="line">
            <a:avLst/>
          </a:prstGeom>
          <a:solidFill>
            <a:schemeClr val="accent1"/>
          </a:solidFill>
          <a:ln w="12700" cap="flat" cmpd="sng" algn="ctr">
            <a:solidFill>
              <a:srgbClr val="C0C0C2"/>
            </a:solidFill>
            <a:prstDash val="solid"/>
            <a:round/>
            <a:headEnd type="none" w="med" len="med"/>
            <a:tailEnd type="none" w="med" len="med"/>
          </a:ln>
          <a:effectLst/>
        </p:spPr>
      </p:cxnSp>
      <p:sp>
        <p:nvSpPr>
          <p:cNvPr id="14" name="TextBox 13"/>
          <p:cNvSpPr txBox="1">
            <a:spLocks noChangeAspect="1"/>
          </p:cNvSpPr>
          <p:nvPr userDrawn="1"/>
        </p:nvSpPr>
        <p:spPr>
          <a:xfrm>
            <a:off x="252000" y="6551999"/>
            <a:ext cx="2232000" cy="253234"/>
          </a:xfrm>
          <a:prstGeom prst="rect">
            <a:avLst/>
          </a:prstGeom>
          <a:noFill/>
        </p:spPr>
        <p:txBody>
          <a:bodyPr wrap="square" lIns="0" tIns="0" rIns="0" bIns="0" rtlCol="0" anchor="ctr" anchorCtr="0">
            <a:spAutoFit/>
          </a:bodyPr>
          <a:lstStyle/>
          <a:p>
            <a:pPr algn="ctr"/>
            <a:r>
              <a:rPr lang="en-US" sz="1242" b="1" i="1" dirty="0" smtClean="0">
                <a:solidFill>
                  <a:srgbClr val="586464"/>
                </a:solidFill>
                <a:latin typeface="Calibri" panose="020F0502020204030204" pitchFamily="34" charset="0"/>
              </a:rPr>
              <a:t>ATHEX</a:t>
            </a:r>
            <a:r>
              <a:rPr lang="en-US" sz="1242" b="0" i="1" dirty="0" smtClean="0">
                <a:solidFill>
                  <a:srgbClr val="586464"/>
                </a:solidFill>
                <a:latin typeface="Calibri" panose="020F0502020204030204" pitchFamily="34" charset="0"/>
              </a:rPr>
              <a:t>GROUP</a:t>
            </a:r>
            <a:endParaRPr lang="en-US" sz="1242" b="1" i="1" dirty="0">
              <a:solidFill>
                <a:srgbClr val="586464"/>
              </a:solidFill>
              <a:latin typeface="Calibri" panose="020F0502020204030204" pitchFamily="34" charset="0"/>
            </a:endParaRPr>
          </a:p>
        </p:txBody>
      </p:sp>
      <p:sp>
        <p:nvSpPr>
          <p:cNvPr id="15" name="Rectangle 6"/>
          <p:cNvSpPr txBox="1">
            <a:spLocks noChangeArrowheads="1"/>
          </p:cNvSpPr>
          <p:nvPr userDrawn="1"/>
        </p:nvSpPr>
        <p:spPr>
          <a:xfrm>
            <a:off x="7344000" y="6552000"/>
            <a:ext cx="864000" cy="252000"/>
          </a:xfrm>
          <a:prstGeom prst="rect">
            <a:avLst/>
          </a:prstGeom>
        </p:spPr>
        <p:txBody>
          <a:bodyPr vert="horz" wrap="square" lIns="0" tIns="0" rIns="0" bIns="0" numCol="1" anchor="ctr" anchorCtr="0" compatLnSpc="1">
            <a:prstTxWarp prst="textNoShape">
              <a:avLst/>
            </a:prstTxWarp>
          </a:bodyPr>
          <a:lstStyle>
            <a:defPPr>
              <a:defRPr lang="en-GB"/>
            </a:defPPr>
            <a:lvl1pPr algn="r" rtl="0" eaLnBrk="1" fontAlgn="base" hangingPunct="1">
              <a:spcBef>
                <a:spcPct val="0"/>
              </a:spcBef>
              <a:spcAft>
                <a:spcPct val="0"/>
              </a:spcAft>
              <a:defRPr sz="693" b="1" i="1" kern="1200">
                <a:solidFill>
                  <a:srgbClr val="586464"/>
                </a:solidFill>
                <a:latin typeface="Calibri" pitchFamily="34" charset="0"/>
                <a:ea typeface="+mn-ea"/>
                <a:cs typeface="Arial" charset="0"/>
              </a:defRPr>
            </a:lvl1pPr>
            <a:lvl2pPr marL="481637" indent="-20802" algn="l" rtl="0" eaLnBrk="0" fontAlgn="base" hangingPunct="0">
              <a:spcBef>
                <a:spcPct val="0"/>
              </a:spcBef>
              <a:spcAft>
                <a:spcPct val="0"/>
              </a:spcAft>
              <a:defRPr sz="1108" kern="1200">
                <a:solidFill>
                  <a:schemeClr val="tx1"/>
                </a:solidFill>
                <a:latin typeface="Verdana" pitchFamily="34" charset="0"/>
                <a:ea typeface="+mn-ea"/>
                <a:cs typeface="Arial" charset="0"/>
              </a:defRPr>
            </a:lvl2pPr>
            <a:lvl3pPr marL="964873" indent="-43204" algn="l" rtl="0" eaLnBrk="0" fontAlgn="base" hangingPunct="0">
              <a:spcBef>
                <a:spcPct val="0"/>
              </a:spcBef>
              <a:spcAft>
                <a:spcPct val="0"/>
              </a:spcAft>
              <a:defRPr sz="1108" kern="1200">
                <a:solidFill>
                  <a:schemeClr val="tx1"/>
                </a:solidFill>
                <a:latin typeface="Verdana" pitchFamily="34" charset="0"/>
                <a:ea typeface="+mn-ea"/>
                <a:cs typeface="Arial" charset="0"/>
              </a:defRPr>
            </a:lvl3pPr>
            <a:lvl4pPr marL="1446510" indent="-64005" algn="l" rtl="0" eaLnBrk="0" fontAlgn="base" hangingPunct="0">
              <a:spcBef>
                <a:spcPct val="0"/>
              </a:spcBef>
              <a:spcAft>
                <a:spcPct val="0"/>
              </a:spcAft>
              <a:defRPr sz="1108" kern="1200">
                <a:solidFill>
                  <a:schemeClr val="tx1"/>
                </a:solidFill>
                <a:latin typeface="Verdana" pitchFamily="34" charset="0"/>
                <a:ea typeface="+mn-ea"/>
                <a:cs typeface="Arial" charset="0"/>
              </a:defRPr>
            </a:lvl4pPr>
            <a:lvl5pPr marL="1929746" indent="-86407" algn="l" rtl="0" eaLnBrk="0" fontAlgn="base" hangingPunct="0">
              <a:spcBef>
                <a:spcPct val="0"/>
              </a:spcBef>
              <a:spcAft>
                <a:spcPct val="0"/>
              </a:spcAft>
              <a:defRPr sz="1108" kern="1200">
                <a:solidFill>
                  <a:schemeClr val="tx1"/>
                </a:solidFill>
                <a:latin typeface="Verdana" pitchFamily="34" charset="0"/>
                <a:ea typeface="+mn-ea"/>
                <a:cs typeface="Arial" charset="0"/>
              </a:defRPr>
            </a:lvl5pPr>
            <a:lvl6pPr marL="2304175" algn="l" defTabSz="921670" rtl="0" eaLnBrk="1" latinLnBrk="0" hangingPunct="1">
              <a:defRPr sz="1108" kern="1200">
                <a:solidFill>
                  <a:schemeClr val="tx1"/>
                </a:solidFill>
                <a:latin typeface="Verdana" pitchFamily="34" charset="0"/>
                <a:ea typeface="+mn-ea"/>
                <a:cs typeface="Arial" charset="0"/>
              </a:defRPr>
            </a:lvl6pPr>
            <a:lvl7pPr marL="2765010" algn="l" defTabSz="921670" rtl="0" eaLnBrk="1" latinLnBrk="0" hangingPunct="1">
              <a:defRPr sz="1108" kern="1200">
                <a:solidFill>
                  <a:schemeClr val="tx1"/>
                </a:solidFill>
                <a:latin typeface="Verdana" pitchFamily="34" charset="0"/>
                <a:ea typeface="+mn-ea"/>
                <a:cs typeface="Arial" charset="0"/>
              </a:defRPr>
            </a:lvl7pPr>
            <a:lvl8pPr marL="3225845" algn="l" defTabSz="921670" rtl="0" eaLnBrk="1" latinLnBrk="0" hangingPunct="1">
              <a:defRPr sz="1108" kern="1200">
                <a:solidFill>
                  <a:schemeClr val="tx1"/>
                </a:solidFill>
                <a:latin typeface="Verdana" pitchFamily="34" charset="0"/>
                <a:ea typeface="+mn-ea"/>
                <a:cs typeface="Arial" charset="0"/>
              </a:defRPr>
            </a:lvl8pPr>
            <a:lvl9pPr marL="3686680" algn="l" defTabSz="921670" rtl="0" eaLnBrk="1" latinLnBrk="0" hangingPunct="1">
              <a:defRPr sz="1108" kern="1200">
                <a:solidFill>
                  <a:schemeClr val="tx1"/>
                </a:solidFill>
                <a:latin typeface="Verdana" pitchFamily="34" charset="0"/>
                <a:ea typeface="+mn-ea"/>
                <a:cs typeface="Arial" charset="0"/>
              </a:defRPr>
            </a:lvl9pPr>
          </a:lstStyle>
          <a:p>
            <a:r>
              <a:rPr lang="en-US" sz="1035" dirty="0" smtClean="0"/>
              <a:t>Page </a:t>
            </a:r>
            <a:fld id="{8560F551-554D-45C4-987C-56C322CC2A01}" type="slidenum">
              <a:rPr lang="el-GR" sz="1035" smtClean="0"/>
              <a:pPr/>
              <a:t>‹#›</a:t>
            </a:fld>
            <a:endParaRPr lang="el-GR" sz="1035" dirty="0"/>
          </a:p>
        </p:txBody>
      </p:sp>
      <p:sp>
        <p:nvSpPr>
          <p:cNvPr id="9" name="Content Placeholder 2"/>
          <p:cNvSpPr>
            <a:spLocks noGrp="1"/>
          </p:cNvSpPr>
          <p:nvPr>
            <p:ph idx="1"/>
          </p:nvPr>
        </p:nvSpPr>
        <p:spPr>
          <a:xfrm>
            <a:off x="251999" y="1044000"/>
            <a:ext cx="6480000" cy="52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12" name="Content Placeholder 2"/>
          <p:cNvSpPr>
            <a:spLocks noGrp="1"/>
          </p:cNvSpPr>
          <p:nvPr>
            <p:ph idx="10"/>
          </p:nvPr>
        </p:nvSpPr>
        <p:spPr>
          <a:xfrm>
            <a:off x="6803999" y="1044000"/>
            <a:ext cx="3204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20" name="Content Placeholder 2"/>
          <p:cNvSpPr>
            <a:spLocks noGrp="1"/>
          </p:cNvSpPr>
          <p:nvPr>
            <p:ph idx="15"/>
          </p:nvPr>
        </p:nvSpPr>
        <p:spPr>
          <a:xfrm>
            <a:off x="6803999" y="3744000"/>
            <a:ext cx="3204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Tree>
    <p:extLst>
      <p:ext uri="{BB962C8B-B14F-4D97-AF65-F5344CB8AC3E}">
        <p14:creationId xmlns:p14="http://schemas.microsoft.com/office/powerpoint/2010/main" val="24491683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8_Title and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1999" y="0"/>
            <a:ext cx="9756000" cy="864000"/>
          </a:xfrm>
        </p:spPr>
        <p:txBody>
          <a:bodyPr/>
          <a:lstStyle>
            <a:lvl1pPr algn="r">
              <a:defRPr sz="3500" i="1">
                <a:solidFill>
                  <a:srgbClr val="595959"/>
                </a:solidFill>
                <a:effectLst/>
                <a:latin typeface="Calibri Light" panose="020F0302020204030204" pitchFamily="34" charset="0"/>
                <a:cs typeface="Calibri Light" panose="020F0302020204030204" pitchFamily="34" charset="0"/>
              </a:defRPr>
            </a:lvl1pPr>
          </a:lstStyle>
          <a:p>
            <a:r>
              <a:rPr lang="en-US" dirty="0" smtClean="0"/>
              <a:t>Click to edit Master title style</a:t>
            </a:r>
            <a:endParaRPr lang="el-GR" dirty="0"/>
          </a:p>
        </p:txBody>
      </p:sp>
      <p:cxnSp>
        <p:nvCxnSpPr>
          <p:cNvPr id="11" name="Straight Connector 10"/>
          <p:cNvCxnSpPr/>
          <p:nvPr userDrawn="1"/>
        </p:nvCxnSpPr>
        <p:spPr bwMode="auto">
          <a:xfrm>
            <a:off x="252000" y="864000"/>
            <a:ext cx="9756000" cy="0"/>
          </a:xfrm>
          <a:prstGeom prst="line">
            <a:avLst/>
          </a:prstGeom>
          <a:solidFill>
            <a:schemeClr val="accent1"/>
          </a:solidFill>
          <a:ln w="22225" cap="flat" cmpd="sng" algn="ctr">
            <a:solidFill>
              <a:srgbClr val="C6D5E4"/>
            </a:solidFill>
            <a:prstDash val="solid"/>
            <a:round/>
            <a:headEnd type="none" w="med" len="med"/>
            <a:tailEnd type="none" w="med" len="med"/>
          </a:ln>
          <a:effectLst/>
        </p:spPr>
      </p:cxn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884000" y="5652000"/>
            <a:ext cx="2390236" cy="1188000"/>
          </a:xfrm>
          <a:prstGeom prst="rect">
            <a:avLst/>
          </a:prstGeom>
        </p:spPr>
      </p:pic>
      <p:cxnSp>
        <p:nvCxnSpPr>
          <p:cNvPr id="13" name="Straight Connector 12"/>
          <p:cNvCxnSpPr/>
          <p:nvPr userDrawn="1"/>
        </p:nvCxnSpPr>
        <p:spPr bwMode="auto">
          <a:xfrm>
            <a:off x="252000" y="6498000"/>
            <a:ext cx="8100000" cy="0"/>
          </a:xfrm>
          <a:prstGeom prst="line">
            <a:avLst/>
          </a:prstGeom>
          <a:solidFill>
            <a:schemeClr val="accent1"/>
          </a:solidFill>
          <a:ln w="12700" cap="flat" cmpd="sng" algn="ctr">
            <a:solidFill>
              <a:srgbClr val="C0C0C2"/>
            </a:solidFill>
            <a:prstDash val="solid"/>
            <a:round/>
            <a:headEnd type="none" w="med" len="med"/>
            <a:tailEnd type="none" w="med" len="med"/>
          </a:ln>
          <a:effectLst/>
        </p:spPr>
      </p:cxnSp>
      <p:sp>
        <p:nvSpPr>
          <p:cNvPr id="14" name="TextBox 13"/>
          <p:cNvSpPr txBox="1">
            <a:spLocks noChangeAspect="1"/>
          </p:cNvSpPr>
          <p:nvPr userDrawn="1"/>
        </p:nvSpPr>
        <p:spPr>
          <a:xfrm>
            <a:off x="252000" y="6551999"/>
            <a:ext cx="2232000" cy="253234"/>
          </a:xfrm>
          <a:prstGeom prst="rect">
            <a:avLst/>
          </a:prstGeom>
          <a:noFill/>
        </p:spPr>
        <p:txBody>
          <a:bodyPr wrap="square" lIns="0" tIns="0" rIns="0" bIns="0" rtlCol="0" anchor="ctr" anchorCtr="0">
            <a:spAutoFit/>
          </a:bodyPr>
          <a:lstStyle/>
          <a:p>
            <a:pPr algn="ctr"/>
            <a:r>
              <a:rPr lang="en-US" sz="1242" b="1" i="1" dirty="0" smtClean="0">
                <a:solidFill>
                  <a:srgbClr val="586464"/>
                </a:solidFill>
                <a:latin typeface="Calibri" panose="020F0502020204030204" pitchFamily="34" charset="0"/>
              </a:rPr>
              <a:t>ATHEX</a:t>
            </a:r>
            <a:r>
              <a:rPr lang="en-US" sz="1242" b="0" i="1" dirty="0" smtClean="0">
                <a:solidFill>
                  <a:srgbClr val="586464"/>
                </a:solidFill>
                <a:latin typeface="Calibri" panose="020F0502020204030204" pitchFamily="34" charset="0"/>
              </a:rPr>
              <a:t>GROUP</a:t>
            </a:r>
            <a:endParaRPr lang="en-US" sz="1242" b="1" i="1" dirty="0">
              <a:solidFill>
                <a:srgbClr val="586464"/>
              </a:solidFill>
              <a:latin typeface="Calibri" panose="020F0502020204030204" pitchFamily="34" charset="0"/>
            </a:endParaRPr>
          </a:p>
        </p:txBody>
      </p:sp>
      <p:sp>
        <p:nvSpPr>
          <p:cNvPr id="15" name="Rectangle 6"/>
          <p:cNvSpPr txBox="1">
            <a:spLocks noChangeArrowheads="1"/>
          </p:cNvSpPr>
          <p:nvPr userDrawn="1"/>
        </p:nvSpPr>
        <p:spPr>
          <a:xfrm>
            <a:off x="7344000" y="6552000"/>
            <a:ext cx="864000" cy="252000"/>
          </a:xfrm>
          <a:prstGeom prst="rect">
            <a:avLst/>
          </a:prstGeom>
        </p:spPr>
        <p:txBody>
          <a:bodyPr vert="horz" wrap="square" lIns="0" tIns="0" rIns="0" bIns="0" numCol="1" anchor="ctr" anchorCtr="0" compatLnSpc="1">
            <a:prstTxWarp prst="textNoShape">
              <a:avLst/>
            </a:prstTxWarp>
          </a:bodyPr>
          <a:lstStyle>
            <a:defPPr>
              <a:defRPr lang="en-GB"/>
            </a:defPPr>
            <a:lvl1pPr algn="r" rtl="0" eaLnBrk="1" fontAlgn="base" hangingPunct="1">
              <a:spcBef>
                <a:spcPct val="0"/>
              </a:spcBef>
              <a:spcAft>
                <a:spcPct val="0"/>
              </a:spcAft>
              <a:defRPr sz="693" b="1" i="1" kern="1200">
                <a:solidFill>
                  <a:srgbClr val="586464"/>
                </a:solidFill>
                <a:latin typeface="Calibri" pitchFamily="34" charset="0"/>
                <a:ea typeface="+mn-ea"/>
                <a:cs typeface="Arial" charset="0"/>
              </a:defRPr>
            </a:lvl1pPr>
            <a:lvl2pPr marL="481637" indent="-20802" algn="l" rtl="0" eaLnBrk="0" fontAlgn="base" hangingPunct="0">
              <a:spcBef>
                <a:spcPct val="0"/>
              </a:spcBef>
              <a:spcAft>
                <a:spcPct val="0"/>
              </a:spcAft>
              <a:defRPr sz="1108" kern="1200">
                <a:solidFill>
                  <a:schemeClr val="tx1"/>
                </a:solidFill>
                <a:latin typeface="Verdana" pitchFamily="34" charset="0"/>
                <a:ea typeface="+mn-ea"/>
                <a:cs typeface="Arial" charset="0"/>
              </a:defRPr>
            </a:lvl2pPr>
            <a:lvl3pPr marL="964873" indent="-43204" algn="l" rtl="0" eaLnBrk="0" fontAlgn="base" hangingPunct="0">
              <a:spcBef>
                <a:spcPct val="0"/>
              </a:spcBef>
              <a:spcAft>
                <a:spcPct val="0"/>
              </a:spcAft>
              <a:defRPr sz="1108" kern="1200">
                <a:solidFill>
                  <a:schemeClr val="tx1"/>
                </a:solidFill>
                <a:latin typeface="Verdana" pitchFamily="34" charset="0"/>
                <a:ea typeface="+mn-ea"/>
                <a:cs typeface="Arial" charset="0"/>
              </a:defRPr>
            </a:lvl3pPr>
            <a:lvl4pPr marL="1446510" indent="-64005" algn="l" rtl="0" eaLnBrk="0" fontAlgn="base" hangingPunct="0">
              <a:spcBef>
                <a:spcPct val="0"/>
              </a:spcBef>
              <a:spcAft>
                <a:spcPct val="0"/>
              </a:spcAft>
              <a:defRPr sz="1108" kern="1200">
                <a:solidFill>
                  <a:schemeClr val="tx1"/>
                </a:solidFill>
                <a:latin typeface="Verdana" pitchFamily="34" charset="0"/>
                <a:ea typeface="+mn-ea"/>
                <a:cs typeface="Arial" charset="0"/>
              </a:defRPr>
            </a:lvl4pPr>
            <a:lvl5pPr marL="1929746" indent="-86407" algn="l" rtl="0" eaLnBrk="0" fontAlgn="base" hangingPunct="0">
              <a:spcBef>
                <a:spcPct val="0"/>
              </a:spcBef>
              <a:spcAft>
                <a:spcPct val="0"/>
              </a:spcAft>
              <a:defRPr sz="1108" kern="1200">
                <a:solidFill>
                  <a:schemeClr val="tx1"/>
                </a:solidFill>
                <a:latin typeface="Verdana" pitchFamily="34" charset="0"/>
                <a:ea typeface="+mn-ea"/>
                <a:cs typeface="Arial" charset="0"/>
              </a:defRPr>
            </a:lvl5pPr>
            <a:lvl6pPr marL="2304175" algn="l" defTabSz="921670" rtl="0" eaLnBrk="1" latinLnBrk="0" hangingPunct="1">
              <a:defRPr sz="1108" kern="1200">
                <a:solidFill>
                  <a:schemeClr val="tx1"/>
                </a:solidFill>
                <a:latin typeface="Verdana" pitchFamily="34" charset="0"/>
                <a:ea typeface="+mn-ea"/>
                <a:cs typeface="Arial" charset="0"/>
              </a:defRPr>
            </a:lvl6pPr>
            <a:lvl7pPr marL="2765010" algn="l" defTabSz="921670" rtl="0" eaLnBrk="1" latinLnBrk="0" hangingPunct="1">
              <a:defRPr sz="1108" kern="1200">
                <a:solidFill>
                  <a:schemeClr val="tx1"/>
                </a:solidFill>
                <a:latin typeface="Verdana" pitchFamily="34" charset="0"/>
                <a:ea typeface="+mn-ea"/>
                <a:cs typeface="Arial" charset="0"/>
              </a:defRPr>
            </a:lvl7pPr>
            <a:lvl8pPr marL="3225845" algn="l" defTabSz="921670" rtl="0" eaLnBrk="1" latinLnBrk="0" hangingPunct="1">
              <a:defRPr sz="1108" kern="1200">
                <a:solidFill>
                  <a:schemeClr val="tx1"/>
                </a:solidFill>
                <a:latin typeface="Verdana" pitchFamily="34" charset="0"/>
                <a:ea typeface="+mn-ea"/>
                <a:cs typeface="Arial" charset="0"/>
              </a:defRPr>
            </a:lvl8pPr>
            <a:lvl9pPr marL="3686680" algn="l" defTabSz="921670" rtl="0" eaLnBrk="1" latinLnBrk="0" hangingPunct="1">
              <a:defRPr sz="1108" kern="1200">
                <a:solidFill>
                  <a:schemeClr val="tx1"/>
                </a:solidFill>
                <a:latin typeface="Verdana" pitchFamily="34" charset="0"/>
                <a:ea typeface="+mn-ea"/>
                <a:cs typeface="Arial" charset="0"/>
              </a:defRPr>
            </a:lvl9pPr>
          </a:lstStyle>
          <a:p>
            <a:r>
              <a:rPr lang="en-US" sz="1035" dirty="0" smtClean="0"/>
              <a:t>Page </a:t>
            </a:r>
            <a:fld id="{8560F551-554D-45C4-987C-56C322CC2A01}" type="slidenum">
              <a:rPr lang="el-GR" sz="1035" smtClean="0"/>
              <a:pPr/>
              <a:t>‹#›</a:t>
            </a:fld>
            <a:endParaRPr lang="el-GR" sz="1035" dirty="0"/>
          </a:p>
        </p:txBody>
      </p:sp>
      <p:sp>
        <p:nvSpPr>
          <p:cNvPr id="9" name="Content Placeholder 2"/>
          <p:cNvSpPr>
            <a:spLocks noGrp="1"/>
          </p:cNvSpPr>
          <p:nvPr>
            <p:ph idx="1"/>
          </p:nvPr>
        </p:nvSpPr>
        <p:spPr>
          <a:xfrm>
            <a:off x="251999" y="1044000"/>
            <a:ext cx="3204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19" name="Content Placeholder 2"/>
          <p:cNvSpPr>
            <a:spLocks noGrp="1"/>
          </p:cNvSpPr>
          <p:nvPr>
            <p:ph idx="14"/>
          </p:nvPr>
        </p:nvSpPr>
        <p:spPr>
          <a:xfrm>
            <a:off x="251999" y="3744000"/>
            <a:ext cx="3204000" cy="25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16" name="Content Placeholder 2"/>
          <p:cNvSpPr>
            <a:spLocks noGrp="1"/>
          </p:cNvSpPr>
          <p:nvPr>
            <p:ph idx="15"/>
          </p:nvPr>
        </p:nvSpPr>
        <p:spPr>
          <a:xfrm>
            <a:off x="3528000" y="1044000"/>
            <a:ext cx="6480000" cy="52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Tree>
    <p:extLst>
      <p:ext uri="{BB962C8B-B14F-4D97-AF65-F5344CB8AC3E}">
        <p14:creationId xmlns:p14="http://schemas.microsoft.com/office/powerpoint/2010/main" val="29826795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9_Title and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1999" y="0"/>
            <a:ext cx="9756000" cy="864000"/>
          </a:xfrm>
        </p:spPr>
        <p:txBody>
          <a:bodyPr/>
          <a:lstStyle>
            <a:lvl1pPr algn="r">
              <a:defRPr sz="3500" i="1">
                <a:solidFill>
                  <a:srgbClr val="595959"/>
                </a:solidFill>
                <a:effectLst/>
                <a:latin typeface="Calibri Light" panose="020F0302020204030204" pitchFamily="34" charset="0"/>
                <a:cs typeface="Calibri Light" panose="020F0302020204030204" pitchFamily="34" charset="0"/>
              </a:defRPr>
            </a:lvl1pPr>
          </a:lstStyle>
          <a:p>
            <a:r>
              <a:rPr lang="en-US" dirty="0" smtClean="0"/>
              <a:t>Click to edit Master title style</a:t>
            </a:r>
            <a:endParaRPr lang="el-GR" dirty="0"/>
          </a:p>
        </p:txBody>
      </p:sp>
      <p:cxnSp>
        <p:nvCxnSpPr>
          <p:cNvPr id="11" name="Straight Connector 10"/>
          <p:cNvCxnSpPr/>
          <p:nvPr userDrawn="1"/>
        </p:nvCxnSpPr>
        <p:spPr bwMode="auto">
          <a:xfrm>
            <a:off x="252000" y="864000"/>
            <a:ext cx="9756000" cy="0"/>
          </a:xfrm>
          <a:prstGeom prst="line">
            <a:avLst/>
          </a:prstGeom>
          <a:solidFill>
            <a:schemeClr val="accent1"/>
          </a:solidFill>
          <a:ln w="22225" cap="flat" cmpd="sng" algn="ctr">
            <a:solidFill>
              <a:srgbClr val="C6D5E4"/>
            </a:solidFill>
            <a:prstDash val="solid"/>
            <a:round/>
            <a:headEnd type="none" w="med" len="med"/>
            <a:tailEnd type="none" w="med" len="med"/>
          </a:ln>
          <a:effectLst/>
        </p:spPr>
      </p:cxn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884000" y="5652000"/>
            <a:ext cx="2390236" cy="1188000"/>
          </a:xfrm>
          <a:prstGeom prst="rect">
            <a:avLst/>
          </a:prstGeom>
        </p:spPr>
      </p:pic>
      <p:cxnSp>
        <p:nvCxnSpPr>
          <p:cNvPr id="13" name="Straight Connector 12"/>
          <p:cNvCxnSpPr/>
          <p:nvPr userDrawn="1"/>
        </p:nvCxnSpPr>
        <p:spPr bwMode="auto">
          <a:xfrm>
            <a:off x="252000" y="6498000"/>
            <a:ext cx="8100000" cy="0"/>
          </a:xfrm>
          <a:prstGeom prst="line">
            <a:avLst/>
          </a:prstGeom>
          <a:solidFill>
            <a:schemeClr val="accent1"/>
          </a:solidFill>
          <a:ln w="12700" cap="flat" cmpd="sng" algn="ctr">
            <a:solidFill>
              <a:srgbClr val="C0C0C2"/>
            </a:solidFill>
            <a:prstDash val="solid"/>
            <a:round/>
            <a:headEnd type="none" w="med" len="med"/>
            <a:tailEnd type="none" w="med" len="med"/>
          </a:ln>
          <a:effectLst/>
        </p:spPr>
      </p:cxnSp>
      <p:sp>
        <p:nvSpPr>
          <p:cNvPr id="14" name="TextBox 13"/>
          <p:cNvSpPr txBox="1">
            <a:spLocks noChangeAspect="1"/>
          </p:cNvSpPr>
          <p:nvPr userDrawn="1"/>
        </p:nvSpPr>
        <p:spPr>
          <a:xfrm>
            <a:off x="252000" y="6551999"/>
            <a:ext cx="2232000" cy="253234"/>
          </a:xfrm>
          <a:prstGeom prst="rect">
            <a:avLst/>
          </a:prstGeom>
          <a:noFill/>
        </p:spPr>
        <p:txBody>
          <a:bodyPr wrap="square" lIns="0" tIns="0" rIns="0" bIns="0" rtlCol="0" anchor="ctr" anchorCtr="0">
            <a:spAutoFit/>
          </a:bodyPr>
          <a:lstStyle/>
          <a:p>
            <a:pPr algn="ctr"/>
            <a:r>
              <a:rPr lang="en-US" sz="1242" b="1" i="1" dirty="0" smtClean="0">
                <a:solidFill>
                  <a:srgbClr val="586464"/>
                </a:solidFill>
                <a:latin typeface="Calibri" panose="020F0502020204030204" pitchFamily="34" charset="0"/>
              </a:rPr>
              <a:t>ATHEX</a:t>
            </a:r>
            <a:r>
              <a:rPr lang="en-US" sz="1242" b="0" i="1" dirty="0" smtClean="0">
                <a:solidFill>
                  <a:srgbClr val="586464"/>
                </a:solidFill>
                <a:latin typeface="Calibri" panose="020F0502020204030204" pitchFamily="34" charset="0"/>
              </a:rPr>
              <a:t>GROUP</a:t>
            </a:r>
            <a:endParaRPr lang="en-US" sz="1242" b="1" i="1" dirty="0">
              <a:solidFill>
                <a:srgbClr val="586464"/>
              </a:solidFill>
              <a:latin typeface="Calibri" panose="020F0502020204030204" pitchFamily="34" charset="0"/>
            </a:endParaRPr>
          </a:p>
        </p:txBody>
      </p:sp>
      <p:sp>
        <p:nvSpPr>
          <p:cNvPr id="15" name="Rectangle 6"/>
          <p:cNvSpPr txBox="1">
            <a:spLocks noChangeArrowheads="1"/>
          </p:cNvSpPr>
          <p:nvPr userDrawn="1"/>
        </p:nvSpPr>
        <p:spPr>
          <a:xfrm>
            <a:off x="7344000" y="6552000"/>
            <a:ext cx="864000" cy="252000"/>
          </a:xfrm>
          <a:prstGeom prst="rect">
            <a:avLst/>
          </a:prstGeom>
        </p:spPr>
        <p:txBody>
          <a:bodyPr vert="horz" wrap="square" lIns="0" tIns="0" rIns="0" bIns="0" numCol="1" anchor="ctr" anchorCtr="0" compatLnSpc="1">
            <a:prstTxWarp prst="textNoShape">
              <a:avLst/>
            </a:prstTxWarp>
          </a:bodyPr>
          <a:lstStyle>
            <a:defPPr>
              <a:defRPr lang="en-GB"/>
            </a:defPPr>
            <a:lvl1pPr algn="r" rtl="0" eaLnBrk="1" fontAlgn="base" hangingPunct="1">
              <a:spcBef>
                <a:spcPct val="0"/>
              </a:spcBef>
              <a:spcAft>
                <a:spcPct val="0"/>
              </a:spcAft>
              <a:defRPr sz="693" b="1" i="1" kern="1200">
                <a:solidFill>
                  <a:srgbClr val="586464"/>
                </a:solidFill>
                <a:latin typeface="Calibri" pitchFamily="34" charset="0"/>
                <a:ea typeface="+mn-ea"/>
                <a:cs typeface="Arial" charset="0"/>
              </a:defRPr>
            </a:lvl1pPr>
            <a:lvl2pPr marL="481637" indent="-20802" algn="l" rtl="0" eaLnBrk="0" fontAlgn="base" hangingPunct="0">
              <a:spcBef>
                <a:spcPct val="0"/>
              </a:spcBef>
              <a:spcAft>
                <a:spcPct val="0"/>
              </a:spcAft>
              <a:defRPr sz="1108" kern="1200">
                <a:solidFill>
                  <a:schemeClr val="tx1"/>
                </a:solidFill>
                <a:latin typeface="Verdana" pitchFamily="34" charset="0"/>
                <a:ea typeface="+mn-ea"/>
                <a:cs typeface="Arial" charset="0"/>
              </a:defRPr>
            </a:lvl2pPr>
            <a:lvl3pPr marL="964873" indent="-43204" algn="l" rtl="0" eaLnBrk="0" fontAlgn="base" hangingPunct="0">
              <a:spcBef>
                <a:spcPct val="0"/>
              </a:spcBef>
              <a:spcAft>
                <a:spcPct val="0"/>
              </a:spcAft>
              <a:defRPr sz="1108" kern="1200">
                <a:solidFill>
                  <a:schemeClr val="tx1"/>
                </a:solidFill>
                <a:latin typeface="Verdana" pitchFamily="34" charset="0"/>
                <a:ea typeface="+mn-ea"/>
                <a:cs typeface="Arial" charset="0"/>
              </a:defRPr>
            </a:lvl3pPr>
            <a:lvl4pPr marL="1446510" indent="-64005" algn="l" rtl="0" eaLnBrk="0" fontAlgn="base" hangingPunct="0">
              <a:spcBef>
                <a:spcPct val="0"/>
              </a:spcBef>
              <a:spcAft>
                <a:spcPct val="0"/>
              </a:spcAft>
              <a:defRPr sz="1108" kern="1200">
                <a:solidFill>
                  <a:schemeClr val="tx1"/>
                </a:solidFill>
                <a:latin typeface="Verdana" pitchFamily="34" charset="0"/>
                <a:ea typeface="+mn-ea"/>
                <a:cs typeface="Arial" charset="0"/>
              </a:defRPr>
            </a:lvl4pPr>
            <a:lvl5pPr marL="1929746" indent="-86407" algn="l" rtl="0" eaLnBrk="0" fontAlgn="base" hangingPunct="0">
              <a:spcBef>
                <a:spcPct val="0"/>
              </a:spcBef>
              <a:spcAft>
                <a:spcPct val="0"/>
              </a:spcAft>
              <a:defRPr sz="1108" kern="1200">
                <a:solidFill>
                  <a:schemeClr val="tx1"/>
                </a:solidFill>
                <a:latin typeface="Verdana" pitchFamily="34" charset="0"/>
                <a:ea typeface="+mn-ea"/>
                <a:cs typeface="Arial" charset="0"/>
              </a:defRPr>
            </a:lvl5pPr>
            <a:lvl6pPr marL="2304175" algn="l" defTabSz="921670" rtl="0" eaLnBrk="1" latinLnBrk="0" hangingPunct="1">
              <a:defRPr sz="1108" kern="1200">
                <a:solidFill>
                  <a:schemeClr val="tx1"/>
                </a:solidFill>
                <a:latin typeface="Verdana" pitchFamily="34" charset="0"/>
                <a:ea typeface="+mn-ea"/>
                <a:cs typeface="Arial" charset="0"/>
              </a:defRPr>
            </a:lvl6pPr>
            <a:lvl7pPr marL="2765010" algn="l" defTabSz="921670" rtl="0" eaLnBrk="1" latinLnBrk="0" hangingPunct="1">
              <a:defRPr sz="1108" kern="1200">
                <a:solidFill>
                  <a:schemeClr val="tx1"/>
                </a:solidFill>
                <a:latin typeface="Verdana" pitchFamily="34" charset="0"/>
                <a:ea typeface="+mn-ea"/>
                <a:cs typeface="Arial" charset="0"/>
              </a:defRPr>
            </a:lvl7pPr>
            <a:lvl8pPr marL="3225845" algn="l" defTabSz="921670" rtl="0" eaLnBrk="1" latinLnBrk="0" hangingPunct="1">
              <a:defRPr sz="1108" kern="1200">
                <a:solidFill>
                  <a:schemeClr val="tx1"/>
                </a:solidFill>
                <a:latin typeface="Verdana" pitchFamily="34" charset="0"/>
                <a:ea typeface="+mn-ea"/>
                <a:cs typeface="Arial" charset="0"/>
              </a:defRPr>
            </a:lvl8pPr>
            <a:lvl9pPr marL="3686680" algn="l" defTabSz="921670" rtl="0" eaLnBrk="1" latinLnBrk="0" hangingPunct="1">
              <a:defRPr sz="1108" kern="1200">
                <a:solidFill>
                  <a:schemeClr val="tx1"/>
                </a:solidFill>
                <a:latin typeface="Verdana" pitchFamily="34" charset="0"/>
                <a:ea typeface="+mn-ea"/>
                <a:cs typeface="Arial" charset="0"/>
              </a:defRPr>
            </a:lvl9pPr>
          </a:lstStyle>
          <a:p>
            <a:r>
              <a:rPr lang="en-US" sz="1035" dirty="0" smtClean="0"/>
              <a:t>Page </a:t>
            </a:r>
            <a:fld id="{8560F551-554D-45C4-987C-56C322CC2A01}" type="slidenum">
              <a:rPr lang="el-GR" sz="1035" smtClean="0"/>
              <a:pPr/>
              <a:t>‹#›</a:t>
            </a:fld>
            <a:endParaRPr lang="el-GR" sz="1035" dirty="0"/>
          </a:p>
        </p:txBody>
      </p:sp>
      <p:sp>
        <p:nvSpPr>
          <p:cNvPr id="9" name="Content Placeholder 2"/>
          <p:cNvSpPr>
            <a:spLocks noGrp="1"/>
          </p:cNvSpPr>
          <p:nvPr>
            <p:ph idx="1"/>
          </p:nvPr>
        </p:nvSpPr>
        <p:spPr>
          <a:xfrm>
            <a:off x="251999" y="1044000"/>
            <a:ext cx="6480000" cy="52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12" name="Content Placeholder 2"/>
          <p:cNvSpPr>
            <a:spLocks noGrp="1"/>
          </p:cNvSpPr>
          <p:nvPr>
            <p:ph idx="10"/>
          </p:nvPr>
        </p:nvSpPr>
        <p:spPr>
          <a:xfrm>
            <a:off x="6803999" y="1044000"/>
            <a:ext cx="3204000" cy="52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Tree>
    <p:extLst>
      <p:ext uri="{BB962C8B-B14F-4D97-AF65-F5344CB8AC3E}">
        <p14:creationId xmlns:p14="http://schemas.microsoft.com/office/powerpoint/2010/main" val="30371093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0_Title and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1999" y="0"/>
            <a:ext cx="9756000" cy="864000"/>
          </a:xfrm>
        </p:spPr>
        <p:txBody>
          <a:bodyPr/>
          <a:lstStyle>
            <a:lvl1pPr algn="r">
              <a:defRPr sz="3500" i="1">
                <a:solidFill>
                  <a:srgbClr val="595959"/>
                </a:solidFill>
                <a:effectLst/>
                <a:latin typeface="Calibri Light" panose="020F0302020204030204" pitchFamily="34" charset="0"/>
                <a:cs typeface="Calibri Light" panose="020F0302020204030204" pitchFamily="34" charset="0"/>
              </a:defRPr>
            </a:lvl1pPr>
          </a:lstStyle>
          <a:p>
            <a:r>
              <a:rPr lang="en-US" dirty="0" smtClean="0"/>
              <a:t>Click to edit Master title style</a:t>
            </a:r>
            <a:endParaRPr lang="el-GR" dirty="0"/>
          </a:p>
        </p:txBody>
      </p:sp>
      <p:cxnSp>
        <p:nvCxnSpPr>
          <p:cNvPr id="11" name="Straight Connector 10"/>
          <p:cNvCxnSpPr/>
          <p:nvPr userDrawn="1"/>
        </p:nvCxnSpPr>
        <p:spPr bwMode="auto">
          <a:xfrm>
            <a:off x="252000" y="864000"/>
            <a:ext cx="9756000" cy="0"/>
          </a:xfrm>
          <a:prstGeom prst="line">
            <a:avLst/>
          </a:prstGeom>
          <a:solidFill>
            <a:schemeClr val="accent1"/>
          </a:solidFill>
          <a:ln w="22225" cap="flat" cmpd="sng" algn="ctr">
            <a:solidFill>
              <a:srgbClr val="C6D5E4"/>
            </a:solidFill>
            <a:prstDash val="solid"/>
            <a:round/>
            <a:headEnd type="none" w="med" len="med"/>
            <a:tailEnd type="none" w="med" len="med"/>
          </a:ln>
          <a:effectLst/>
        </p:spPr>
      </p:cxn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884000" y="5652000"/>
            <a:ext cx="2390236" cy="1188000"/>
          </a:xfrm>
          <a:prstGeom prst="rect">
            <a:avLst/>
          </a:prstGeom>
        </p:spPr>
      </p:pic>
      <p:cxnSp>
        <p:nvCxnSpPr>
          <p:cNvPr id="13" name="Straight Connector 12"/>
          <p:cNvCxnSpPr/>
          <p:nvPr userDrawn="1"/>
        </p:nvCxnSpPr>
        <p:spPr bwMode="auto">
          <a:xfrm>
            <a:off x="252000" y="6498000"/>
            <a:ext cx="8100000" cy="0"/>
          </a:xfrm>
          <a:prstGeom prst="line">
            <a:avLst/>
          </a:prstGeom>
          <a:solidFill>
            <a:schemeClr val="accent1"/>
          </a:solidFill>
          <a:ln w="12700" cap="flat" cmpd="sng" algn="ctr">
            <a:solidFill>
              <a:srgbClr val="C0C0C2"/>
            </a:solidFill>
            <a:prstDash val="solid"/>
            <a:round/>
            <a:headEnd type="none" w="med" len="med"/>
            <a:tailEnd type="none" w="med" len="med"/>
          </a:ln>
          <a:effectLst/>
        </p:spPr>
      </p:cxnSp>
      <p:sp>
        <p:nvSpPr>
          <p:cNvPr id="14" name="TextBox 13"/>
          <p:cNvSpPr txBox="1">
            <a:spLocks noChangeAspect="1"/>
          </p:cNvSpPr>
          <p:nvPr userDrawn="1"/>
        </p:nvSpPr>
        <p:spPr>
          <a:xfrm>
            <a:off x="252000" y="6551999"/>
            <a:ext cx="2232000" cy="253234"/>
          </a:xfrm>
          <a:prstGeom prst="rect">
            <a:avLst/>
          </a:prstGeom>
          <a:noFill/>
        </p:spPr>
        <p:txBody>
          <a:bodyPr wrap="square" lIns="0" tIns="0" rIns="0" bIns="0" rtlCol="0" anchor="ctr" anchorCtr="0">
            <a:spAutoFit/>
          </a:bodyPr>
          <a:lstStyle/>
          <a:p>
            <a:pPr algn="ctr"/>
            <a:r>
              <a:rPr lang="en-US" sz="1242" b="1" i="1" dirty="0" smtClean="0">
                <a:solidFill>
                  <a:srgbClr val="586464"/>
                </a:solidFill>
                <a:latin typeface="Calibri" panose="020F0502020204030204" pitchFamily="34" charset="0"/>
              </a:rPr>
              <a:t>ATHEX</a:t>
            </a:r>
            <a:r>
              <a:rPr lang="en-US" sz="1242" b="0" i="1" dirty="0" smtClean="0">
                <a:solidFill>
                  <a:srgbClr val="586464"/>
                </a:solidFill>
                <a:latin typeface="Calibri" panose="020F0502020204030204" pitchFamily="34" charset="0"/>
              </a:rPr>
              <a:t>GROUP</a:t>
            </a:r>
            <a:endParaRPr lang="en-US" sz="1242" b="1" i="1" dirty="0">
              <a:solidFill>
                <a:srgbClr val="586464"/>
              </a:solidFill>
              <a:latin typeface="Calibri" panose="020F0502020204030204" pitchFamily="34" charset="0"/>
            </a:endParaRPr>
          </a:p>
        </p:txBody>
      </p:sp>
      <p:sp>
        <p:nvSpPr>
          <p:cNvPr id="15" name="Rectangle 6"/>
          <p:cNvSpPr txBox="1">
            <a:spLocks noChangeArrowheads="1"/>
          </p:cNvSpPr>
          <p:nvPr userDrawn="1"/>
        </p:nvSpPr>
        <p:spPr>
          <a:xfrm>
            <a:off x="7344000" y="6552000"/>
            <a:ext cx="864000" cy="252000"/>
          </a:xfrm>
          <a:prstGeom prst="rect">
            <a:avLst/>
          </a:prstGeom>
        </p:spPr>
        <p:txBody>
          <a:bodyPr vert="horz" wrap="square" lIns="0" tIns="0" rIns="0" bIns="0" numCol="1" anchor="ctr" anchorCtr="0" compatLnSpc="1">
            <a:prstTxWarp prst="textNoShape">
              <a:avLst/>
            </a:prstTxWarp>
          </a:bodyPr>
          <a:lstStyle>
            <a:defPPr>
              <a:defRPr lang="en-GB"/>
            </a:defPPr>
            <a:lvl1pPr algn="r" rtl="0" eaLnBrk="1" fontAlgn="base" hangingPunct="1">
              <a:spcBef>
                <a:spcPct val="0"/>
              </a:spcBef>
              <a:spcAft>
                <a:spcPct val="0"/>
              </a:spcAft>
              <a:defRPr sz="693" b="1" i="1" kern="1200">
                <a:solidFill>
                  <a:srgbClr val="586464"/>
                </a:solidFill>
                <a:latin typeface="Calibri" pitchFamily="34" charset="0"/>
                <a:ea typeface="+mn-ea"/>
                <a:cs typeface="Arial" charset="0"/>
              </a:defRPr>
            </a:lvl1pPr>
            <a:lvl2pPr marL="481637" indent="-20802" algn="l" rtl="0" eaLnBrk="0" fontAlgn="base" hangingPunct="0">
              <a:spcBef>
                <a:spcPct val="0"/>
              </a:spcBef>
              <a:spcAft>
                <a:spcPct val="0"/>
              </a:spcAft>
              <a:defRPr sz="1108" kern="1200">
                <a:solidFill>
                  <a:schemeClr val="tx1"/>
                </a:solidFill>
                <a:latin typeface="Verdana" pitchFamily="34" charset="0"/>
                <a:ea typeface="+mn-ea"/>
                <a:cs typeface="Arial" charset="0"/>
              </a:defRPr>
            </a:lvl2pPr>
            <a:lvl3pPr marL="964873" indent="-43204" algn="l" rtl="0" eaLnBrk="0" fontAlgn="base" hangingPunct="0">
              <a:spcBef>
                <a:spcPct val="0"/>
              </a:spcBef>
              <a:spcAft>
                <a:spcPct val="0"/>
              </a:spcAft>
              <a:defRPr sz="1108" kern="1200">
                <a:solidFill>
                  <a:schemeClr val="tx1"/>
                </a:solidFill>
                <a:latin typeface="Verdana" pitchFamily="34" charset="0"/>
                <a:ea typeface="+mn-ea"/>
                <a:cs typeface="Arial" charset="0"/>
              </a:defRPr>
            </a:lvl3pPr>
            <a:lvl4pPr marL="1446510" indent="-64005" algn="l" rtl="0" eaLnBrk="0" fontAlgn="base" hangingPunct="0">
              <a:spcBef>
                <a:spcPct val="0"/>
              </a:spcBef>
              <a:spcAft>
                <a:spcPct val="0"/>
              </a:spcAft>
              <a:defRPr sz="1108" kern="1200">
                <a:solidFill>
                  <a:schemeClr val="tx1"/>
                </a:solidFill>
                <a:latin typeface="Verdana" pitchFamily="34" charset="0"/>
                <a:ea typeface="+mn-ea"/>
                <a:cs typeface="Arial" charset="0"/>
              </a:defRPr>
            </a:lvl4pPr>
            <a:lvl5pPr marL="1929746" indent="-86407" algn="l" rtl="0" eaLnBrk="0" fontAlgn="base" hangingPunct="0">
              <a:spcBef>
                <a:spcPct val="0"/>
              </a:spcBef>
              <a:spcAft>
                <a:spcPct val="0"/>
              </a:spcAft>
              <a:defRPr sz="1108" kern="1200">
                <a:solidFill>
                  <a:schemeClr val="tx1"/>
                </a:solidFill>
                <a:latin typeface="Verdana" pitchFamily="34" charset="0"/>
                <a:ea typeface="+mn-ea"/>
                <a:cs typeface="Arial" charset="0"/>
              </a:defRPr>
            </a:lvl5pPr>
            <a:lvl6pPr marL="2304175" algn="l" defTabSz="921670" rtl="0" eaLnBrk="1" latinLnBrk="0" hangingPunct="1">
              <a:defRPr sz="1108" kern="1200">
                <a:solidFill>
                  <a:schemeClr val="tx1"/>
                </a:solidFill>
                <a:latin typeface="Verdana" pitchFamily="34" charset="0"/>
                <a:ea typeface="+mn-ea"/>
                <a:cs typeface="Arial" charset="0"/>
              </a:defRPr>
            </a:lvl6pPr>
            <a:lvl7pPr marL="2765010" algn="l" defTabSz="921670" rtl="0" eaLnBrk="1" latinLnBrk="0" hangingPunct="1">
              <a:defRPr sz="1108" kern="1200">
                <a:solidFill>
                  <a:schemeClr val="tx1"/>
                </a:solidFill>
                <a:latin typeface="Verdana" pitchFamily="34" charset="0"/>
                <a:ea typeface="+mn-ea"/>
                <a:cs typeface="Arial" charset="0"/>
              </a:defRPr>
            </a:lvl7pPr>
            <a:lvl8pPr marL="3225845" algn="l" defTabSz="921670" rtl="0" eaLnBrk="1" latinLnBrk="0" hangingPunct="1">
              <a:defRPr sz="1108" kern="1200">
                <a:solidFill>
                  <a:schemeClr val="tx1"/>
                </a:solidFill>
                <a:latin typeface="Verdana" pitchFamily="34" charset="0"/>
                <a:ea typeface="+mn-ea"/>
                <a:cs typeface="Arial" charset="0"/>
              </a:defRPr>
            </a:lvl8pPr>
            <a:lvl9pPr marL="3686680" algn="l" defTabSz="921670" rtl="0" eaLnBrk="1" latinLnBrk="0" hangingPunct="1">
              <a:defRPr sz="1108" kern="1200">
                <a:solidFill>
                  <a:schemeClr val="tx1"/>
                </a:solidFill>
                <a:latin typeface="Verdana" pitchFamily="34" charset="0"/>
                <a:ea typeface="+mn-ea"/>
                <a:cs typeface="Arial" charset="0"/>
              </a:defRPr>
            </a:lvl9pPr>
          </a:lstStyle>
          <a:p>
            <a:r>
              <a:rPr lang="en-US" sz="1035" dirty="0" smtClean="0"/>
              <a:t>Page </a:t>
            </a:r>
            <a:fld id="{8560F551-554D-45C4-987C-56C322CC2A01}" type="slidenum">
              <a:rPr lang="el-GR" sz="1035" smtClean="0"/>
              <a:pPr/>
              <a:t>‹#›</a:t>
            </a:fld>
            <a:endParaRPr lang="el-GR" sz="1035" dirty="0"/>
          </a:p>
        </p:txBody>
      </p:sp>
      <p:sp>
        <p:nvSpPr>
          <p:cNvPr id="9" name="Content Placeholder 2"/>
          <p:cNvSpPr>
            <a:spLocks noGrp="1"/>
          </p:cNvSpPr>
          <p:nvPr>
            <p:ph idx="1"/>
          </p:nvPr>
        </p:nvSpPr>
        <p:spPr>
          <a:xfrm>
            <a:off x="251999" y="1044000"/>
            <a:ext cx="3204000" cy="52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16" name="Content Placeholder 2"/>
          <p:cNvSpPr>
            <a:spLocks noGrp="1"/>
          </p:cNvSpPr>
          <p:nvPr>
            <p:ph idx="15"/>
          </p:nvPr>
        </p:nvSpPr>
        <p:spPr>
          <a:xfrm>
            <a:off x="3528000" y="1044000"/>
            <a:ext cx="6480000" cy="5292000"/>
          </a:xfrm>
        </p:spPr>
        <p:txBody>
          <a:bodyPr/>
          <a:lstStyle>
            <a:lvl1pPr marL="0" indent="0">
              <a:buClr>
                <a:srgbClr val="778899"/>
              </a:buClr>
              <a:buFontTx/>
              <a:buNone/>
              <a:defRPr sz="1863">
                <a:solidFill>
                  <a:srgbClr val="586464"/>
                </a:solidFill>
                <a:latin typeface="Calibri" pitchFamily="34" charset="0"/>
              </a:defRPr>
            </a:lvl1pPr>
            <a:lvl2pPr marL="372642" indent="0">
              <a:buClr>
                <a:srgbClr val="778899"/>
              </a:buClr>
              <a:buFontTx/>
              <a:buNone/>
              <a:defRPr sz="1761">
                <a:solidFill>
                  <a:srgbClr val="586464"/>
                </a:solidFill>
                <a:latin typeface="Calibri" pitchFamily="34" charset="0"/>
              </a:defRPr>
            </a:lvl2pPr>
            <a:lvl3pPr marL="633492" indent="0">
              <a:buClr>
                <a:srgbClr val="778899"/>
              </a:buClr>
              <a:buFontTx/>
              <a:buNone/>
              <a:defRPr sz="1656">
                <a:solidFill>
                  <a:srgbClr val="586464"/>
                </a:solidFill>
                <a:latin typeface="Calibri" pitchFamily="34" charset="0"/>
              </a:defRPr>
            </a:lvl3pPr>
            <a:lvl4pPr marL="894340" indent="0">
              <a:buClr>
                <a:srgbClr val="778899"/>
              </a:buClr>
              <a:buFontTx/>
              <a:buNone/>
              <a:defRPr sz="1553">
                <a:solidFill>
                  <a:srgbClr val="586464"/>
                </a:solidFill>
                <a:latin typeface="Calibri" pitchFamily="34" charset="0"/>
              </a:defRPr>
            </a:lvl4pPr>
            <a:lvl5pPr marL="1155190" indent="0">
              <a:buClr>
                <a:srgbClr val="778899"/>
              </a:buClr>
              <a:buFontTx/>
              <a:buNone/>
              <a:defRPr sz="1450">
                <a:solidFill>
                  <a:srgbClr val="586464"/>
                </a:solidFill>
                <a:latin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Tree>
    <p:extLst>
      <p:ext uri="{BB962C8B-B14F-4D97-AF65-F5344CB8AC3E}">
        <p14:creationId xmlns:p14="http://schemas.microsoft.com/office/powerpoint/2010/main" val="21734275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Blank">
    <p:bg>
      <p:bgPr>
        <a:solidFill>
          <a:schemeClr val="bg1"/>
        </a:solidFill>
        <a:effectLst/>
      </p:bgPr>
    </p:bg>
    <p:spTree>
      <p:nvGrpSpPr>
        <p:cNvPr id="1" name=""/>
        <p:cNvGrpSpPr/>
        <p:nvPr/>
      </p:nvGrpSpPr>
      <p:grpSpPr>
        <a:xfrm>
          <a:off x="0" y="0"/>
          <a:ext cx="0" cy="0"/>
          <a:chOff x="0" y="0"/>
          <a:chExt cx="0" cy="0"/>
        </a:xfrm>
      </p:grpSpPr>
      <p:sp>
        <p:nvSpPr>
          <p:cNvPr id="2" name="Content Placeholder 2"/>
          <p:cNvSpPr>
            <a:spLocks noGrp="1"/>
          </p:cNvSpPr>
          <p:nvPr>
            <p:ph idx="1"/>
          </p:nvPr>
        </p:nvSpPr>
        <p:spPr>
          <a:xfrm>
            <a:off x="251999" y="288000"/>
            <a:ext cx="9756000" cy="4140000"/>
          </a:xfrm>
        </p:spPr>
        <p:txBody>
          <a:bodyPr anchor="b" anchorCtr="0"/>
          <a:lstStyle>
            <a:lvl1pPr marL="0" indent="0">
              <a:buClr>
                <a:srgbClr val="778899"/>
              </a:buClr>
              <a:buFontTx/>
              <a:buNone/>
              <a:defRPr sz="5500" b="0" i="1">
                <a:solidFill>
                  <a:srgbClr val="595959"/>
                </a:solidFill>
                <a:latin typeface="Calibri Light" panose="020F0302020204030204" pitchFamily="34" charset="0"/>
              </a:defRPr>
            </a:lvl1pPr>
            <a:lvl2pPr marL="372642" indent="0">
              <a:buClr>
                <a:srgbClr val="778899"/>
              </a:buClr>
              <a:buFontTx/>
              <a:buNone/>
              <a:defRPr sz="5673">
                <a:solidFill>
                  <a:srgbClr val="006EAB"/>
                </a:solidFill>
                <a:latin typeface="Calibri" pitchFamily="34" charset="0"/>
              </a:defRPr>
            </a:lvl2pPr>
            <a:lvl3pPr marL="633491" indent="0">
              <a:buClr>
                <a:srgbClr val="778899"/>
              </a:buClr>
              <a:buFontTx/>
              <a:buNone/>
              <a:defRPr sz="5673">
                <a:solidFill>
                  <a:srgbClr val="006EAB"/>
                </a:solidFill>
                <a:latin typeface="Calibri" pitchFamily="34" charset="0"/>
              </a:defRPr>
            </a:lvl3pPr>
            <a:lvl4pPr marL="894340" indent="0">
              <a:buClr>
                <a:srgbClr val="778899"/>
              </a:buClr>
              <a:buFontTx/>
              <a:buNone/>
              <a:defRPr sz="5673">
                <a:solidFill>
                  <a:srgbClr val="006EAB"/>
                </a:solidFill>
                <a:latin typeface="Calibri" pitchFamily="34" charset="0"/>
              </a:defRPr>
            </a:lvl4pPr>
            <a:lvl5pPr marL="1155189" indent="0">
              <a:buClr>
                <a:srgbClr val="778899"/>
              </a:buClr>
              <a:buFontTx/>
              <a:buNone/>
              <a:defRPr sz="5673">
                <a:solidFill>
                  <a:srgbClr val="006EAB"/>
                </a:solidFill>
                <a:latin typeface="Calibri" pitchFamily="34" charset="0"/>
              </a:defRPr>
            </a:lvl5pPr>
          </a:lstStyle>
          <a:p>
            <a:pPr lvl="0"/>
            <a:r>
              <a:rPr lang="en-US" dirty="0" smtClean="0"/>
              <a:t>Click to edit Master text styles</a:t>
            </a:r>
          </a:p>
        </p:txBody>
      </p:sp>
      <p:sp>
        <p:nvSpPr>
          <p:cNvPr id="3" name="Content Placeholder 2"/>
          <p:cNvSpPr>
            <a:spLocks noGrp="1"/>
          </p:cNvSpPr>
          <p:nvPr>
            <p:ph idx="10"/>
          </p:nvPr>
        </p:nvSpPr>
        <p:spPr>
          <a:xfrm>
            <a:off x="251999" y="4464000"/>
            <a:ext cx="9756000" cy="2077062"/>
          </a:xfrm>
        </p:spPr>
        <p:txBody>
          <a:bodyPr anchor="t" anchorCtr="0"/>
          <a:lstStyle>
            <a:lvl1pPr marL="0" indent="0">
              <a:buClr>
                <a:srgbClr val="778899"/>
              </a:buClr>
              <a:buFontTx/>
              <a:buNone/>
              <a:defRPr sz="2898" b="0" i="1">
                <a:solidFill>
                  <a:srgbClr val="586464"/>
                </a:solidFill>
                <a:latin typeface="Calibri Light" panose="020F0302020204030204" pitchFamily="34" charset="0"/>
              </a:defRPr>
            </a:lvl1pPr>
            <a:lvl2pPr marL="372642" indent="0">
              <a:buClr>
                <a:srgbClr val="778899"/>
              </a:buClr>
              <a:buFontTx/>
              <a:buNone/>
              <a:defRPr sz="5673">
                <a:solidFill>
                  <a:srgbClr val="006EAB"/>
                </a:solidFill>
                <a:latin typeface="Calibri" pitchFamily="34" charset="0"/>
              </a:defRPr>
            </a:lvl2pPr>
            <a:lvl3pPr marL="633491" indent="0">
              <a:buClr>
                <a:srgbClr val="778899"/>
              </a:buClr>
              <a:buFontTx/>
              <a:buNone/>
              <a:defRPr sz="5673">
                <a:solidFill>
                  <a:srgbClr val="006EAB"/>
                </a:solidFill>
                <a:latin typeface="Calibri" pitchFamily="34" charset="0"/>
              </a:defRPr>
            </a:lvl3pPr>
            <a:lvl4pPr marL="894340" indent="0">
              <a:buClr>
                <a:srgbClr val="778899"/>
              </a:buClr>
              <a:buFontTx/>
              <a:buNone/>
              <a:defRPr sz="5673">
                <a:solidFill>
                  <a:srgbClr val="006EAB"/>
                </a:solidFill>
                <a:latin typeface="Calibri" pitchFamily="34" charset="0"/>
              </a:defRPr>
            </a:lvl4pPr>
            <a:lvl5pPr marL="1155189" indent="0">
              <a:buClr>
                <a:srgbClr val="778899"/>
              </a:buClr>
              <a:buFontTx/>
              <a:buNone/>
              <a:defRPr sz="5673">
                <a:solidFill>
                  <a:srgbClr val="006EAB"/>
                </a:solidFill>
                <a:latin typeface="Calibri" pitchFamily="34" charset="0"/>
              </a:defRPr>
            </a:lvl5pPr>
          </a:lstStyle>
          <a:p>
            <a:pPr lvl="0"/>
            <a:r>
              <a:rPr lang="en-US" dirty="0" smtClean="0"/>
              <a:t>Click to edit Master text styles</a:t>
            </a:r>
          </a:p>
        </p:txBody>
      </p:sp>
      <p:cxnSp>
        <p:nvCxnSpPr>
          <p:cNvPr id="5" name="Straight Connector 4"/>
          <p:cNvCxnSpPr/>
          <p:nvPr userDrawn="1"/>
        </p:nvCxnSpPr>
        <p:spPr bwMode="auto">
          <a:xfrm>
            <a:off x="252000" y="4464000"/>
            <a:ext cx="9756000" cy="0"/>
          </a:xfrm>
          <a:prstGeom prst="line">
            <a:avLst/>
          </a:prstGeom>
          <a:solidFill>
            <a:schemeClr val="accent1"/>
          </a:solidFill>
          <a:ln w="9525" cap="flat" cmpd="sng" algn="ctr">
            <a:solidFill>
              <a:srgbClr val="C6D5E4"/>
            </a:solidFill>
            <a:prstDash val="solid"/>
            <a:round/>
            <a:headEnd type="none" w="med" len="med"/>
            <a:tailEnd type="none" w="med" len="med"/>
          </a:ln>
          <a:effectLst/>
        </p:spPr>
      </p:cxnSp>
    </p:spTree>
    <p:extLst>
      <p:ext uri="{BB962C8B-B14F-4D97-AF65-F5344CB8AC3E}">
        <p14:creationId xmlns:p14="http://schemas.microsoft.com/office/powerpoint/2010/main" val="32640547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32704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black">
          <a:xfrm>
            <a:off x="243227" y="1"/>
            <a:ext cx="9972225" cy="899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horz" wrap="square" lIns="64756" tIns="32377" rIns="64756" bIns="32377" numCol="1" anchor="ctr" anchorCtr="0" compatLnSpc="1">
            <a:prstTxWarp prst="textNoShape">
              <a:avLst/>
            </a:prstTxWarp>
          </a:bodyPr>
          <a:lstStyle/>
          <a:p>
            <a:pPr lvl="0"/>
            <a:r>
              <a:rPr lang="el-GR" dirty="0" err="1" smtClean="0"/>
              <a:t>Click</a:t>
            </a:r>
            <a:r>
              <a:rPr lang="el-GR" dirty="0" smtClean="0"/>
              <a:t> </a:t>
            </a:r>
            <a:r>
              <a:rPr lang="el-GR" dirty="0" err="1" smtClean="0"/>
              <a:t>to</a:t>
            </a:r>
            <a:r>
              <a:rPr lang="el-GR" dirty="0" smtClean="0"/>
              <a:t> </a:t>
            </a:r>
            <a:r>
              <a:rPr lang="el-GR" dirty="0" err="1" smtClean="0"/>
              <a:t>edit</a:t>
            </a:r>
            <a:r>
              <a:rPr lang="el-GR" dirty="0" smtClean="0"/>
              <a:t> </a:t>
            </a:r>
            <a:r>
              <a:rPr lang="el-GR" dirty="0" err="1" smtClean="0"/>
              <a:t>Master</a:t>
            </a:r>
            <a:r>
              <a:rPr lang="el-GR" dirty="0" smtClean="0"/>
              <a:t> </a:t>
            </a:r>
            <a:r>
              <a:rPr lang="el-GR" dirty="0" err="1" smtClean="0"/>
              <a:t>title</a:t>
            </a:r>
            <a:r>
              <a:rPr lang="el-GR" dirty="0" smtClean="0"/>
              <a:t> </a:t>
            </a:r>
            <a:r>
              <a:rPr lang="el-GR" dirty="0" err="1" smtClean="0"/>
              <a:t>style</a:t>
            </a:r>
            <a:endParaRPr lang="el-GR" dirty="0" smtClean="0"/>
          </a:p>
        </p:txBody>
      </p:sp>
      <p:sp>
        <p:nvSpPr>
          <p:cNvPr id="1027" name="Rectangle 3"/>
          <p:cNvSpPr>
            <a:spLocks noGrp="1" noChangeArrowheads="1"/>
          </p:cNvSpPr>
          <p:nvPr>
            <p:ph type="body" idx="1"/>
          </p:nvPr>
        </p:nvSpPr>
        <p:spPr bwMode="auto">
          <a:xfrm>
            <a:off x="283764" y="1044001"/>
            <a:ext cx="9728999" cy="525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horz" wrap="square" lIns="64756" tIns="32377" rIns="64756" bIns="32377" numCol="1" anchor="t" anchorCtr="0" compatLnSpc="1">
            <a:prstTxWarp prst="textNoShape">
              <a:avLst/>
            </a:prstTxWarp>
          </a:bodyPr>
          <a:lstStyle/>
          <a:p>
            <a:pPr lvl="0"/>
            <a:r>
              <a:rPr lang="el-GR" dirty="0" err="1" smtClean="0"/>
              <a:t>Click</a:t>
            </a:r>
            <a:r>
              <a:rPr lang="el-GR" dirty="0" smtClean="0"/>
              <a:t> </a:t>
            </a:r>
            <a:r>
              <a:rPr lang="el-GR" dirty="0" err="1" smtClean="0"/>
              <a:t>to</a:t>
            </a:r>
            <a:r>
              <a:rPr lang="el-GR" dirty="0" smtClean="0"/>
              <a:t> </a:t>
            </a:r>
            <a:r>
              <a:rPr lang="el-GR" dirty="0" err="1" smtClean="0"/>
              <a:t>edit</a:t>
            </a:r>
            <a:r>
              <a:rPr lang="el-GR" dirty="0" smtClean="0"/>
              <a:t> </a:t>
            </a:r>
            <a:r>
              <a:rPr lang="el-GR" dirty="0" err="1" smtClean="0"/>
              <a:t>Master</a:t>
            </a:r>
            <a:r>
              <a:rPr lang="el-GR" dirty="0" smtClean="0"/>
              <a:t> </a:t>
            </a:r>
            <a:r>
              <a:rPr lang="el-GR" dirty="0" err="1" smtClean="0"/>
              <a:t>text</a:t>
            </a:r>
            <a:r>
              <a:rPr lang="el-GR" dirty="0" smtClean="0"/>
              <a:t> </a:t>
            </a:r>
            <a:r>
              <a:rPr lang="el-GR" dirty="0" err="1" smtClean="0"/>
              <a:t>styles</a:t>
            </a:r>
            <a:endParaRPr lang="el-GR" dirty="0" smtClean="0"/>
          </a:p>
          <a:p>
            <a:pPr lvl="1"/>
            <a:r>
              <a:rPr lang="el-GR" dirty="0" err="1" smtClean="0"/>
              <a:t>Second</a:t>
            </a:r>
            <a:r>
              <a:rPr lang="el-GR" dirty="0" smtClean="0"/>
              <a:t> </a:t>
            </a:r>
            <a:r>
              <a:rPr lang="el-GR" dirty="0" err="1" smtClean="0"/>
              <a:t>level</a:t>
            </a:r>
            <a:endParaRPr lang="el-GR" dirty="0" smtClean="0"/>
          </a:p>
          <a:p>
            <a:pPr lvl="2"/>
            <a:r>
              <a:rPr lang="el-GR" dirty="0" err="1" smtClean="0"/>
              <a:t>Third</a:t>
            </a:r>
            <a:r>
              <a:rPr lang="el-GR" dirty="0" smtClean="0"/>
              <a:t> </a:t>
            </a:r>
            <a:r>
              <a:rPr lang="el-GR" dirty="0" err="1" smtClean="0"/>
              <a:t>level</a:t>
            </a:r>
            <a:endParaRPr lang="el-GR" dirty="0" smtClean="0"/>
          </a:p>
          <a:p>
            <a:pPr lvl="3"/>
            <a:r>
              <a:rPr lang="el-GR" dirty="0" err="1" smtClean="0"/>
              <a:t>Fourth</a:t>
            </a:r>
            <a:r>
              <a:rPr lang="el-GR" dirty="0" smtClean="0"/>
              <a:t> </a:t>
            </a:r>
            <a:r>
              <a:rPr lang="el-GR" dirty="0" err="1" smtClean="0"/>
              <a:t>level</a:t>
            </a:r>
            <a:endParaRPr lang="el-GR" dirty="0" smtClean="0"/>
          </a:p>
          <a:p>
            <a:pPr lvl="4"/>
            <a:r>
              <a:rPr lang="el-GR" dirty="0" err="1" smtClean="0"/>
              <a:t>Fifth</a:t>
            </a:r>
            <a:r>
              <a:rPr lang="el-GR" dirty="0" smtClean="0"/>
              <a:t> </a:t>
            </a:r>
            <a:r>
              <a:rPr lang="el-GR" dirty="0" err="1" smtClean="0"/>
              <a:t>level</a:t>
            </a:r>
            <a:endParaRPr lang="el-GR" dirty="0" smtClean="0"/>
          </a:p>
        </p:txBody>
      </p:sp>
    </p:spTree>
  </p:cSld>
  <p:clrMap bg1="lt1" tx1="dk1" bg2="lt2" tx2="dk2" accent1="accent1" accent2="accent2" accent3="accent3" accent4="accent4" accent5="accent5" accent6="accent6" hlink="hlink" folHlink="folHlink"/>
  <p:sldLayoutIdLst>
    <p:sldLayoutId id="2147483824" r:id="rId1"/>
    <p:sldLayoutId id="2147483820" r:id="rId2"/>
    <p:sldLayoutId id="2147483846" r:id="rId3"/>
    <p:sldLayoutId id="2147483848" r:id="rId4"/>
    <p:sldLayoutId id="2147483847" r:id="rId5"/>
    <p:sldLayoutId id="2147483849" r:id="rId6"/>
    <p:sldLayoutId id="2147483850" r:id="rId7"/>
    <p:sldLayoutId id="2147483851" r:id="rId8"/>
    <p:sldLayoutId id="2147483852" r:id="rId9"/>
    <p:sldLayoutId id="2147483853" r:id="rId10"/>
    <p:sldLayoutId id="2147483854" r:id="rId11"/>
    <p:sldLayoutId id="2147483855" r:id="rId12"/>
    <p:sldLayoutId id="2147483857" r:id="rId13"/>
    <p:sldLayoutId id="2147483856" r:id="rId14"/>
    <p:sldLayoutId id="2147483858" r:id="rId15"/>
    <p:sldLayoutId id="2147483859" r:id="rId16"/>
    <p:sldLayoutId id="2147483860" r:id="rId17"/>
    <p:sldLayoutId id="2147483861" r:id="rId18"/>
    <p:sldLayoutId id="2147483845" r:id="rId19"/>
    <p:sldLayoutId id="2147483831" r:id="rId20"/>
  </p:sldLayoutIdLst>
  <p:hf hdr="0" ftr="0" dt="0"/>
  <p:txStyles>
    <p:titleStyle>
      <a:lvl1pPr algn="r" defTabSz="920990" rtl="0" eaLnBrk="0" fontAlgn="base" hangingPunct="0">
        <a:spcBef>
          <a:spcPct val="0"/>
        </a:spcBef>
        <a:spcAft>
          <a:spcPct val="0"/>
        </a:spcAft>
        <a:tabLst>
          <a:tab pos="8799069" algn="r"/>
        </a:tabLst>
        <a:defRPr sz="3416" b="1" i="1">
          <a:solidFill>
            <a:srgbClr val="595959"/>
          </a:solidFill>
          <a:latin typeface="Calibri Light" panose="020F0302020204030204" pitchFamily="34" charset="0"/>
          <a:ea typeface="Calibri Light" panose="020F0302020204030204" pitchFamily="34" charset="0"/>
          <a:cs typeface="Calibri Light" panose="020F0302020204030204" pitchFamily="34" charset="0"/>
        </a:defRPr>
      </a:lvl1pPr>
      <a:lvl2pPr algn="r" defTabSz="920990" rtl="0" eaLnBrk="0" fontAlgn="base" hangingPunct="0">
        <a:spcBef>
          <a:spcPct val="0"/>
        </a:spcBef>
        <a:spcAft>
          <a:spcPct val="0"/>
        </a:spcAft>
        <a:tabLst>
          <a:tab pos="8799069" algn="r"/>
        </a:tabLst>
        <a:defRPr sz="3413" b="1">
          <a:solidFill>
            <a:srgbClr val="778899"/>
          </a:solidFill>
          <a:latin typeface="Calibri" pitchFamily="34" charset="0"/>
          <a:ea typeface="Calibri" pitchFamily="34" charset="0"/>
          <a:cs typeface="Calibri" pitchFamily="34" charset="0"/>
        </a:defRPr>
      </a:lvl2pPr>
      <a:lvl3pPr algn="r" defTabSz="920990" rtl="0" eaLnBrk="0" fontAlgn="base" hangingPunct="0">
        <a:spcBef>
          <a:spcPct val="0"/>
        </a:spcBef>
        <a:spcAft>
          <a:spcPct val="0"/>
        </a:spcAft>
        <a:tabLst>
          <a:tab pos="8799069" algn="r"/>
        </a:tabLst>
        <a:defRPr sz="3413" b="1">
          <a:solidFill>
            <a:srgbClr val="778899"/>
          </a:solidFill>
          <a:latin typeface="Calibri" pitchFamily="34" charset="0"/>
          <a:ea typeface="Calibri" pitchFamily="34" charset="0"/>
          <a:cs typeface="Calibri" pitchFamily="34" charset="0"/>
        </a:defRPr>
      </a:lvl3pPr>
      <a:lvl4pPr algn="r" defTabSz="920990" rtl="0" eaLnBrk="0" fontAlgn="base" hangingPunct="0">
        <a:spcBef>
          <a:spcPct val="0"/>
        </a:spcBef>
        <a:spcAft>
          <a:spcPct val="0"/>
        </a:spcAft>
        <a:tabLst>
          <a:tab pos="8799069" algn="r"/>
        </a:tabLst>
        <a:defRPr sz="3413" b="1">
          <a:solidFill>
            <a:srgbClr val="778899"/>
          </a:solidFill>
          <a:latin typeface="Calibri" pitchFamily="34" charset="0"/>
          <a:ea typeface="Calibri" pitchFamily="34" charset="0"/>
          <a:cs typeface="Calibri" pitchFamily="34" charset="0"/>
        </a:defRPr>
      </a:lvl4pPr>
      <a:lvl5pPr algn="r" defTabSz="920990" rtl="0" eaLnBrk="0" fontAlgn="base" hangingPunct="0">
        <a:spcBef>
          <a:spcPct val="0"/>
        </a:spcBef>
        <a:spcAft>
          <a:spcPct val="0"/>
        </a:spcAft>
        <a:tabLst>
          <a:tab pos="8799069" algn="r"/>
        </a:tabLst>
        <a:defRPr sz="3413" b="1">
          <a:solidFill>
            <a:srgbClr val="778899"/>
          </a:solidFill>
          <a:latin typeface="Calibri" pitchFamily="34" charset="0"/>
          <a:ea typeface="Calibri" pitchFamily="34" charset="0"/>
          <a:cs typeface="Calibri" pitchFamily="34" charset="0"/>
        </a:defRPr>
      </a:lvl5pPr>
      <a:lvl6pPr marL="680731" algn="r" defTabSz="921826" rtl="0" fontAlgn="base">
        <a:spcBef>
          <a:spcPct val="0"/>
        </a:spcBef>
        <a:spcAft>
          <a:spcPct val="0"/>
        </a:spcAft>
        <a:tabLst>
          <a:tab pos="8799882" algn="r"/>
        </a:tabLst>
        <a:defRPr sz="2986" b="1">
          <a:solidFill>
            <a:schemeClr val="bg1"/>
          </a:solidFill>
          <a:latin typeface="Verdana" pitchFamily="34" charset="0"/>
        </a:defRPr>
      </a:lvl6pPr>
      <a:lvl7pPr marL="1361466" algn="r" defTabSz="921826" rtl="0" fontAlgn="base">
        <a:spcBef>
          <a:spcPct val="0"/>
        </a:spcBef>
        <a:spcAft>
          <a:spcPct val="0"/>
        </a:spcAft>
        <a:tabLst>
          <a:tab pos="8799882" algn="r"/>
        </a:tabLst>
        <a:defRPr sz="2986" b="1">
          <a:solidFill>
            <a:schemeClr val="bg1"/>
          </a:solidFill>
          <a:latin typeface="Verdana" pitchFamily="34" charset="0"/>
        </a:defRPr>
      </a:lvl7pPr>
      <a:lvl8pPr marL="2042196" algn="r" defTabSz="921826" rtl="0" fontAlgn="base">
        <a:spcBef>
          <a:spcPct val="0"/>
        </a:spcBef>
        <a:spcAft>
          <a:spcPct val="0"/>
        </a:spcAft>
        <a:tabLst>
          <a:tab pos="8799882" algn="r"/>
        </a:tabLst>
        <a:defRPr sz="2986" b="1">
          <a:solidFill>
            <a:schemeClr val="bg1"/>
          </a:solidFill>
          <a:latin typeface="Verdana" pitchFamily="34" charset="0"/>
        </a:defRPr>
      </a:lvl8pPr>
      <a:lvl9pPr marL="2722928" algn="r" defTabSz="921826" rtl="0" fontAlgn="base">
        <a:spcBef>
          <a:spcPct val="0"/>
        </a:spcBef>
        <a:spcAft>
          <a:spcPct val="0"/>
        </a:spcAft>
        <a:tabLst>
          <a:tab pos="8799882" algn="r"/>
        </a:tabLst>
        <a:defRPr sz="2986" b="1">
          <a:solidFill>
            <a:schemeClr val="bg1"/>
          </a:solidFill>
          <a:latin typeface="Verdana" pitchFamily="34" charset="0"/>
        </a:defRPr>
      </a:lvl9pPr>
    </p:titleStyle>
    <p:bodyStyle>
      <a:lvl1pPr marL="335378" indent="-335378" algn="just" defTabSz="920990" rtl="0" eaLnBrk="0" fontAlgn="base" hangingPunct="0">
        <a:spcBef>
          <a:spcPts val="311"/>
        </a:spcBef>
        <a:spcAft>
          <a:spcPts val="311"/>
        </a:spcAft>
        <a:buClr>
          <a:srgbClr val="586464"/>
        </a:buClr>
        <a:buFont typeface="Wingdings" panose="05000000000000000000" pitchFamily="2" charset="2"/>
        <a:buChar char="Ø"/>
        <a:defRPr sz="1863">
          <a:solidFill>
            <a:srgbClr val="586464"/>
          </a:solidFill>
          <a:latin typeface="Calibri" pitchFamily="34" charset="0"/>
          <a:ea typeface="+mn-ea"/>
          <a:cs typeface="+mn-cs"/>
        </a:defRPr>
      </a:lvl1pPr>
      <a:lvl2pPr marL="633492" indent="-260850" algn="just" defTabSz="920990" rtl="0" eaLnBrk="0" fontAlgn="base" hangingPunct="0">
        <a:spcBef>
          <a:spcPts val="311"/>
        </a:spcBef>
        <a:spcAft>
          <a:spcPts val="311"/>
        </a:spcAft>
        <a:buClr>
          <a:srgbClr val="586464"/>
        </a:buClr>
        <a:buFont typeface="Wingdings" pitchFamily="2" charset="2"/>
        <a:buChar char="§"/>
        <a:defRPr sz="1761">
          <a:solidFill>
            <a:srgbClr val="586464"/>
          </a:solidFill>
          <a:latin typeface="Calibri" pitchFamily="34" charset="0"/>
        </a:defRPr>
      </a:lvl2pPr>
      <a:lvl3pPr marL="894340" indent="-260850" algn="just" defTabSz="920990" rtl="0" eaLnBrk="0" fontAlgn="base" hangingPunct="0">
        <a:spcBef>
          <a:spcPts val="311"/>
        </a:spcBef>
        <a:spcAft>
          <a:spcPts val="311"/>
        </a:spcAft>
        <a:buClr>
          <a:srgbClr val="586464"/>
        </a:buClr>
        <a:buChar char="•"/>
        <a:defRPr sz="1656">
          <a:solidFill>
            <a:srgbClr val="586464"/>
          </a:solidFill>
          <a:latin typeface="Calibri" pitchFamily="34" charset="0"/>
        </a:defRPr>
      </a:lvl3pPr>
      <a:lvl4pPr marL="1155190" indent="-260850" algn="just" defTabSz="920990" rtl="0" eaLnBrk="0" fontAlgn="base" hangingPunct="0">
        <a:spcBef>
          <a:spcPts val="311"/>
        </a:spcBef>
        <a:spcAft>
          <a:spcPts val="311"/>
        </a:spcAft>
        <a:buClr>
          <a:srgbClr val="586464"/>
        </a:buClr>
        <a:buFont typeface="Courier New" panose="02070309020205020404" pitchFamily="49" charset="0"/>
        <a:buChar char="o"/>
        <a:defRPr sz="1553">
          <a:solidFill>
            <a:srgbClr val="586464"/>
          </a:solidFill>
          <a:latin typeface="Calibri" pitchFamily="34" charset="0"/>
        </a:defRPr>
      </a:lvl4pPr>
      <a:lvl5pPr marL="1416039" indent="-260850" algn="just" defTabSz="920990" rtl="0" eaLnBrk="0" fontAlgn="base" hangingPunct="0">
        <a:spcBef>
          <a:spcPts val="311"/>
        </a:spcBef>
        <a:spcAft>
          <a:spcPts val="311"/>
        </a:spcAft>
        <a:buClr>
          <a:srgbClr val="586464"/>
        </a:buClr>
        <a:buChar char="»"/>
        <a:defRPr sz="1450">
          <a:solidFill>
            <a:srgbClr val="586464"/>
          </a:solidFill>
          <a:latin typeface="Calibri" pitchFamily="34" charset="0"/>
        </a:defRPr>
      </a:lvl5pPr>
      <a:lvl6pPr marL="2753658" indent="-231636" algn="l" defTabSz="921826" rtl="0" fontAlgn="base">
        <a:spcBef>
          <a:spcPct val="20000"/>
        </a:spcBef>
        <a:spcAft>
          <a:spcPct val="0"/>
        </a:spcAft>
        <a:buChar char="»"/>
        <a:defRPr sz="2133">
          <a:solidFill>
            <a:schemeClr val="accent2"/>
          </a:solidFill>
          <a:latin typeface="+mn-lt"/>
        </a:defRPr>
      </a:lvl6pPr>
      <a:lvl7pPr marL="3434389" indent="-231636" algn="l" defTabSz="921826" rtl="0" fontAlgn="base">
        <a:spcBef>
          <a:spcPct val="20000"/>
        </a:spcBef>
        <a:spcAft>
          <a:spcPct val="0"/>
        </a:spcAft>
        <a:buChar char="»"/>
        <a:defRPr sz="2133">
          <a:solidFill>
            <a:schemeClr val="accent2"/>
          </a:solidFill>
          <a:latin typeface="+mn-lt"/>
        </a:defRPr>
      </a:lvl7pPr>
      <a:lvl8pPr marL="4115122" indent="-231636" algn="l" defTabSz="921826" rtl="0" fontAlgn="base">
        <a:spcBef>
          <a:spcPct val="20000"/>
        </a:spcBef>
        <a:spcAft>
          <a:spcPct val="0"/>
        </a:spcAft>
        <a:buChar char="»"/>
        <a:defRPr sz="2133">
          <a:solidFill>
            <a:schemeClr val="accent2"/>
          </a:solidFill>
          <a:latin typeface="+mn-lt"/>
        </a:defRPr>
      </a:lvl8pPr>
      <a:lvl9pPr marL="4795854" indent="-231636" algn="l" defTabSz="921826" rtl="0" fontAlgn="base">
        <a:spcBef>
          <a:spcPct val="20000"/>
        </a:spcBef>
        <a:spcAft>
          <a:spcPct val="0"/>
        </a:spcAft>
        <a:buChar char="»"/>
        <a:defRPr sz="2133">
          <a:solidFill>
            <a:schemeClr val="accent2"/>
          </a:solidFill>
          <a:latin typeface="+mn-lt"/>
        </a:defRPr>
      </a:lvl9pPr>
    </p:bodyStyle>
    <p:otherStyle>
      <a:defPPr>
        <a:defRPr lang="el-GR"/>
      </a:defPPr>
      <a:lvl1pPr marL="0" algn="l" defTabSz="1361466" rtl="0" eaLnBrk="1" latinLnBrk="0" hangingPunct="1">
        <a:defRPr sz="2703" kern="1200">
          <a:solidFill>
            <a:schemeClr val="tx1"/>
          </a:solidFill>
          <a:latin typeface="+mn-lt"/>
          <a:ea typeface="+mn-ea"/>
          <a:cs typeface="+mn-cs"/>
        </a:defRPr>
      </a:lvl1pPr>
      <a:lvl2pPr marL="680731" algn="l" defTabSz="1361466" rtl="0" eaLnBrk="1" latinLnBrk="0" hangingPunct="1">
        <a:defRPr sz="2703" kern="1200">
          <a:solidFill>
            <a:schemeClr val="tx1"/>
          </a:solidFill>
          <a:latin typeface="+mn-lt"/>
          <a:ea typeface="+mn-ea"/>
          <a:cs typeface="+mn-cs"/>
        </a:defRPr>
      </a:lvl2pPr>
      <a:lvl3pPr marL="1361466" algn="l" defTabSz="1361466" rtl="0" eaLnBrk="1" latinLnBrk="0" hangingPunct="1">
        <a:defRPr sz="2703" kern="1200">
          <a:solidFill>
            <a:schemeClr val="tx1"/>
          </a:solidFill>
          <a:latin typeface="+mn-lt"/>
          <a:ea typeface="+mn-ea"/>
          <a:cs typeface="+mn-cs"/>
        </a:defRPr>
      </a:lvl3pPr>
      <a:lvl4pPr marL="2042196" algn="l" defTabSz="1361466" rtl="0" eaLnBrk="1" latinLnBrk="0" hangingPunct="1">
        <a:defRPr sz="2703" kern="1200">
          <a:solidFill>
            <a:schemeClr val="tx1"/>
          </a:solidFill>
          <a:latin typeface="+mn-lt"/>
          <a:ea typeface="+mn-ea"/>
          <a:cs typeface="+mn-cs"/>
        </a:defRPr>
      </a:lvl4pPr>
      <a:lvl5pPr marL="2722928" algn="l" defTabSz="1361466" rtl="0" eaLnBrk="1" latinLnBrk="0" hangingPunct="1">
        <a:defRPr sz="2703" kern="1200">
          <a:solidFill>
            <a:schemeClr val="tx1"/>
          </a:solidFill>
          <a:latin typeface="+mn-lt"/>
          <a:ea typeface="+mn-ea"/>
          <a:cs typeface="+mn-cs"/>
        </a:defRPr>
      </a:lvl5pPr>
      <a:lvl6pPr marL="3403661" algn="l" defTabSz="1361466" rtl="0" eaLnBrk="1" latinLnBrk="0" hangingPunct="1">
        <a:defRPr sz="2703" kern="1200">
          <a:solidFill>
            <a:schemeClr val="tx1"/>
          </a:solidFill>
          <a:latin typeface="+mn-lt"/>
          <a:ea typeface="+mn-ea"/>
          <a:cs typeface="+mn-cs"/>
        </a:defRPr>
      </a:lvl6pPr>
      <a:lvl7pPr marL="4084394" algn="l" defTabSz="1361466" rtl="0" eaLnBrk="1" latinLnBrk="0" hangingPunct="1">
        <a:defRPr sz="2703" kern="1200">
          <a:solidFill>
            <a:schemeClr val="tx1"/>
          </a:solidFill>
          <a:latin typeface="+mn-lt"/>
          <a:ea typeface="+mn-ea"/>
          <a:cs typeface="+mn-cs"/>
        </a:defRPr>
      </a:lvl7pPr>
      <a:lvl8pPr marL="4765125" algn="l" defTabSz="1361466" rtl="0" eaLnBrk="1" latinLnBrk="0" hangingPunct="1">
        <a:defRPr sz="2703" kern="1200">
          <a:solidFill>
            <a:schemeClr val="tx1"/>
          </a:solidFill>
          <a:latin typeface="+mn-lt"/>
          <a:ea typeface="+mn-ea"/>
          <a:cs typeface="+mn-cs"/>
        </a:defRPr>
      </a:lvl8pPr>
      <a:lvl9pPr marL="5445858" algn="l" defTabSz="1361466" rtl="0" eaLnBrk="1" latinLnBrk="0" hangingPunct="1">
        <a:defRPr sz="270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www.helex.gr/"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5.emf"/><Relationship Id="rId5" Type="http://schemas.openxmlformats.org/officeDocument/2006/relationships/hyperlink" Target="mailto:AthexStats@athexgroup.gr" TargetMode="External"/><Relationship Id="rId4" Type="http://schemas.openxmlformats.org/officeDocument/2006/relationships/hyperlink" Target="mailto:BusinessDevelopmentDpt@athexgroup.g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black">
          <a:xfrm>
            <a:off x="871715" y="2532906"/>
            <a:ext cx="8599951" cy="93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92079" tIns="46039" rIns="92079" bIns="46039" anchor="ctr"/>
          <a:lstStyle>
            <a:lvl1pPr algn="l" defTabSz="915129" rtl="0" eaLnBrk="0" fontAlgn="base" hangingPunct="0">
              <a:spcBef>
                <a:spcPct val="0"/>
              </a:spcBef>
              <a:spcAft>
                <a:spcPct val="0"/>
              </a:spcAft>
              <a:tabLst>
                <a:tab pos="8735960" algn="r"/>
              </a:tabLst>
              <a:defRPr sz="4000" b="1">
                <a:solidFill>
                  <a:schemeClr val="bg1">
                    <a:lumMod val="75000"/>
                  </a:schemeClr>
                </a:solidFill>
                <a:effectLst>
                  <a:outerShdw blurRad="38100" dist="38100" dir="2700000" algn="tl">
                    <a:srgbClr val="C0C0C0"/>
                  </a:outerShdw>
                </a:effectLst>
                <a:latin typeface="Calibri" pitchFamily="34" charset="0"/>
                <a:ea typeface="+mj-ea"/>
                <a:cs typeface="Calibri" pitchFamily="34" charset="0"/>
              </a:defRPr>
            </a:lvl1pPr>
            <a:lvl2pPr algn="l" defTabSz="915129" rtl="0" eaLnBrk="0" fontAlgn="base" hangingPunct="0">
              <a:spcBef>
                <a:spcPct val="0"/>
              </a:spcBef>
              <a:spcAft>
                <a:spcPct val="0"/>
              </a:spcAft>
              <a:tabLst>
                <a:tab pos="8735960" algn="r"/>
              </a:tabLst>
              <a:defRPr sz="3000" b="1">
                <a:solidFill>
                  <a:schemeClr val="bg1"/>
                </a:solidFill>
                <a:latin typeface="Verdana" pitchFamily="34" charset="0"/>
              </a:defRPr>
            </a:lvl2pPr>
            <a:lvl3pPr algn="l" defTabSz="915129" rtl="0" eaLnBrk="0" fontAlgn="base" hangingPunct="0">
              <a:spcBef>
                <a:spcPct val="0"/>
              </a:spcBef>
              <a:spcAft>
                <a:spcPct val="0"/>
              </a:spcAft>
              <a:tabLst>
                <a:tab pos="8735960" algn="r"/>
              </a:tabLst>
              <a:defRPr sz="3000" b="1">
                <a:solidFill>
                  <a:schemeClr val="bg1"/>
                </a:solidFill>
                <a:latin typeface="Verdana" pitchFamily="34" charset="0"/>
              </a:defRPr>
            </a:lvl3pPr>
            <a:lvl4pPr algn="l" defTabSz="915129" rtl="0" eaLnBrk="0" fontAlgn="base" hangingPunct="0">
              <a:spcBef>
                <a:spcPct val="0"/>
              </a:spcBef>
              <a:spcAft>
                <a:spcPct val="0"/>
              </a:spcAft>
              <a:tabLst>
                <a:tab pos="8735960" algn="r"/>
              </a:tabLst>
              <a:defRPr sz="3000" b="1">
                <a:solidFill>
                  <a:schemeClr val="bg1"/>
                </a:solidFill>
                <a:latin typeface="Verdana" pitchFamily="34" charset="0"/>
              </a:defRPr>
            </a:lvl4pPr>
            <a:lvl5pPr algn="l" defTabSz="915129" rtl="0" eaLnBrk="0" fontAlgn="base" hangingPunct="0">
              <a:spcBef>
                <a:spcPct val="0"/>
              </a:spcBef>
              <a:spcAft>
                <a:spcPct val="0"/>
              </a:spcAft>
              <a:tabLst>
                <a:tab pos="8735960" algn="r"/>
              </a:tabLst>
              <a:defRPr sz="3000" b="1">
                <a:solidFill>
                  <a:schemeClr val="bg1"/>
                </a:solidFill>
                <a:latin typeface="Verdana" pitchFamily="34" charset="0"/>
              </a:defRPr>
            </a:lvl5pPr>
            <a:lvl6pPr marL="675787" algn="r" defTabSz="915129" rtl="0" fontAlgn="base">
              <a:spcBef>
                <a:spcPct val="0"/>
              </a:spcBef>
              <a:spcAft>
                <a:spcPct val="0"/>
              </a:spcAft>
              <a:tabLst>
                <a:tab pos="8735960" algn="r"/>
              </a:tabLst>
              <a:defRPr sz="3000" b="1">
                <a:solidFill>
                  <a:schemeClr val="bg1"/>
                </a:solidFill>
                <a:latin typeface="Verdana" pitchFamily="34" charset="0"/>
              </a:defRPr>
            </a:lvl6pPr>
            <a:lvl7pPr marL="1351575" algn="r" defTabSz="915129" rtl="0" fontAlgn="base">
              <a:spcBef>
                <a:spcPct val="0"/>
              </a:spcBef>
              <a:spcAft>
                <a:spcPct val="0"/>
              </a:spcAft>
              <a:tabLst>
                <a:tab pos="8735960" algn="r"/>
              </a:tabLst>
              <a:defRPr sz="3000" b="1">
                <a:solidFill>
                  <a:schemeClr val="bg1"/>
                </a:solidFill>
                <a:latin typeface="Verdana" pitchFamily="34" charset="0"/>
              </a:defRPr>
            </a:lvl7pPr>
            <a:lvl8pPr marL="2027362" algn="r" defTabSz="915129" rtl="0" fontAlgn="base">
              <a:spcBef>
                <a:spcPct val="0"/>
              </a:spcBef>
              <a:spcAft>
                <a:spcPct val="0"/>
              </a:spcAft>
              <a:tabLst>
                <a:tab pos="8735960" algn="r"/>
              </a:tabLst>
              <a:defRPr sz="3000" b="1">
                <a:solidFill>
                  <a:schemeClr val="bg1"/>
                </a:solidFill>
                <a:latin typeface="Verdana" pitchFamily="34" charset="0"/>
              </a:defRPr>
            </a:lvl8pPr>
            <a:lvl9pPr marL="2703149" algn="r" defTabSz="915129" rtl="0" fontAlgn="base">
              <a:spcBef>
                <a:spcPct val="0"/>
              </a:spcBef>
              <a:spcAft>
                <a:spcPct val="0"/>
              </a:spcAft>
              <a:tabLst>
                <a:tab pos="8735960" algn="r"/>
              </a:tabLst>
              <a:defRPr sz="3000" b="1">
                <a:solidFill>
                  <a:schemeClr val="bg1"/>
                </a:solidFill>
                <a:latin typeface="Verdana" pitchFamily="34" charset="0"/>
              </a:defRPr>
            </a:lvl9pPr>
          </a:lstStyle>
          <a:p>
            <a:pPr>
              <a:defRPr/>
            </a:pPr>
            <a:r>
              <a:rPr lang="en-GB" sz="4200" dirty="0" err="1" smtClean="0">
                <a:solidFill>
                  <a:srgbClr val="C6D5E4"/>
                </a:solidFill>
                <a:effectLst/>
                <a:latin typeface="Calibri Light" panose="020F0302020204030204" pitchFamily="34" charset="0"/>
              </a:rPr>
              <a:t>ATHEXGroup</a:t>
            </a:r>
            <a:endParaRPr lang="el-GR" sz="4200" i="1" dirty="0">
              <a:solidFill>
                <a:srgbClr val="C6D5E4"/>
              </a:solidFill>
              <a:effectLst/>
              <a:latin typeface="Calibri Light" panose="020F0302020204030204" pitchFamily="34" charset="0"/>
            </a:endParaRPr>
          </a:p>
        </p:txBody>
      </p:sp>
      <p:sp>
        <p:nvSpPr>
          <p:cNvPr id="7" name="Rectangle 2"/>
          <p:cNvSpPr txBox="1">
            <a:spLocks noChangeArrowheads="1"/>
          </p:cNvSpPr>
          <p:nvPr/>
        </p:nvSpPr>
        <p:spPr bwMode="black">
          <a:xfrm>
            <a:off x="847809" y="1601307"/>
            <a:ext cx="8599951" cy="93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92079" tIns="46039" rIns="92079" bIns="46039" anchor="ctr"/>
          <a:lstStyle>
            <a:lvl1pPr algn="l" defTabSz="915129" rtl="0" eaLnBrk="0" fontAlgn="base" hangingPunct="0">
              <a:spcBef>
                <a:spcPct val="0"/>
              </a:spcBef>
              <a:spcAft>
                <a:spcPct val="0"/>
              </a:spcAft>
              <a:tabLst>
                <a:tab pos="8735960" algn="r"/>
              </a:tabLst>
              <a:defRPr sz="4000" b="1">
                <a:solidFill>
                  <a:schemeClr val="bg1">
                    <a:lumMod val="75000"/>
                  </a:schemeClr>
                </a:solidFill>
                <a:effectLst>
                  <a:outerShdw blurRad="38100" dist="38100" dir="2700000" algn="tl">
                    <a:srgbClr val="C0C0C0"/>
                  </a:outerShdw>
                </a:effectLst>
                <a:latin typeface="Calibri" pitchFamily="34" charset="0"/>
                <a:ea typeface="+mj-ea"/>
                <a:cs typeface="Calibri" pitchFamily="34" charset="0"/>
              </a:defRPr>
            </a:lvl1pPr>
            <a:lvl2pPr algn="l" defTabSz="915129" rtl="0" eaLnBrk="0" fontAlgn="base" hangingPunct="0">
              <a:spcBef>
                <a:spcPct val="0"/>
              </a:spcBef>
              <a:spcAft>
                <a:spcPct val="0"/>
              </a:spcAft>
              <a:tabLst>
                <a:tab pos="8735960" algn="r"/>
              </a:tabLst>
              <a:defRPr sz="3000" b="1">
                <a:solidFill>
                  <a:schemeClr val="bg1"/>
                </a:solidFill>
                <a:latin typeface="Verdana" pitchFamily="34" charset="0"/>
              </a:defRPr>
            </a:lvl2pPr>
            <a:lvl3pPr algn="l" defTabSz="915129" rtl="0" eaLnBrk="0" fontAlgn="base" hangingPunct="0">
              <a:spcBef>
                <a:spcPct val="0"/>
              </a:spcBef>
              <a:spcAft>
                <a:spcPct val="0"/>
              </a:spcAft>
              <a:tabLst>
                <a:tab pos="8735960" algn="r"/>
              </a:tabLst>
              <a:defRPr sz="3000" b="1">
                <a:solidFill>
                  <a:schemeClr val="bg1"/>
                </a:solidFill>
                <a:latin typeface="Verdana" pitchFamily="34" charset="0"/>
              </a:defRPr>
            </a:lvl3pPr>
            <a:lvl4pPr algn="l" defTabSz="915129" rtl="0" eaLnBrk="0" fontAlgn="base" hangingPunct="0">
              <a:spcBef>
                <a:spcPct val="0"/>
              </a:spcBef>
              <a:spcAft>
                <a:spcPct val="0"/>
              </a:spcAft>
              <a:tabLst>
                <a:tab pos="8735960" algn="r"/>
              </a:tabLst>
              <a:defRPr sz="3000" b="1">
                <a:solidFill>
                  <a:schemeClr val="bg1"/>
                </a:solidFill>
                <a:latin typeface="Verdana" pitchFamily="34" charset="0"/>
              </a:defRPr>
            </a:lvl4pPr>
            <a:lvl5pPr algn="l" defTabSz="915129" rtl="0" eaLnBrk="0" fontAlgn="base" hangingPunct="0">
              <a:spcBef>
                <a:spcPct val="0"/>
              </a:spcBef>
              <a:spcAft>
                <a:spcPct val="0"/>
              </a:spcAft>
              <a:tabLst>
                <a:tab pos="8735960" algn="r"/>
              </a:tabLst>
              <a:defRPr sz="3000" b="1">
                <a:solidFill>
                  <a:schemeClr val="bg1"/>
                </a:solidFill>
                <a:latin typeface="Verdana" pitchFamily="34" charset="0"/>
              </a:defRPr>
            </a:lvl5pPr>
            <a:lvl6pPr marL="675787" algn="r" defTabSz="915129" rtl="0" fontAlgn="base">
              <a:spcBef>
                <a:spcPct val="0"/>
              </a:spcBef>
              <a:spcAft>
                <a:spcPct val="0"/>
              </a:spcAft>
              <a:tabLst>
                <a:tab pos="8735960" algn="r"/>
              </a:tabLst>
              <a:defRPr sz="3000" b="1">
                <a:solidFill>
                  <a:schemeClr val="bg1"/>
                </a:solidFill>
                <a:latin typeface="Verdana" pitchFamily="34" charset="0"/>
              </a:defRPr>
            </a:lvl6pPr>
            <a:lvl7pPr marL="1351575" algn="r" defTabSz="915129" rtl="0" fontAlgn="base">
              <a:spcBef>
                <a:spcPct val="0"/>
              </a:spcBef>
              <a:spcAft>
                <a:spcPct val="0"/>
              </a:spcAft>
              <a:tabLst>
                <a:tab pos="8735960" algn="r"/>
              </a:tabLst>
              <a:defRPr sz="3000" b="1">
                <a:solidFill>
                  <a:schemeClr val="bg1"/>
                </a:solidFill>
                <a:latin typeface="Verdana" pitchFamily="34" charset="0"/>
              </a:defRPr>
            </a:lvl7pPr>
            <a:lvl8pPr marL="2027362" algn="r" defTabSz="915129" rtl="0" fontAlgn="base">
              <a:spcBef>
                <a:spcPct val="0"/>
              </a:spcBef>
              <a:spcAft>
                <a:spcPct val="0"/>
              </a:spcAft>
              <a:tabLst>
                <a:tab pos="8735960" algn="r"/>
              </a:tabLst>
              <a:defRPr sz="3000" b="1">
                <a:solidFill>
                  <a:schemeClr val="bg1"/>
                </a:solidFill>
                <a:latin typeface="Verdana" pitchFamily="34" charset="0"/>
              </a:defRPr>
            </a:lvl8pPr>
            <a:lvl9pPr marL="2703149" algn="r" defTabSz="915129" rtl="0" fontAlgn="base">
              <a:spcBef>
                <a:spcPct val="0"/>
              </a:spcBef>
              <a:spcAft>
                <a:spcPct val="0"/>
              </a:spcAft>
              <a:tabLst>
                <a:tab pos="8735960" algn="r"/>
              </a:tabLst>
              <a:defRPr sz="3000" b="1">
                <a:solidFill>
                  <a:schemeClr val="bg1"/>
                </a:solidFill>
                <a:latin typeface="Verdana" pitchFamily="34" charset="0"/>
              </a:defRPr>
            </a:lvl9pPr>
          </a:lstStyle>
          <a:p>
            <a:pPr>
              <a:defRPr/>
            </a:pPr>
            <a:r>
              <a:rPr lang="el-GR" sz="3600" b="0" i="1" dirty="0" smtClean="0">
                <a:solidFill>
                  <a:schemeClr val="tx1">
                    <a:lumMod val="65000"/>
                    <a:lumOff val="35000"/>
                  </a:schemeClr>
                </a:solidFill>
                <a:effectLst/>
                <a:latin typeface="Calibri Light" panose="020F0302020204030204" pitchFamily="34" charset="0"/>
              </a:rPr>
              <a:t>Εταιρίες Τεχνολογίας</a:t>
            </a:r>
            <a:endParaRPr lang="el-GR" sz="3600" b="0" i="1" dirty="0">
              <a:solidFill>
                <a:schemeClr val="tx1">
                  <a:lumMod val="65000"/>
                  <a:lumOff val="35000"/>
                </a:schemeClr>
              </a:solidFill>
              <a:effectLst/>
              <a:latin typeface="Calibri Light" panose="020F0302020204030204" pitchFamily="34" charset="0"/>
            </a:endParaRPr>
          </a:p>
        </p:txBody>
      </p:sp>
      <p:sp>
        <p:nvSpPr>
          <p:cNvPr id="8" name="Rectangle 4"/>
          <p:cNvSpPr txBox="1">
            <a:spLocks noChangeArrowheads="1"/>
          </p:cNvSpPr>
          <p:nvPr/>
        </p:nvSpPr>
        <p:spPr bwMode="black">
          <a:xfrm>
            <a:off x="899790" y="3645024"/>
            <a:ext cx="8946524" cy="100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horz" wrap="square" lIns="96683" tIns="48341" rIns="96683" bIns="48341" numCol="1" anchor="ctr" anchorCtr="0" compatLnSpc="1">
            <a:prstTxWarp prst="textNoShape">
              <a:avLst/>
            </a:prstTxWarp>
          </a:bodyPr>
          <a:lstStyle>
            <a:lvl1pPr marL="0" indent="0" algn="just" defTabSz="616860" rtl="0" eaLnBrk="0" fontAlgn="base" hangingPunct="0">
              <a:spcBef>
                <a:spcPct val="0"/>
              </a:spcBef>
              <a:spcAft>
                <a:spcPts val="208"/>
              </a:spcAft>
              <a:buClrTx/>
              <a:buFontTx/>
              <a:buNone/>
              <a:tabLst>
                <a:tab pos="5893982" algn="r"/>
              </a:tabLst>
              <a:defRPr sz="2400" b="1">
                <a:solidFill>
                  <a:schemeClr val="accent5">
                    <a:lumMod val="40000"/>
                    <a:lumOff val="60000"/>
                  </a:schemeClr>
                </a:solidFill>
                <a:effectLst/>
                <a:latin typeface="Calibri Light" panose="020F0302020204030204" pitchFamily="34" charset="0"/>
                <a:ea typeface="+mn-ea"/>
                <a:cs typeface="+mn-cs"/>
              </a:defRPr>
            </a:lvl1pPr>
            <a:lvl2pPr marL="424300" indent="-174712" algn="just" defTabSz="616860" rtl="0" eaLnBrk="0" fontAlgn="base" hangingPunct="0">
              <a:spcBef>
                <a:spcPts val="208"/>
              </a:spcBef>
              <a:spcAft>
                <a:spcPts val="208"/>
              </a:spcAft>
              <a:buClr>
                <a:srgbClr val="586464"/>
              </a:buClr>
              <a:buFont typeface="Wingdings" pitchFamily="2" charset="2"/>
              <a:buChar char="§"/>
              <a:defRPr sz="1179">
                <a:solidFill>
                  <a:srgbClr val="586464"/>
                </a:solidFill>
                <a:latin typeface="Calibri" pitchFamily="34" charset="0"/>
              </a:defRPr>
            </a:lvl2pPr>
            <a:lvl3pPr marL="599011" indent="-174712" algn="just" defTabSz="616860" rtl="0" eaLnBrk="0" fontAlgn="base" hangingPunct="0">
              <a:spcBef>
                <a:spcPts val="208"/>
              </a:spcBef>
              <a:spcAft>
                <a:spcPts val="208"/>
              </a:spcAft>
              <a:buClr>
                <a:srgbClr val="586464"/>
              </a:buClr>
              <a:buChar char="•"/>
              <a:defRPr sz="1109">
                <a:solidFill>
                  <a:srgbClr val="586464"/>
                </a:solidFill>
                <a:latin typeface="Calibri" pitchFamily="34" charset="0"/>
              </a:defRPr>
            </a:lvl3pPr>
            <a:lvl4pPr marL="773723" indent="-174712" algn="just" defTabSz="616860" rtl="0" eaLnBrk="0" fontAlgn="base" hangingPunct="0">
              <a:spcBef>
                <a:spcPts val="208"/>
              </a:spcBef>
              <a:spcAft>
                <a:spcPts val="208"/>
              </a:spcAft>
              <a:buClr>
                <a:srgbClr val="586464"/>
              </a:buClr>
              <a:buFont typeface="Courier New" panose="02070309020205020404" pitchFamily="49" charset="0"/>
              <a:buChar char="o"/>
              <a:defRPr sz="1040">
                <a:solidFill>
                  <a:srgbClr val="586464"/>
                </a:solidFill>
                <a:latin typeface="Calibri" pitchFamily="34" charset="0"/>
              </a:defRPr>
            </a:lvl4pPr>
            <a:lvl5pPr marL="948434" indent="-174712" algn="just" defTabSz="616860" rtl="0" eaLnBrk="0" fontAlgn="base" hangingPunct="0">
              <a:spcBef>
                <a:spcPts val="208"/>
              </a:spcBef>
              <a:spcAft>
                <a:spcPts val="208"/>
              </a:spcAft>
              <a:buClr>
                <a:srgbClr val="586464"/>
              </a:buClr>
              <a:buChar char="»"/>
              <a:defRPr sz="971">
                <a:solidFill>
                  <a:srgbClr val="586464"/>
                </a:solidFill>
                <a:latin typeface="Calibri" pitchFamily="34" charset="0"/>
              </a:defRPr>
            </a:lvl5pPr>
            <a:lvl6pPr marL="1844344" indent="-155145" algn="l" defTabSz="617420" rtl="0" fontAlgn="base">
              <a:spcBef>
                <a:spcPct val="20000"/>
              </a:spcBef>
              <a:spcAft>
                <a:spcPct val="0"/>
              </a:spcAft>
              <a:buChar char="»"/>
              <a:defRPr sz="1429">
                <a:solidFill>
                  <a:schemeClr val="accent2"/>
                </a:solidFill>
                <a:latin typeface="+mn-lt"/>
              </a:defRPr>
            </a:lvl6pPr>
            <a:lvl7pPr marL="2300284" indent="-155145" algn="l" defTabSz="617420" rtl="0" fontAlgn="base">
              <a:spcBef>
                <a:spcPct val="20000"/>
              </a:spcBef>
              <a:spcAft>
                <a:spcPct val="0"/>
              </a:spcAft>
              <a:buChar char="»"/>
              <a:defRPr sz="1429">
                <a:solidFill>
                  <a:schemeClr val="accent2"/>
                </a:solidFill>
                <a:latin typeface="+mn-lt"/>
              </a:defRPr>
            </a:lvl7pPr>
            <a:lvl8pPr marL="2756225" indent="-155145" algn="l" defTabSz="617420" rtl="0" fontAlgn="base">
              <a:spcBef>
                <a:spcPct val="20000"/>
              </a:spcBef>
              <a:spcAft>
                <a:spcPct val="0"/>
              </a:spcAft>
              <a:buChar char="»"/>
              <a:defRPr sz="1429">
                <a:solidFill>
                  <a:schemeClr val="accent2"/>
                </a:solidFill>
                <a:latin typeface="+mn-lt"/>
              </a:defRPr>
            </a:lvl8pPr>
            <a:lvl9pPr marL="3212166" indent="-155145" algn="l" defTabSz="617420" rtl="0" fontAlgn="base">
              <a:spcBef>
                <a:spcPct val="20000"/>
              </a:spcBef>
              <a:spcAft>
                <a:spcPct val="0"/>
              </a:spcAft>
              <a:buChar char="»"/>
              <a:defRPr sz="1429">
                <a:solidFill>
                  <a:schemeClr val="accent2"/>
                </a:solidFill>
                <a:latin typeface="+mn-lt"/>
              </a:defRPr>
            </a:lvl9pPr>
          </a:lstStyle>
          <a:p>
            <a:pPr algn="l"/>
            <a:r>
              <a:rPr lang="en-US" sz="2000" kern="0" dirty="0">
                <a:solidFill>
                  <a:schemeClr val="tx1">
                    <a:lumMod val="65000"/>
                    <a:lumOff val="35000"/>
                  </a:schemeClr>
                </a:solidFill>
              </a:rPr>
              <a:t/>
            </a:r>
            <a:br>
              <a:rPr lang="en-US" sz="2000" kern="0" dirty="0">
                <a:solidFill>
                  <a:schemeClr val="tx1">
                    <a:lumMod val="65000"/>
                    <a:lumOff val="35000"/>
                  </a:schemeClr>
                </a:solidFill>
              </a:rPr>
            </a:br>
            <a:r>
              <a:rPr lang="el-GR" sz="2000" kern="0" dirty="0" smtClean="0">
                <a:solidFill>
                  <a:schemeClr val="tx1">
                    <a:lumMod val="65000"/>
                    <a:lumOff val="35000"/>
                  </a:schemeClr>
                </a:solidFill>
              </a:rPr>
              <a:t>Μονάδα Ανάλυσης Αγοράς</a:t>
            </a:r>
          </a:p>
          <a:p>
            <a:pPr algn="l"/>
            <a:r>
              <a:rPr lang="el-GR" sz="2000" b="0" kern="0" dirty="0" smtClean="0">
                <a:solidFill>
                  <a:schemeClr val="tx1">
                    <a:lumMod val="65000"/>
                    <a:lumOff val="35000"/>
                  </a:schemeClr>
                </a:solidFill>
              </a:rPr>
              <a:t>Στατιστική &amp; Πληροφόρηση</a:t>
            </a:r>
            <a:endParaRPr lang="en-US" sz="2000" b="0" kern="0" dirty="0" smtClean="0">
              <a:solidFill>
                <a:schemeClr val="tx1">
                  <a:lumMod val="65000"/>
                  <a:lumOff val="35000"/>
                </a:schemeClr>
              </a:solidFill>
            </a:endParaRPr>
          </a:p>
          <a:p>
            <a:pPr algn="l"/>
            <a:r>
              <a:rPr lang="el-GR" sz="2000" b="0" kern="0" dirty="0" smtClean="0">
                <a:solidFill>
                  <a:schemeClr val="tx1">
                    <a:lumMod val="65000"/>
                    <a:lumOff val="35000"/>
                  </a:schemeClr>
                </a:solidFill>
              </a:rPr>
              <a:t>15</a:t>
            </a:r>
            <a:r>
              <a:rPr lang="en-US" sz="2000" b="0" kern="0" dirty="0" smtClean="0">
                <a:solidFill>
                  <a:schemeClr val="tx1">
                    <a:lumMod val="65000"/>
                    <a:lumOff val="35000"/>
                  </a:schemeClr>
                </a:solidFill>
              </a:rPr>
              <a:t>/0</a:t>
            </a:r>
            <a:r>
              <a:rPr lang="en-GB" sz="2000" b="0" kern="0" dirty="0">
                <a:solidFill>
                  <a:schemeClr val="tx1">
                    <a:lumMod val="65000"/>
                    <a:lumOff val="35000"/>
                  </a:schemeClr>
                </a:solidFill>
              </a:rPr>
              <a:t>7</a:t>
            </a:r>
            <a:r>
              <a:rPr lang="en-US" sz="2000" b="0" kern="0" dirty="0" smtClean="0">
                <a:solidFill>
                  <a:schemeClr val="tx1">
                    <a:lumMod val="65000"/>
                    <a:lumOff val="35000"/>
                  </a:schemeClr>
                </a:solidFill>
              </a:rPr>
              <a:t>/20</a:t>
            </a:r>
            <a:r>
              <a:rPr lang="el-GR" sz="2000" b="0" kern="0" dirty="0" smtClean="0">
                <a:solidFill>
                  <a:schemeClr val="tx1">
                    <a:lumMod val="65000"/>
                    <a:lumOff val="35000"/>
                  </a:schemeClr>
                </a:solidFill>
              </a:rPr>
              <a:t>20</a:t>
            </a:r>
            <a:endParaRPr lang="en-US" sz="2000" b="0" kern="0" dirty="0">
              <a:solidFill>
                <a:schemeClr val="tx1">
                  <a:lumMod val="65000"/>
                  <a:lumOff val="35000"/>
                </a:schemeClr>
              </a:solidFill>
            </a:endParaRPr>
          </a:p>
          <a:p>
            <a:pPr algn="l"/>
            <a:endParaRPr lang="el-GR" kern="0" dirty="0">
              <a:solidFill>
                <a:schemeClr val="tx1">
                  <a:lumMod val="65000"/>
                  <a:lumOff val="35000"/>
                </a:schemeClr>
              </a:solidFill>
            </a:endParaRPr>
          </a:p>
        </p:txBody>
      </p:sp>
      <p:pic>
        <p:nvPicPr>
          <p:cNvPr id="2055"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774" y="4941168"/>
            <a:ext cx="2433609" cy="16739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wipe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dirty="0" smtClean="0"/>
              <a:t>Εταιρίες Πληροφορικής</a:t>
            </a:r>
            <a:endParaRPr lang="el-GR" dirty="0"/>
          </a:p>
        </p:txBody>
      </p:sp>
      <p:sp>
        <p:nvSpPr>
          <p:cNvPr id="3" name="Content Placeholder 2"/>
          <p:cNvSpPr>
            <a:spLocks noGrp="1"/>
          </p:cNvSpPr>
          <p:nvPr>
            <p:ph idx="1"/>
          </p:nvPr>
        </p:nvSpPr>
        <p:spPr>
          <a:xfrm>
            <a:off x="251718" y="877455"/>
            <a:ext cx="9756000" cy="5575881"/>
          </a:xfrm>
        </p:spPr>
        <p:txBody>
          <a:bodyPr/>
          <a:lstStyle/>
          <a:p>
            <a:pPr marL="342900" indent="-342900">
              <a:buFont typeface="Wingdings" panose="05000000000000000000" pitchFamily="2" charset="2"/>
              <a:buChar char="Ø"/>
            </a:pPr>
            <a:r>
              <a:rPr lang="el-GR" dirty="0" smtClean="0"/>
              <a:t> </a:t>
            </a:r>
            <a:r>
              <a:rPr lang="el-GR" sz="2800" dirty="0" smtClean="0"/>
              <a:t>Οι εταιρίες του κλάδου </a:t>
            </a:r>
            <a:r>
              <a:rPr lang="el-GR" sz="2800" b="1" dirty="0" smtClean="0"/>
              <a:t>Πληροφορικής/Τεχνολογίας</a:t>
            </a:r>
            <a:r>
              <a:rPr lang="el-GR" sz="2800" dirty="0" smtClean="0"/>
              <a:t> οι οποίες διαπραγματεύονται στο Ελληνικό Χρηματιστήριο ανήκουν στους ακόλουθους υπο-κλάδους</a:t>
            </a:r>
          </a:p>
          <a:p>
            <a:pPr marL="342900" indent="-342900">
              <a:buFont typeface="Wingdings" panose="05000000000000000000" pitchFamily="2" charset="2"/>
              <a:buChar char="Ø"/>
            </a:pPr>
            <a:endParaRPr lang="en-GB" b="1" dirty="0" smtClean="0"/>
          </a:p>
          <a:p>
            <a:pPr lvl="4"/>
            <a:endParaRPr lang="el-GR" sz="1800" b="1" dirty="0" smtClean="0"/>
          </a:p>
          <a:p>
            <a:pPr lvl="4"/>
            <a:endParaRPr lang="el-GR" sz="1800" b="1" dirty="0"/>
          </a:p>
          <a:p>
            <a:pPr lvl="4"/>
            <a:endParaRPr lang="el-GR" sz="1800" b="1" dirty="0" smtClean="0"/>
          </a:p>
          <a:p>
            <a:pPr lvl="4"/>
            <a:endParaRPr lang="el-GR" sz="1800" b="1" dirty="0"/>
          </a:p>
          <a:p>
            <a:pPr lvl="4"/>
            <a:endParaRPr lang="el-GR" sz="1800" b="1" dirty="0" smtClean="0"/>
          </a:p>
          <a:p>
            <a:pPr lvl="4"/>
            <a:endParaRPr lang="el-GR" sz="1800" b="1" dirty="0"/>
          </a:p>
          <a:p>
            <a:pPr lvl="4"/>
            <a:endParaRPr lang="el-GR" sz="1800" b="1" dirty="0" smtClean="0"/>
          </a:p>
          <a:p>
            <a:pPr marL="1498090" lvl="4" indent="-342900">
              <a:buFont typeface="Wingdings" panose="05000000000000000000" pitchFamily="2" charset="2"/>
              <a:buChar char="Ø"/>
            </a:pPr>
            <a:endParaRPr lang="el-GR" dirty="0" smtClean="0"/>
          </a:p>
          <a:p>
            <a:pPr marL="342900" indent="-342900">
              <a:buFont typeface="Wingdings" panose="05000000000000000000" pitchFamily="2" charset="2"/>
              <a:buChar char="Ø"/>
            </a:pPr>
            <a:endParaRPr lang="el-GR" dirty="0"/>
          </a:p>
        </p:txBody>
      </p:sp>
      <p:graphicFrame>
        <p:nvGraphicFramePr>
          <p:cNvPr id="6" name="Table 5"/>
          <p:cNvGraphicFramePr>
            <a:graphicFrameLocks noGrp="1"/>
          </p:cNvGraphicFramePr>
          <p:nvPr>
            <p:extLst>
              <p:ext uri="{D42A27DB-BD31-4B8C-83A1-F6EECF244321}">
                <p14:modId xmlns:p14="http://schemas.microsoft.com/office/powerpoint/2010/main" val="2305003865"/>
              </p:ext>
            </p:extLst>
          </p:nvPr>
        </p:nvGraphicFramePr>
        <p:xfrm>
          <a:off x="683766" y="2276872"/>
          <a:ext cx="9217026" cy="3379584"/>
        </p:xfrm>
        <a:graphic>
          <a:graphicData uri="http://schemas.openxmlformats.org/drawingml/2006/table">
            <a:tbl>
              <a:tblPr firstRow="1" firstCol="1" bandRow="1"/>
              <a:tblGrid>
                <a:gridCol w="3168352">
                  <a:extLst>
                    <a:ext uri="{9D8B030D-6E8A-4147-A177-3AD203B41FA5}">
                      <a16:colId xmlns:a16="http://schemas.microsoft.com/office/drawing/2014/main" xmlns="" val="3419222932"/>
                    </a:ext>
                  </a:extLst>
                </a:gridCol>
                <a:gridCol w="2160240">
                  <a:extLst>
                    <a:ext uri="{9D8B030D-6E8A-4147-A177-3AD203B41FA5}">
                      <a16:colId xmlns:a16="http://schemas.microsoft.com/office/drawing/2014/main" xmlns="" val="159516487"/>
                    </a:ext>
                  </a:extLst>
                </a:gridCol>
                <a:gridCol w="1224136">
                  <a:extLst>
                    <a:ext uri="{9D8B030D-6E8A-4147-A177-3AD203B41FA5}">
                      <a16:colId xmlns:a16="http://schemas.microsoft.com/office/drawing/2014/main" xmlns="" val="995884009"/>
                    </a:ext>
                  </a:extLst>
                </a:gridCol>
                <a:gridCol w="2664298">
                  <a:extLst>
                    <a:ext uri="{9D8B030D-6E8A-4147-A177-3AD203B41FA5}">
                      <a16:colId xmlns:a16="http://schemas.microsoft.com/office/drawing/2014/main" xmlns="" val="699273611"/>
                    </a:ext>
                  </a:extLst>
                </a:gridCol>
              </a:tblGrid>
              <a:tr h="240514">
                <a:tc>
                  <a:txBody>
                    <a:bodyPr/>
                    <a:lstStyle/>
                    <a:p>
                      <a:pPr>
                        <a:lnSpc>
                          <a:spcPct val="107000"/>
                        </a:lnSpc>
                        <a:spcAft>
                          <a:spcPts val="0"/>
                        </a:spcAft>
                      </a:pPr>
                      <a:r>
                        <a:rPr lang="el-GR" sz="1800" b="1" dirty="0" smtClean="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Υπο – κλάδος</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nSpc>
                          <a:spcPct val="107000"/>
                        </a:lnSpc>
                        <a:spcAft>
                          <a:spcPts val="0"/>
                        </a:spcAft>
                      </a:pPr>
                      <a:r>
                        <a:rPr lang="el-GR" sz="1800" b="1" dirty="0" smtClean="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Εταιρία</a:t>
                      </a:r>
                      <a:endParaRPr lang="en-GB" sz="1800" b="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a:lnSpc>
                          <a:spcPct val="107000"/>
                        </a:lnSpc>
                        <a:spcAft>
                          <a:spcPts val="0"/>
                        </a:spcAft>
                      </a:pPr>
                      <a:r>
                        <a:rPr lang="el-GR" sz="1800" b="1" dirty="0" smtClean="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Αγορά</a:t>
                      </a:r>
                      <a:endParaRPr lang="en-GB" sz="1800" b="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75000"/>
                      </a:schemeClr>
                    </a:solidFill>
                  </a:tcPr>
                </a:tc>
                <a:tc>
                  <a:txBody>
                    <a:bodyPr/>
                    <a:lstStyle/>
                    <a:p>
                      <a:pPr algn="ctr">
                        <a:lnSpc>
                          <a:spcPct val="107000"/>
                        </a:lnSpc>
                        <a:spcAft>
                          <a:spcPts val="0"/>
                        </a:spcAft>
                      </a:pPr>
                      <a:r>
                        <a:rPr lang="en-GB" sz="1800" b="1" dirty="0" smtClean="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FTSE/</a:t>
                      </a:r>
                      <a:r>
                        <a:rPr lang="en-GB" sz="1800" b="1" dirty="0" err="1" smtClean="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Athex</a:t>
                      </a:r>
                      <a:r>
                        <a:rPr lang="en-GB" sz="1800" b="1" dirty="0" smtClean="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 </a:t>
                      </a:r>
                      <a:r>
                        <a:rPr lang="el-GR" sz="1800" b="1" dirty="0" smtClean="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Τεχνολογία</a:t>
                      </a:r>
                      <a:endParaRPr lang="en-GB" sz="1800" b="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extLst>
                  <a:ext uri="{0D108BD9-81ED-4DB2-BD59-A6C34878D82A}">
                    <a16:rowId xmlns:a16="http://schemas.microsoft.com/office/drawing/2014/main" xmlns="" val="1474911331"/>
                  </a:ext>
                </a:extLst>
              </a:tr>
              <a:tr h="279259">
                <a:tc>
                  <a:txBody>
                    <a:bodyPr/>
                    <a:lstStyle/>
                    <a:p>
                      <a:pPr>
                        <a:lnSpc>
                          <a:spcPct val="107000"/>
                        </a:lnSpc>
                        <a:spcAft>
                          <a:spcPts val="0"/>
                        </a:spcAft>
                      </a:pPr>
                      <a:r>
                        <a:rPr lang="el-GR" sz="1200" b="1" dirty="0" smtClean="0">
                          <a:effectLst/>
                          <a:latin typeface="Calibri" panose="020F0502020204030204" pitchFamily="34" charset="0"/>
                          <a:ea typeface="Times New Roman" panose="02020603050405020304" pitchFamily="18" charset="0"/>
                          <a:cs typeface="Times New Roman" panose="02020603050405020304" pitchFamily="18" charset="0"/>
                        </a:rPr>
                        <a:t>Υπηρεσίες</a:t>
                      </a:r>
                      <a:r>
                        <a:rPr lang="el-GR" sz="1200" b="1" baseline="0" dirty="0" smtClean="0">
                          <a:effectLst/>
                          <a:latin typeface="Calibri" panose="020F0502020204030204" pitchFamily="34" charset="0"/>
                          <a:ea typeface="Times New Roman" panose="02020603050405020304" pitchFamily="18" charset="0"/>
                          <a:cs typeface="Times New Roman" panose="02020603050405020304" pitchFamily="18" charset="0"/>
                        </a:rPr>
                        <a:t> Η/Υ </a:t>
                      </a:r>
                      <a:r>
                        <a:rPr lang="en-GB" sz="1200" b="1" baseline="0" dirty="0" smtClean="0">
                          <a:effectLst/>
                          <a:latin typeface="Calibri" panose="020F0502020204030204" pitchFamily="34" charset="0"/>
                          <a:ea typeface="Times New Roman" panose="02020603050405020304" pitchFamily="18" charset="0"/>
                          <a:cs typeface="Times New Roman" panose="02020603050405020304" pitchFamily="18" charset="0"/>
                        </a:rPr>
                        <a:t>- Computer Services</a:t>
                      </a:r>
                      <a:endParaRPr lang="en-GB" sz="12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200" dirty="0" smtClean="0">
                          <a:effectLst/>
                          <a:latin typeface="Calibri" panose="020F0502020204030204" pitchFamily="34" charset="0"/>
                          <a:ea typeface="Times New Roman" panose="02020603050405020304" pitchFamily="18" charset="0"/>
                          <a:cs typeface="Times New Roman" panose="02020603050405020304" pitchFamily="18" charset="0"/>
                        </a:rPr>
                        <a:t>QUEST </a:t>
                      </a:r>
                      <a:r>
                        <a:rPr lang="el-GR" sz="1200" dirty="0" smtClean="0">
                          <a:effectLst/>
                          <a:latin typeface="Calibri" panose="020F0502020204030204" pitchFamily="34" charset="0"/>
                          <a:ea typeface="Times New Roman" panose="02020603050405020304" pitchFamily="18" charset="0"/>
                          <a:cs typeface="Times New Roman" panose="02020603050405020304" pitchFamily="18" charset="0"/>
                        </a:rPr>
                        <a:t>ΣΥΜΜΕΤΟΧΩΝ</a:t>
                      </a:r>
                      <a:endParaRPr lang="en-GB"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200" b="1" dirty="0" smtClean="0">
                          <a:effectLst/>
                          <a:latin typeface="Calibri" panose="020F0502020204030204" pitchFamily="34" charset="0"/>
                          <a:ea typeface="Times New Roman" panose="02020603050405020304" pitchFamily="18" charset="0"/>
                          <a:cs typeface="Times New Roman" panose="02020603050405020304" pitchFamily="18" charset="0"/>
                        </a:rPr>
                        <a:t>Οργανωμένη</a:t>
                      </a:r>
                      <a:endParaRPr lang="en-GB" sz="12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800" b="1" dirty="0" smtClean="0">
                          <a:solidFill>
                            <a:srgbClr val="00B050"/>
                          </a:solidFill>
                          <a:effectLst/>
                          <a:latin typeface="Calibri" panose="020F0502020204030204" pitchFamily="34" charset="0"/>
                          <a:ea typeface="Times New Roman" panose="02020603050405020304" pitchFamily="18" charset="0"/>
                          <a:cs typeface="Times New Roman" panose="02020603050405020304" pitchFamily="18" charset="0"/>
                        </a:rPr>
                        <a:t>√</a:t>
                      </a:r>
                      <a:endParaRPr lang="en-GB" sz="1800" b="1" dirty="0">
                        <a:solidFill>
                          <a:srgbClr val="00B05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536933637"/>
                  </a:ext>
                </a:extLst>
              </a:tr>
              <a:tr h="279259">
                <a:tc>
                  <a:txBody>
                    <a:bodyPr/>
                    <a:lstStyle/>
                    <a:p>
                      <a:pPr>
                        <a:lnSpc>
                          <a:spcPct val="107000"/>
                        </a:lnSpc>
                        <a:spcAft>
                          <a:spcPts val="0"/>
                        </a:spcAft>
                      </a:pPr>
                      <a:endParaRPr lang="en-GB"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200" dirty="0" smtClean="0">
                          <a:effectLst/>
                          <a:latin typeface="Calibri" panose="020F0502020204030204" pitchFamily="34" charset="0"/>
                          <a:ea typeface="Times New Roman" panose="02020603050405020304" pitchFamily="18" charset="0"/>
                          <a:cs typeface="Times New Roman" panose="02020603050405020304" pitchFamily="18" charset="0"/>
                        </a:rPr>
                        <a:t>PROFILE</a:t>
                      </a:r>
                      <a:endParaRPr lang="en-GB"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1361466" rtl="0" eaLnBrk="1" fontAlgn="auto" latinLnBrk="0" hangingPunct="1">
                        <a:lnSpc>
                          <a:spcPct val="107000"/>
                        </a:lnSpc>
                        <a:spcBef>
                          <a:spcPts val="0"/>
                        </a:spcBef>
                        <a:spcAft>
                          <a:spcPts val="0"/>
                        </a:spcAft>
                        <a:buClrTx/>
                        <a:buSzTx/>
                        <a:buFontTx/>
                        <a:buNone/>
                        <a:tabLst/>
                        <a:defRPr/>
                      </a:pPr>
                      <a:r>
                        <a:rPr kumimoji="0" lang="el-GR" sz="1200" b="1" i="0" u="none" strike="noStrike" kern="1200" cap="none" spc="0" normalizeH="0" baseline="0" noProof="0" dirty="0" smtClean="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rPr>
                        <a:t>Οργανωμένη</a:t>
                      </a:r>
                      <a:endParaRPr kumimoji="0" lang="en-GB" sz="12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1361466" rtl="0" eaLnBrk="1" fontAlgn="auto" latinLnBrk="0" hangingPunct="1">
                        <a:lnSpc>
                          <a:spcPct val="107000"/>
                        </a:lnSpc>
                        <a:spcBef>
                          <a:spcPts val="0"/>
                        </a:spcBef>
                        <a:spcAft>
                          <a:spcPts val="0"/>
                        </a:spcAft>
                        <a:buClrTx/>
                        <a:buSzTx/>
                        <a:buFontTx/>
                        <a:buNone/>
                        <a:tabLst/>
                        <a:defRPr/>
                      </a:pPr>
                      <a:r>
                        <a:rPr lang="en-GB" sz="1600" b="1" dirty="0" smtClean="0">
                          <a:solidFill>
                            <a:srgbClr val="00B050"/>
                          </a:solidFill>
                          <a:effectLst/>
                          <a:latin typeface="Calibri" panose="020F0502020204030204" pitchFamily="34" charset="0"/>
                          <a:ea typeface="Times New Roman" panose="02020603050405020304" pitchFamily="18" charset="0"/>
                          <a:cs typeface="Times New Roman" panose="02020603050405020304" pitchFamily="18" charset="0"/>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01723204"/>
                  </a:ext>
                </a:extLst>
              </a:tr>
              <a:tr h="279259">
                <a:tc>
                  <a:txBody>
                    <a:bodyPr/>
                    <a:lstStyle/>
                    <a:p>
                      <a:pPr>
                        <a:lnSpc>
                          <a:spcPct val="107000"/>
                        </a:lnSpc>
                        <a:spcAft>
                          <a:spcPts val="0"/>
                        </a:spcAft>
                      </a:pP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200" dirty="0" smtClean="0">
                          <a:effectLst/>
                          <a:latin typeface="Calibri" panose="020F0502020204030204" pitchFamily="34" charset="0"/>
                          <a:ea typeface="Times New Roman" panose="02020603050405020304" pitchFamily="18" charset="0"/>
                          <a:cs typeface="Times New Roman" panose="02020603050405020304" pitchFamily="18" charset="0"/>
                        </a:rPr>
                        <a:t>BYTE COMPUTER</a:t>
                      </a:r>
                      <a:endParaRPr lang="en-GB"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1361466" rtl="0" eaLnBrk="1" fontAlgn="auto" latinLnBrk="0" hangingPunct="1">
                        <a:lnSpc>
                          <a:spcPct val="107000"/>
                        </a:lnSpc>
                        <a:spcBef>
                          <a:spcPts val="0"/>
                        </a:spcBef>
                        <a:spcAft>
                          <a:spcPts val="0"/>
                        </a:spcAft>
                        <a:buClrTx/>
                        <a:buSzTx/>
                        <a:buFontTx/>
                        <a:buNone/>
                        <a:tabLst/>
                        <a:defRPr/>
                      </a:pPr>
                      <a:r>
                        <a:rPr kumimoji="0" lang="el-GR" sz="1200" b="1" i="0" u="none" strike="noStrike" kern="1200" cap="none" spc="0" normalizeH="0" baseline="0" noProof="0" dirty="0" smtClean="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rPr>
                        <a:t>Οργανωμένη</a:t>
                      </a:r>
                      <a:endParaRPr kumimoji="0" lang="en-GB" sz="12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1361466" rtl="0" eaLnBrk="1" fontAlgn="auto" latinLnBrk="0" hangingPunct="1">
                        <a:lnSpc>
                          <a:spcPct val="107000"/>
                        </a:lnSpc>
                        <a:spcBef>
                          <a:spcPts val="0"/>
                        </a:spcBef>
                        <a:spcAft>
                          <a:spcPts val="0"/>
                        </a:spcAft>
                        <a:buClrTx/>
                        <a:buSzTx/>
                        <a:buFontTx/>
                        <a:buNone/>
                        <a:tabLst/>
                        <a:defRPr/>
                      </a:pPr>
                      <a:r>
                        <a:rPr lang="en-GB" sz="1600" b="1" dirty="0" smtClean="0">
                          <a:solidFill>
                            <a:srgbClr val="00B050"/>
                          </a:solidFill>
                          <a:effectLst/>
                          <a:latin typeface="Calibri" panose="020F0502020204030204" pitchFamily="34" charset="0"/>
                          <a:ea typeface="Times New Roman" panose="02020603050405020304" pitchFamily="18" charset="0"/>
                          <a:cs typeface="Times New Roman" panose="02020603050405020304" pitchFamily="18" charset="0"/>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120032546"/>
                  </a:ext>
                </a:extLst>
              </a:tr>
              <a:tr h="279259">
                <a:tc>
                  <a:txBody>
                    <a:bodyPr/>
                    <a:lstStyle/>
                    <a:p>
                      <a:pPr>
                        <a:lnSpc>
                          <a:spcPct val="107000"/>
                        </a:lnSpc>
                        <a:spcAft>
                          <a:spcPts val="0"/>
                        </a:spcAft>
                      </a:pPr>
                      <a:endParaRPr lang="en-GB"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200" dirty="0" smtClean="0">
                          <a:effectLst/>
                          <a:latin typeface="Calibri" panose="020F0502020204030204" pitchFamily="34" charset="0"/>
                          <a:ea typeface="Times New Roman" panose="02020603050405020304" pitchFamily="18" charset="0"/>
                          <a:cs typeface="Times New Roman" panose="02020603050405020304" pitchFamily="18" charset="0"/>
                        </a:rPr>
                        <a:t>QUALITY &amp; RELIABILITY</a:t>
                      </a:r>
                      <a:endParaRPr lang="en-GB"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1361466" rtl="0" eaLnBrk="1" fontAlgn="auto" latinLnBrk="0" hangingPunct="1">
                        <a:lnSpc>
                          <a:spcPct val="107000"/>
                        </a:lnSpc>
                        <a:spcBef>
                          <a:spcPts val="0"/>
                        </a:spcBef>
                        <a:spcAft>
                          <a:spcPts val="0"/>
                        </a:spcAft>
                        <a:buClrTx/>
                        <a:buSzTx/>
                        <a:buFontTx/>
                        <a:buNone/>
                        <a:tabLst/>
                        <a:defRPr/>
                      </a:pPr>
                      <a:r>
                        <a:rPr kumimoji="0" lang="el-GR" sz="1200" b="1" i="0" u="none" strike="noStrike" kern="1200" cap="none" spc="0" normalizeH="0" baseline="0" noProof="0" dirty="0" smtClean="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rPr>
                        <a:t>Οργανωμένη</a:t>
                      </a:r>
                      <a:endParaRPr kumimoji="0" lang="en-GB" sz="12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1361466" rtl="0" eaLnBrk="1" fontAlgn="auto" latinLnBrk="0" hangingPunct="1">
                        <a:lnSpc>
                          <a:spcPct val="107000"/>
                        </a:lnSpc>
                        <a:spcBef>
                          <a:spcPts val="0"/>
                        </a:spcBef>
                        <a:spcAft>
                          <a:spcPts val="0"/>
                        </a:spcAft>
                        <a:buClrTx/>
                        <a:buSzTx/>
                        <a:buFontTx/>
                        <a:buNone/>
                        <a:tabLst/>
                        <a:defRPr/>
                      </a:pPr>
                      <a:r>
                        <a:rPr lang="en-GB" sz="1600" b="1" dirty="0" smtClean="0">
                          <a:solidFill>
                            <a:srgbClr val="00B050"/>
                          </a:solidFill>
                          <a:effectLst/>
                          <a:latin typeface="Calibri" panose="020F0502020204030204" pitchFamily="34" charset="0"/>
                          <a:ea typeface="Times New Roman" panose="02020603050405020304" pitchFamily="18" charset="0"/>
                          <a:cs typeface="Times New Roman" panose="02020603050405020304" pitchFamily="18" charset="0"/>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894154779"/>
                  </a:ext>
                </a:extLst>
              </a:tr>
              <a:tr h="279259">
                <a:tc>
                  <a:txBody>
                    <a:bodyPr/>
                    <a:lstStyle/>
                    <a:p>
                      <a:pPr>
                        <a:lnSpc>
                          <a:spcPct val="107000"/>
                        </a:lnSpc>
                        <a:spcAft>
                          <a:spcPts val="0"/>
                        </a:spcAft>
                      </a:pPr>
                      <a:endParaRPr lang="en-GB"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200" b="0" dirty="0" smtClea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EPSILON NET</a:t>
                      </a:r>
                      <a:endParaRPr lang="en-GB" sz="12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1361466" rtl="0" eaLnBrk="1" fontAlgn="auto" latinLnBrk="0" hangingPunct="1">
                        <a:lnSpc>
                          <a:spcPct val="107000"/>
                        </a:lnSpc>
                        <a:spcBef>
                          <a:spcPts val="0"/>
                        </a:spcBef>
                        <a:spcAft>
                          <a:spcPts val="0"/>
                        </a:spcAft>
                        <a:buClrTx/>
                        <a:buSzTx/>
                        <a:buFontTx/>
                        <a:buNone/>
                        <a:tabLst/>
                        <a:defRPr/>
                      </a:pPr>
                      <a:r>
                        <a:rPr kumimoji="0" lang="el-GR" sz="1200" b="1" i="0" u="none" strike="noStrike" kern="1200" cap="none" spc="0" normalizeH="0" baseline="0" noProof="0" dirty="0" smtClean="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rPr>
                        <a:t>Οργανωμένη</a:t>
                      </a:r>
                      <a:endParaRPr kumimoji="0" lang="en-GB" sz="12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endParaRPr lang="en-GB" sz="1600" b="1" dirty="0">
                        <a:solidFill>
                          <a:srgbClr val="006EB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42026971"/>
                  </a:ext>
                </a:extLst>
              </a:tr>
              <a:tr h="279259">
                <a:tc>
                  <a:txBody>
                    <a:bodyPr/>
                    <a:lstStyle/>
                    <a:p>
                      <a:pPr>
                        <a:lnSpc>
                          <a:spcPct val="107000"/>
                        </a:lnSpc>
                        <a:spcAft>
                          <a:spcPts val="0"/>
                        </a:spcAft>
                      </a:pPr>
                      <a:endParaRPr lang="en-GB"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200" b="0" dirty="0" smtClea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PERFORMANCE TECHNOLOGIES</a:t>
                      </a:r>
                      <a:endParaRPr lang="en-GB" sz="12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200" b="1" dirty="0" smtClean="0">
                          <a:solidFill>
                            <a:srgbClr val="006EB0"/>
                          </a:solidFill>
                          <a:effectLst/>
                          <a:latin typeface="Calibri" panose="020F0502020204030204" pitchFamily="34" charset="0"/>
                          <a:ea typeface="Times New Roman" panose="02020603050405020304" pitchFamily="18" charset="0"/>
                          <a:cs typeface="Times New Roman" panose="02020603050405020304" pitchFamily="18" charset="0"/>
                        </a:rPr>
                        <a:t>Εναλλακτική</a:t>
                      </a:r>
                      <a:endParaRPr lang="en-GB" sz="1200" b="1" dirty="0">
                        <a:solidFill>
                          <a:srgbClr val="006EB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endParaRPr lang="en-GB" sz="1600" b="1" dirty="0">
                        <a:solidFill>
                          <a:srgbClr val="006EB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993394525"/>
                  </a:ext>
                </a:extLst>
              </a:tr>
              <a:tr h="279259">
                <a:tc>
                  <a:txBody>
                    <a:bodyPr/>
                    <a:lstStyle/>
                    <a:p>
                      <a:pPr>
                        <a:lnSpc>
                          <a:spcPct val="107000"/>
                        </a:lnSpc>
                        <a:spcAft>
                          <a:spcPts val="0"/>
                        </a:spcAft>
                      </a:pPr>
                      <a:r>
                        <a:rPr lang="el-GR" sz="1200" b="1" dirty="0" smtClean="0">
                          <a:effectLst/>
                          <a:latin typeface="Calibri" panose="020F0502020204030204" pitchFamily="34" charset="0"/>
                          <a:ea typeface="Times New Roman" panose="02020603050405020304" pitchFamily="18" charset="0"/>
                          <a:cs typeface="Times New Roman" panose="02020603050405020304" pitchFamily="18" charset="0"/>
                        </a:rPr>
                        <a:t>Υλικό Υπολογιστών</a:t>
                      </a:r>
                      <a:r>
                        <a:rPr lang="en-GB" sz="1200" b="1" dirty="0" smtClean="0">
                          <a:effectLst/>
                          <a:latin typeface="Calibri" panose="020F0502020204030204" pitchFamily="34" charset="0"/>
                          <a:ea typeface="Times New Roman" panose="02020603050405020304" pitchFamily="18" charset="0"/>
                          <a:cs typeface="Times New Roman" panose="02020603050405020304" pitchFamily="18" charset="0"/>
                        </a:rPr>
                        <a:t> - Computer</a:t>
                      </a:r>
                      <a:r>
                        <a:rPr lang="en-GB" sz="1200" b="1" baseline="0" dirty="0" smtClean="0">
                          <a:effectLst/>
                          <a:latin typeface="Calibri" panose="020F0502020204030204" pitchFamily="34" charset="0"/>
                          <a:ea typeface="Times New Roman" panose="02020603050405020304" pitchFamily="18" charset="0"/>
                          <a:cs typeface="Times New Roman" panose="02020603050405020304" pitchFamily="18" charset="0"/>
                        </a:rPr>
                        <a:t> Hardware</a:t>
                      </a:r>
                      <a:endParaRPr lang="en-GB" sz="12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200" b="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 </a:t>
                      </a:r>
                      <a:r>
                        <a:rPr lang="en-GB" sz="1200" b="0" dirty="0" smtClea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IDEAL GROUP</a:t>
                      </a:r>
                      <a:endParaRPr lang="en-GB" sz="12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1361466" rtl="0" eaLnBrk="1" fontAlgn="auto" latinLnBrk="0" hangingPunct="1">
                        <a:lnSpc>
                          <a:spcPct val="107000"/>
                        </a:lnSpc>
                        <a:spcBef>
                          <a:spcPts val="0"/>
                        </a:spcBef>
                        <a:spcAft>
                          <a:spcPts val="0"/>
                        </a:spcAft>
                        <a:buClrTx/>
                        <a:buSzTx/>
                        <a:buFontTx/>
                        <a:buNone/>
                        <a:tabLst/>
                        <a:defRPr/>
                      </a:pPr>
                      <a:r>
                        <a:rPr kumimoji="0" lang="el-GR" sz="1200" b="1" i="0" u="none" strike="noStrike" kern="1200" cap="none" spc="0" normalizeH="0" baseline="0" noProof="0" dirty="0" smtClean="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rPr>
                        <a:t>Οργανωμένη</a:t>
                      </a:r>
                      <a:endParaRPr kumimoji="0" lang="en-GB" sz="12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1361466" rtl="0" eaLnBrk="1" fontAlgn="auto" latinLnBrk="0" hangingPunct="1">
                        <a:lnSpc>
                          <a:spcPct val="107000"/>
                        </a:lnSpc>
                        <a:spcBef>
                          <a:spcPts val="0"/>
                        </a:spcBef>
                        <a:spcAft>
                          <a:spcPts val="0"/>
                        </a:spcAft>
                        <a:buClrTx/>
                        <a:buSzTx/>
                        <a:buFontTx/>
                        <a:buNone/>
                        <a:tabLst/>
                        <a:defRPr/>
                      </a:pPr>
                      <a:r>
                        <a:rPr lang="en-GB" sz="1600" b="1" dirty="0" smtClean="0">
                          <a:solidFill>
                            <a:srgbClr val="00B050"/>
                          </a:solidFill>
                          <a:effectLst/>
                          <a:latin typeface="Calibri" panose="020F0502020204030204" pitchFamily="34" charset="0"/>
                          <a:ea typeface="Times New Roman" panose="02020603050405020304" pitchFamily="18" charset="0"/>
                          <a:cs typeface="Times New Roman" panose="02020603050405020304" pitchFamily="18" charset="0"/>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045533368"/>
                  </a:ext>
                </a:extLst>
              </a:tr>
              <a:tr h="279259">
                <a:tc>
                  <a:txBody>
                    <a:bodyPr/>
                    <a:lstStyle/>
                    <a:p>
                      <a:pPr>
                        <a:lnSpc>
                          <a:spcPct val="107000"/>
                        </a:lnSpc>
                        <a:spcAft>
                          <a:spcPts val="0"/>
                        </a:spcAft>
                      </a:pP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200" b="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 </a:t>
                      </a:r>
                      <a:r>
                        <a:rPr lang="en-GB" sz="1200" b="0" dirty="0" smtClea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CPI</a:t>
                      </a:r>
                      <a:endParaRPr lang="en-GB" sz="12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1361466" rtl="0" eaLnBrk="1" fontAlgn="auto" latinLnBrk="0" hangingPunct="1">
                        <a:lnSpc>
                          <a:spcPct val="107000"/>
                        </a:lnSpc>
                        <a:spcBef>
                          <a:spcPts val="0"/>
                        </a:spcBef>
                        <a:spcAft>
                          <a:spcPts val="0"/>
                        </a:spcAft>
                        <a:buClrTx/>
                        <a:buSzTx/>
                        <a:buFontTx/>
                        <a:buNone/>
                        <a:tabLst/>
                        <a:defRPr/>
                      </a:pPr>
                      <a:r>
                        <a:rPr kumimoji="0" lang="el-GR" sz="1200" b="1" i="0" u="none" strike="noStrike" kern="1200" cap="none" spc="0" normalizeH="0" baseline="0" noProof="0" dirty="0" smtClean="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rPr>
                        <a:t>Οργανωμένη</a:t>
                      </a:r>
                      <a:endParaRPr kumimoji="0" lang="en-GB" sz="12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1361466" rtl="0" eaLnBrk="1" fontAlgn="auto" latinLnBrk="0" hangingPunct="1">
                        <a:lnSpc>
                          <a:spcPct val="107000"/>
                        </a:lnSpc>
                        <a:spcBef>
                          <a:spcPts val="0"/>
                        </a:spcBef>
                        <a:spcAft>
                          <a:spcPts val="0"/>
                        </a:spcAft>
                        <a:buClrTx/>
                        <a:buSzTx/>
                        <a:buFontTx/>
                        <a:buNone/>
                        <a:tabLst/>
                        <a:defRPr/>
                      </a:pPr>
                      <a:r>
                        <a:rPr lang="en-GB" sz="1600" b="1" dirty="0" smtClean="0">
                          <a:solidFill>
                            <a:srgbClr val="00B050"/>
                          </a:solidFill>
                          <a:effectLst/>
                          <a:latin typeface="Calibri" panose="020F0502020204030204" pitchFamily="34" charset="0"/>
                          <a:ea typeface="Times New Roman" panose="02020603050405020304" pitchFamily="18" charset="0"/>
                          <a:cs typeface="Times New Roman" panose="02020603050405020304" pitchFamily="18" charset="0"/>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803676491"/>
                  </a:ext>
                </a:extLst>
              </a:tr>
              <a:tr h="279259">
                <a:tc>
                  <a:txBody>
                    <a:bodyPr/>
                    <a:lstStyle/>
                    <a:p>
                      <a:pPr>
                        <a:lnSpc>
                          <a:spcPct val="107000"/>
                        </a:lnSpc>
                        <a:spcAft>
                          <a:spcPts val="0"/>
                        </a:spcAft>
                      </a:pPr>
                      <a:r>
                        <a:rPr lang="el-GR" sz="1200" b="1" dirty="0" smtClean="0">
                          <a:effectLst/>
                          <a:latin typeface="Calibri" panose="020F0502020204030204" pitchFamily="34" charset="0"/>
                          <a:ea typeface="Times New Roman" panose="02020603050405020304" pitchFamily="18" charset="0"/>
                          <a:cs typeface="Times New Roman" panose="02020603050405020304" pitchFamily="18" charset="0"/>
                        </a:rPr>
                        <a:t>Λογισμικό - </a:t>
                      </a:r>
                      <a:r>
                        <a:rPr lang="en-GB" sz="1200" b="1" dirty="0" smtClean="0">
                          <a:effectLst/>
                          <a:latin typeface="Calibri" panose="020F0502020204030204" pitchFamily="34" charset="0"/>
                          <a:ea typeface="Times New Roman" panose="02020603050405020304" pitchFamily="18" charset="0"/>
                          <a:cs typeface="Times New Roman" panose="02020603050405020304" pitchFamily="18" charset="0"/>
                        </a:rPr>
                        <a:t>Software</a:t>
                      </a:r>
                      <a:endParaRPr lang="en-GB" sz="12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200" b="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 </a:t>
                      </a:r>
                      <a:r>
                        <a:rPr lang="el-GR" sz="1200" b="0" dirty="0" smtClea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ΙΛΥΔΑ</a:t>
                      </a:r>
                      <a:endParaRPr lang="en-GB" sz="12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1361466" rtl="0" eaLnBrk="1" fontAlgn="auto" latinLnBrk="0" hangingPunct="1">
                        <a:lnSpc>
                          <a:spcPct val="107000"/>
                        </a:lnSpc>
                        <a:spcBef>
                          <a:spcPts val="0"/>
                        </a:spcBef>
                        <a:spcAft>
                          <a:spcPts val="0"/>
                        </a:spcAft>
                        <a:buClrTx/>
                        <a:buSzTx/>
                        <a:buFontTx/>
                        <a:buNone/>
                        <a:tabLst/>
                        <a:defRPr/>
                      </a:pPr>
                      <a:r>
                        <a:rPr kumimoji="0" lang="el-GR" sz="1200" b="1" i="0" u="none" strike="noStrike" kern="1200" cap="none" spc="0" normalizeH="0" baseline="0" noProof="0" dirty="0" smtClean="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rPr>
                        <a:t>Οργανωμένη</a:t>
                      </a:r>
                      <a:endParaRPr kumimoji="0" lang="en-GB" sz="12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1361466" rtl="0" eaLnBrk="1" fontAlgn="auto" latinLnBrk="0" hangingPunct="1">
                        <a:lnSpc>
                          <a:spcPct val="107000"/>
                        </a:lnSpc>
                        <a:spcBef>
                          <a:spcPts val="0"/>
                        </a:spcBef>
                        <a:spcAft>
                          <a:spcPts val="0"/>
                        </a:spcAft>
                        <a:buClrTx/>
                        <a:buSzTx/>
                        <a:buFontTx/>
                        <a:buNone/>
                        <a:tabLst/>
                        <a:defRPr/>
                      </a:pPr>
                      <a:r>
                        <a:rPr lang="en-GB" sz="1600" b="1" dirty="0" smtClean="0">
                          <a:solidFill>
                            <a:srgbClr val="00B050"/>
                          </a:solidFill>
                          <a:effectLst/>
                          <a:latin typeface="Calibri" panose="020F0502020204030204" pitchFamily="34" charset="0"/>
                          <a:ea typeface="Times New Roman" panose="02020603050405020304" pitchFamily="18" charset="0"/>
                          <a:cs typeface="Times New Roman" panose="02020603050405020304" pitchFamily="18" charset="0"/>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4276216131"/>
                  </a:ext>
                </a:extLst>
              </a:tr>
              <a:tr h="279259">
                <a:tc>
                  <a:txBody>
                    <a:bodyPr/>
                    <a:lstStyle/>
                    <a:p>
                      <a:pPr>
                        <a:lnSpc>
                          <a:spcPct val="107000"/>
                        </a:lnSpc>
                        <a:spcAft>
                          <a:spcPts val="0"/>
                        </a:spcAft>
                      </a:pPr>
                      <a:endParaRPr lang="en-GB"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200" dirty="0">
                          <a:effectLst/>
                          <a:latin typeface="Calibri" panose="020F0502020204030204" pitchFamily="34" charset="0"/>
                          <a:ea typeface="Times New Roman" panose="02020603050405020304" pitchFamily="18" charset="0"/>
                          <a:cs typeface="Calibri" panose="020F0502020204030204" pitchFamily="34" charset="0"/>
                        </a:rPr>
                        <a:t> </a:t>
                      </a:r>
                      <a:r>
                        <a:rPr lang="el-GR" sz="1200" dirty="0" smtClean="0">
                          <a:effectLst/>
                          <a:latin typeface="Calibri" panose="020F0502020204030204" pitchFamily="34" charset="0"/>
                          <a:ea typeface="Times New Roman" panose="02020603050405020304" pitchFamily="18" charset="0"/>
                          <a:cs typeface="Calibri" panose="020F0502020204030204" pitchFamily="34" charset="0"/>
                        </a:rPr>
                        <a:t>ΕΝΤΕΡΣΟΦΤ</a:t>
                      </a:r>
                      <a:endParaRPr lang="en-GB"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1361466" rtl="0" eaLnBrk="1" fontAlgn="auto" latinLnBrk="0" hangingPunct="1">
                        <a:lnSpc>
                          <a:spcPct val="107000"/>
                        </a:lnSpc>
                        <a:spcBef>
                          <a:spcPts val="0"/>
                        </a:spcBef>
                        <a:spcAft>
                          <a:spcPts val="0"/>
                        </a:spcAft>
                        <a:buClrTx/>
                        <a:buSzTx/>
                        <a:buFontTx/>
                        <a:buNone/>
                        <a:tabLst/>
                        <a:defRPr/>
                      </a:pPr>
                      <a:r>
                        <a:rPr kumimoji="0" lang="el-GR" sz="1200" b="1" i="0" u="none" strike="noStrike" kern="1200" cap="none" spc="0" normalizeH="0" baseline="0" noProof="0" dirty="0" smtClean="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rPr>
                        <a:t>Οργανωμένη</a:t>
                      </a:r>
                      <a:endParaRPr kumimoji="0" lang="en-GB" sz="12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1361466" rtl="0" eaLnBrk="1" fontAlgn="auto" latinLnBrk="0" hangingPunct="1">
                        <a:lnSpc>
                          <a:spcPct val="107000"/>
                        </a:lnSpc>
                        <a:spcBef>
                          <a:spcPts val="0"/>
                        </a:spcBef>
                        <a:spcAft>
                          <a:spcPts val="0"/>
                        </a:spcAft>
                        <a:buClrTx/>
                        <a:buSzTx/>
                        <a:buFontTx/>
                        <a:buNone/>
                        <a:tabLst/>
                        <a:defRPr/>
                      </a:pPr>
                      <a:endParaRPr kumimoji="0" lang="en-GB" sz="12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070085760"/>
                  </a:ext>
                </a:extLst>
              </a:tr>
              <a:tr h="279259">
                <a:tc>
                  <a:txBody>
                    <a:bodyPr/>
                    <a:lstStyle/>
                    <a:p>
                      <a:pPr>
                        <a:lnSpc>
                          <a:spcPct val="107000"/>
                        </a:lnSpc>
                        <a:spcAft>
                          <a:spcPts val="0"/>
                        </a:spcAft>
                      </a:pPr>
                      <a:endParaRPr lang="en-GB"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200" dirty="0">
                          <a:effectLst/>
                          <a:latin typeface="Calibri" panose="020F0502020204030204" pitchFamily="34" charset="0"/>
                          <a:ea typeface="Times New Roman" panose="02020603050405020304" pitchFamily="18" charset="0"/>
                          <a:cs typeface="Calibri" panose="020F0502020204030204" pitchFamily="34" charset="0"/>
                        </a:rPr>
                        <a:t> </a:t>
                      </a:r>
                      <a:r>
                        <a:rPr lang="en-GB" sz="1200" dirty="0" smtClean="0">
                          <a:effectLst/>
                          <a:latin typeface="Calibri" panose="020F0502020204030204" pitchFamily="34" charset="0"/>
                          <a:ea typeface="Times New Roman" panose="02020603050405020304" pitchFamily="18" charset="0"/>
                          <a:cs typeface="Calibri" panose="020F0502020204030204" pitchFamily="34" charset="0"/>
                        </a:rPr>
                        <a:t>LOGISMOS</a:t>
                      </a:r>
                      <a:endParaRPr lang="en-GB"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1361466" rtl="0" eaLnBrk="1" fontAlgn="auto" latinLnBrk="0" hangingPunct="1">
                        <a:lnSpc>
                          <a:spcPct val="107000"/>
                        </a:lnSpc>
                        <a:spcBef>
                          <a:spcPts val="0"/>
                        </a:spcBef>
                        <a:spcAft>
                          <a:spcPts val="0"/>
                        </a:spcAft>
                        <a:buClrTx/>
                        <a:buSzTx/>
                        <a:buFontTx/>
                        <a:buNone/>
                        <a:tabLst/>
                        <a:defRPr/>
                      </a:pPr>
                      <a:r>
                        <a:rPr kumimoji="0" lang="el-GR" sz="1200" b="1" i="0" u="none" strike="noStrike" kern="1200" cap="none" spc="0" normalizeH="0" baseline="0" noProof="0" dirty="0" smtClean="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rPr>
                        <a:t>Οργανωμένη</a:t>
                      </a:r>
                      <a:endParaRPr kumimoji="0" lang="en-GB" sz="12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1361466" rtl="0" eaLnBrk="1" fontAlgn="auto" latinLnBrk="0" hangingPunct="1">
                        <a:lnSpc>
                          <a:spcPct val="107000"/>
                        </a:lnSpc>
                        <a:spcBef>
                          <a:spcPts val="0"/>
                        </a:spcBef>
                        <a:spcAft>
                          <a:spcPts val="0"/>
                        </a:spcAft>
                        <a:buClrTx/>
                        <a:buSzTx/>
                        <a:buFontTx/>
                        <a:buNone/>
                        <a:tabLst/>
                        <a:defRPr/>
                      </a:pPr>
                      <a:endParaRPr kumimoji="0" lang="en-GB" sz="12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567337018"/>
                  </a:ext>
                </a:extLst>
              </a:tr>
            </a:tbl>
          </a:graphicData>
        </a:graphic>
      </p:graphicFrame>
    </p:spTree>
    <p:extLst>
      <p:ext uri="{BB962C8B-B14F-4D97-AF65-F5344CB8AC3E}">
        <p14:creationId xmlns:p14="http://schemas.microsoft.com/office/powerpoint/2010/main" val="413101281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dirty="0" smtClean="0"/>
              <a:t>Βασικές Πληροφορίες</a:t>
            </a:r>
            <a:endParaRPr lang="el-GR" dirty="0"/>
          </a:p>
        </p:txBody>
      </p:sp>
      <p:sp>
        <p:nvSpPr>
          <p:cNvPr id="3" name="Content Placeholder 2"/>
          <p:cNvSpPr>
            <a:spLocks noGrp="1"/>
          </p:cNvSpPr>
          <p:nvPr>
            <p:ph idx="1"/>
          </p:nvPr>
        </p:nvSpPr>
        <p:spPr>
          <a:xfrm>
            <a:off x="251718" y="1196752"/>
            <a:ext cx="9756000" cy="5184576"/>
          </a:xfrm>
        </p:spPr>
        <p:txBody>
          <a:bodyPr/>
          <a:lstStyle/>
          <a:p>
            <a:endParaRPr lang="el-GR" dirty="0"/>
          </a:p>
          <a:p>
            <a:endParaRPr lang="el-GR" dirty="0" smtClean="0"/>
          </a:p>
          <a:p>
            <a:endParaRPr lang="el-GR" dirty="0" smtClean="0"/>
          </a:p>
          <a:p>
            <a:endParaRPr lang="el-GR" dirty="0"/>
          </a:p>
          <a:p>
            <a:pPr marL="342900" indent="-342900">
              <a:buFont typeface="Wingdings" panose="05000000000000000000" pitchFamily="2" charset="2"/>
              <a:buChar char="Ø"/>
            </a:pPr>
            <a:endParaRPr lang="el-GR" sz="2000" b="1" u="sng" dirty="0" smtClean="0"/>
          </a:p>
          <a:p>
            <a:pPr marL="342900" indent="-342900">
              <a:buFont typeface="Wingdings" panose="05000000000000000000" pitchFamily="2" charset="2"/>
              <a:buChar char="Ø"/>
            </a:pPr>
            <a:endParaRPr lang="el-GR" sz="2000" b="1" u="sng" dirty="0" smtClean="0"/>
          </a:p>
        </p:txBody>
      </p:sp>
      <p:graphicFrame>
        <p:nvGraphicFramePr>
          <p:cNvPr id="5" name="Table 4"/>
          <p:cNvGraphicFramePr>
            <a:graphicFrameLocks noGrp="1"/>
          </p:cNvGraphicFramePr>
          <p:nvPr>
            <p:extLst>
              <p:ext uri="{D42A27DB-BD31-4B8C-83A1-F6EECF244321}">
                <p14:modId xmlns:p14="http://schemas.microsoft.com/office/powerpoint/2010/main" val="1419337034"/>
              </p:ext>
            </p:extLst>
          </p:nvPr>
        </p:nvGraphicFramePr>
        <p:xfrm>
          <a:off x="611758" y="1052736"/>
          <a:ext cx="9145015" cy="5227730"/>
        </p:xfrm>
        <a:graphic>
          <a:graphicData uri="http://schemas.openxmlformats.org/drawingml/2006/table">
            <a:tbl>
              <a:tblPr firstRow="1" firstCol="1" bandRow="1"/>
              <a:tblGrid>
                <a:gridCol w="2880320">
                  <a:extLst>
                    <a:ext uri="{9D8B030D-6E8A-4147-A177-3AD203B41FA5}">
                      <a16:colId xmlns:a16="http://schemas.microsoft.com/office/drawing/2014/main" xmlns="" val="3239609470"/>
                    </a:ext>
                  </a:extLst>
                </a:gridCol>
                <a:gridCol w="1008112">
                  <a:extLst>
                    <a:ext uri="{9D8B030D-6E8A-4147-A177-3AD203B41FA5}">
                      <a16:colId xmlns:a16="http://schemas.microsoft.com/office/drawing/2014/main" xmlns="" val="3272407274"/>
                    </a:ext>
                  </a:extLst>
                </a:gridCol>
                <a:gridCol w="1800200">
                  <a:extLst>
                    <a:ext uri="{9D8B030D-6E8A-4147-A177-3AD203B41FA5}">
                      <a16:colId xmlns:a16="http://schemas.microsoft.com/office/drawing/2014/main" xmlns="" val="3342565532"/>
                    </a:ext>
                  </a:extLst>
                </a:gridCol>
                <a:gridCol w="1800200">
                  <a:extLst>
                    <a:ext uri="{9D8B030D-6E8A-4147-A177-3AD203B41FA5}">
                      <a16:colId xmlns:a16="http://schemas.microsoft.com/office/drawing/2014/main" xmlns="" val="3219072842"/>
                    </a:ext>
                  </a:extLst>
                </a:gridCol>
                <a:gridCol w="1656183">
                  <a:extLst>
                    <a:ext uri="{9D8B030D-6E8A-4147-A177-3AD203B41FA5}">
                      <a16:colId xmlns:a16="http://schemas.microsoft.com/office/drawing/2014/main" xmlns="" val="1443572973"/>
                    </a:ext>
                  </a:extLst>
                </a:gridCol>
              </a:tblGrid>
              <a:tr h="399823">
                <a:tc>
                  <a:txBody>
                    <a:bodyPr/>
                    <a:lstStyle/>
                    <a:p>
                      <a:pPr>
                        <a:lnSpc>
                          <a:spcPct val="107000"/>
                        </a:lnSpc>
                        <a:spcAft>
                          <a:spcPts val="0"/>
                        </a:spcAft>
                      </a:pPr>
                      <a:r>
                        <a:rPr lang="el-GR" sz="1800" b="1" dirty="0" smtClean="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Εταιρία</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2E74B5"/>
                    </a:solidFill>
                  </a:tcPr>
                </a:tc>
                <a:tc>
                  <a:txBody>
                    <a:bodyPr/>
                    <a:lstStyle/>
                    <a:p>
                      <a:pPr>
                        <a:lnSpc>
                          <a:spcPct val="107000"/>
                        </a:lnSpc>
                        <a:spcAft>
                          <a:spcPts val="0"/>
                        </a:spcAft>
                      </a:pPr>
                      <a:r>
                        <a:rPr lang="el-GR" sz="1800" b="1" dirty="0" smtClean="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Κωδικός </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2E74B5"/>
                    </a:solidFill>
                  </a:tcPr>
                </a:tc>
                <a:tc>
                  <a:txBody>
                    <a:bodyPr/>
                    <a:lstStyle/>
                    <a:p>
                      <a:pPr>
                        <a:lnSpc>
                          <a:spcPct val="107000"/>
                        </a:lnSpc>
                        <a:spcAft>
                          <a:spcPts val="0"/>
                        </a:spcAft>
                      </a:pPr>
                      <a:r>
                        <a:rPr lang="el-GR" sz="1800" b="1" dirty="0" smtClean="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Ημερομηνία Εισαγωγής</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2E74B5"/>
                    </a:solidFill>
                  </a:tcPr>
                </a:tc>
                <a:tc>
                  <a:txBody>
                    <a:bodyPr/>
                    <a:lstStyle/>
                    <a:p>
                      <a:pPr>
                        <a:lnSpc>
                          <a:spcPct val="107000"/>
                        </a:lnSpc>
                        <a:spcAft>
                          <a:spcPts val="0"/>
                        </a:spcAft>
                      </a:pPr>
                      <a:r>
                        <a:rPr lang="el-GR" sz="1800" b="1" dirty="0" smtClean="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Τιμή Κλεισίματος 30-6-2020</a:t>
                      </a:r>
                      <a:endParaRPr lang="en-GB" sz="1800" b="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2E74B5"/>
                    </a:solidFill>
                  </a:tcPr>
                </a:tc>
                <a:tc>
                  <a:txBody>
                    <a:bodyPr/>
                    <a:lstStyle/>
                    <a:p>
                      <a:pPr>
                        <a:lnSpc>
                          <a:spcPct val="107000"/>
                        </a:lnSpc>
                        <a:spcAft>
                          <a:spcPts val="0"/>
                        </a:spcAft>
                      </a:pPr>
                      <a:r>
                        <a:rPr lang="en-GB" sz="1800" b="1" dirty="0" smtClean="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Free</a:t>
                      </a:r>
                      <a:r>
                        <a:rPr lang="en-GB" sz="1800" b="1" baseline="0" dirty="0" smtClean="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 Float (%)</a:t>
                      </a:r>
                      <a:endParaRPr lang="el-GR" sz="1800" b="1" baseline="0" dirty="0" smtClean="0">
                        <a:solidFill>
                          <a:srgbClr val="FFFFFF"/>
                        </a:solidFill>
                        <a:effectLst/>
                        <a:latin typeface="Calibri" panose="020F0502020204030204" pitchFamily="34" charset="0"/>
                        <a:ea typeface="Times New Roman" panose="02020603050405020304" pitchFamily="18" charset="0"/>
                        <a:cs typeface="Calibri" panose="020F0502020204030204" pitchFamily="34" charset="0"/>
                      </a:endParaRPr>
                    </a:p>
                    <a:p>
                      <a:pPr>
                        <a:lnSpc>
                          <a:spcPct val="107000"/>
                        </a:lnSpc>
                        <a:spcAft>
                          <a:spcPts val="0"/>
                        </a:spcAft>
                      </a:pPr>
                      <a:r>
                        <a:rPr lang="el-GR" sz="1800" b="1" baseline="0" dirty="0" smtClean="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30-6-2020</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2E74B5"/>
                    </a:solidFill>
                  </a:tcPr>
                </a:tc>
                <a:extLst>
                  <a:ext uri="{0D108BD9-81ED-4DB2-BD59-A6C34878D82A}">
                    <a16:rowId xmlns:a16="http://schemas.microsoft.com/office/drawing/2014/main" xmlns="" val="74135500"/>
                  </a:ext>
                </a:extLst>
              </a:tr>
              <a:tr h="409025">
                <a:tc>
                  <a:txBody>
                    <a:bodyPr/>
                    <a:lstStyle/>
                    <a:p>
                      <a:pPr>
                        <a:lnSpc>
                          <a:spcPct val="107000"/>
                        </a:lnSpc>
                        <a:spcAft>
                          <a:spcPts val="0"/>
                        </a:spcAft>
                      </a:pPr>
                      <a:r>
                        <a:rPr lang="en-GB" sz="1400" dirty="0" smtClean="0">
                          <a:effectLst/>
                          <a:latin typeface="Calibri" panose="020F0502020204030204" pitchFamily="34" charset="0"/>
                          <a:ea typeface="Times New Roman" panose="02020603050405020304" pitchFamily="18" charset="0"/>
                          <a:cs typeface="Times New Roman" panose="02020603050405020304" pitchFamily="18" charset="0"/>
                        </a:rPr>
                        <a:t>QUEST </a:t>
                      </a:r>
                      <a:r>
                        <a:rPr lang="el-GR" sz="1400" dirty="0" smtClean="0">
                          <a:effectLst/>
                          <a:latin typeface="Calibri" panose="020F0502020204030204" pitchFamily="34" charset="0"/>
                          <a:ea typeface="Times New Roman" panose="02020603050405020304" pitchFamily="18" charset="0"/>
                          <a:cs typeface="Times New Roman" panose="02020603050405020304" pitchFamily="18" charset="0"/>
                        </a:rPr>
                        <a:t>ΣΥΜΜΕΤΟΧΩΝ Α.Ε.</a:t>
                      </a:r>
                      <a:endParaRPr lang="en-GB"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400" dirty="0" smtClean="0">
                          <a:effectLst/>
                          <a:latin typeface="Calibri" panose="020F0502020204030204" pitchFamily="34" charset="0"/>
                          <a:ea typeface="Times New Roman" panose="02020603050405020304" pitchFamily="18" charset="0"/>
                          <a:cs typeface="Calibri" panose="020F0502020204030204" pitchFamily="34" charset="0"/>
                        </a:rPr>
                        <a:t>ΚΟΥΕΣ</a:t>
                      </a:r>
                      <a:endParaRPr lang="en-GB"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300" b="0" dirty="0" smtClean="0">
                          <a:effectLst/>
                          <a:latin typeface="Calibri" panose="020F0502020204030204" pitchFamily="34" charset="0"/>
                          <a:ea typeface="Times New Roman" panose="02020603050405020304" pitchFamily="18" charset="0"/>
                          <a:cs typeface="Times New Roman" panose="02020603050405020304" pitchFamily="18" charset="0"/>
                        </a:rPr>
                        <a:t>17 </a:t>
                      </a:r>
                      <a:r>
                        <a:rPr lang="el-GR" sz="1300" b="0" dirty="0" smtClean="0">
                          <a:effectLst/>
                          <a:latin typeface="Calibri" panose="020F0502020204030204" pitchFamily="34" charset="0"/>
                          <a:ea typeface="Times New Roman" panose="02020603050405020304" pitchFamily="18" charset="0"/>
                          <a:cs typeface="Times New Roman" panose="02020603050405020304" pitchFamily="18" charset="0"/>
                        </a:rPr>
                        <a:t>Δεκεμβρίου 1998</a:t>
                      </a:r>
                      <a:endParaRPr lang="en-GB" sz="1300" b="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1361466" rtl="0" eaLnBrk="1" fontAlgn="auto" latinLnBrk="0" hangingPunct="1">
                        <a:lnSpc>
                          <a:spcPct val="107000"/>
                        </a:lnSpc>
                        <a:spcBef>
                          <a:spcPts val="0"/>
                        </a:spcBef>
                        <a:spcAft>
                          <a:spcPts val="0"/>
                        </a:spcAft>
                        <a:buClrTx/>
                        <a:buSzTx/>
                        <a:buFontTx/>
                        <a:buNone/>
                        <a:tabLst/>
                        <a:defRPr/>
                      </a:pPr>
                      <a:r>
                        <a:rPr kumimoji="0" lang="el-GR" sz="1300" b="1" i="0" u="none" strike="noStrike" kern="1200" cap="none" spc="0" normalizeH="0" baseline="0" noProof="0" dirty="0" smtClean="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rPr>
                        <a:t>7,48 €</a:t>
                      </a:r>
                      <a:endParaRPr kumimoji="0" lang="en-GB" sz="13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Bef>
                          <a:spcPts val="75"/>
                        </a:spcBef>
                        <a:spcAft>
                          <a:spcPts val="0"/>
                        </a:spcAft>
                      </a:pPr>
                      <a:r>
                        <a:rPr lang="el-GR" sz="1200" b="1" dirty="0" smtClean="0">
                          <a:effectLst/>
                          <a:latin typeface="Calibri" panose="020F0502020204030204" pitchFamily="34" charset="0"/>
                          <a:ea typeface="Times New Roman" panose="02020603050405020304" pitchFamily="18" charset="0"/>
                          <a:cs typeface="Times New Roman" panose="02020603050405020304" pitchFamily="18" charset="0"/>
                        </a:rPr>
                        <a:t>25,12%</a:t>
                      </a:r>
                      <a:endParaRPr lang="en-GB" sz="12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99526693"/>
                  </a:ext>
                </a:extLst>
              </a:tr>
              <a:tr h="401425">
                <a:tc>
                  <a:txBody>
                    <a:bodyPr/>
                    <a:lstStyle/>
                    <a:p>
                      <a:pPr>
                        <a:lnSpc>
                          <a:spcPct val="107000"/>
                        </a:lnSpc>
                        <a:spcAft>
                          <a:spcPts val="0"/>
                        </a:spcAft>
                      </a:pPr>
                      <a:r>
                        <a:rPr lang="en-GB" sz="1400" dirty="0" smtClean="0">
                          <a:effectLst/>
                          <a:latin typeface="Calibri" panose="020F0502020204030204" pitchFamily="34" charset="0"/>
                          <a:ea typeface="Times New Roman" panose="02020603050405020304" pitchFamily="18" charset="0"/>
                          <a:cs typeface="Times New Roman" panose="02020603050405020304" pitchFamily="18" charset="0"/>
                        </a:rPr>
                        <a:t>PROFILE</a:t>
                      </a:r>
                      <a:r>
                        <a:rPr lang="el-GR" sz="1400" dirty="0" smtClean="0">
                          <a:effectLst/>
                          <a:latin typeface="Calibri" panose="020F0502020204030204" pitchFamily="34" charset="0"/>
                          <a:ea typeface="Times New Roman" panose="02020603050405020304" pitchFamily="18" charset="0"/>
                          <a:cs typeface="Times New Roman" panose="02020603050405020304" pitchFamily="18" charset="0"/>
                        </a:rPr>
                        <a:t> Α.Ε.Β.Ε.</a:t>
                      </a:r>
                      <a:endParaRPr lang="en-GB"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400" dirty="0" smtClean="0">
                          <a:effectLst/>
                          <a:latin typeface="Calibri" panose="020F0502020204030204" pitchFamily="34" charset="0"/>
                          <a:ea typeface="Times New Roman" panose="02020603050405020304" pitchFamily="18" charset="0"/>
                          <a:cs typeface="Calibri" panose="020F0502020204030204" pitchFamily="34" charset="0"/>
                        </a:rPr>
                        <a:t>ΠΡΟΦ</a:t>
                      </a:r>
                      <a:endParaRPr lang="en-GB"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300" b="0" dirty="0" smtClean="0">
                          <a:effectLst/>
                          <a:latin typeface="Calibri" panose="020F0502020204030204" pitchFamily="34" charset="0"/>
                          <a:ea typeface="Times New Roman" panose="02020603050405020304" pitchFamily="18" charset="0"/>
                          <a:cs typeface="Times New Roman" panose="02020603050405020304" pitchFamily="18" charset="0"/>
                        </a:rPr>
                        <a:t>29 Οκτωβρίου</a:t>
                      </a:r>
                      <a:r>
                        <a:rPr lang="el-GR" sz="1300" b="0" baseline="0" dirty="0" smtClean="0">
                          <a:effectLst/>
                          <a:latin typeface="Calibri" panose="020F0502020204030204" pitchFamily="34" charset="0"/>
                          <a:ea typeface="Times New Roman" panose="02020603050405020304" pitchFamily="18" charset="0"/>
                          <a:cs typeface="Times New Roman" panose="02020603050405020304" pitchFamily="18" charset="0"/>
                        </a:rPr>
                        <a:t> 2003</a:t>
                      </a:r>
                      <a:endParaRPr lang="en-GB" sz="1300" b="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1361466" rtl="0" eaLnBrk="1" fontAlgn="auto" latinLnBrk="0" hangingPunct="1">
                        <a:lnSpc>
                          <a:spcPct val="107000"/>
                        </a:lnSpc>
                        <a:spcBef>
                          <a:spcPts val="0"/>
                        </a:spcBef>
                        <a:spcAft>
                          <a:spcPts val="0"/>
                        </a:spcAft>
                        <a:buClrTx/>
                        <a:buSzTx/>
                        <a:buFontTx/>
                        <a:buNone/>
                        <a:tabLst/>
                        <a:defRPr/>
                      </a:pPr>
                      <a:r>
                        <a:rPr kumimoji="0" lang="el-GR" sz="1300" b="1" i="0" u="none" strike="noStrike" kern="1200" cap="none" spc="0" normalizeH="0" baseline="0" noProof="0" dirty="0" smtClean="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rPr>
                        <a:t>3,655 €</a:t>
                      </a:r>
                      <a:endParaRPr kumimoji="0" lang="en-GB" sz="13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Bef>
                          <a:spcPts val="75"/>
                        </a:spcBef>
                        <a:spcAft>
                          <a:spcPts val="0"/>
                        </a:spcAft>
                      </a:pPr>
                      <a:r>
                        <a:rPr lang="el-GR" sz="1200" b="1" dirty="0" smtClean="0">
                          <a:effectLst/>
                          <a:latin typeface="Calibri" panose="020F0502020204030204" pitchFamily="34" charset="0"/>
                          <a:ea typeface="Times New Roman" panose="02020603050405020304" pitchFamily="18" charset="0"/>
                          <a:cs typeface="Times New Roman" panose="02020603050405020304" pitchFamily="18" charset="0"/>
                        </a:rPr>
                        <a:t>50,15%</a:t>
                      </a:r>
                      <a:endParaRPr lang="en-GB" sz="12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27675005"/>
                  </a:ext>
                </a:extLst>
              </a:tr>
              <a:tr h="401425">
                <a:tc>
                  <a:txBody>
                    <a:bodyPr/>
                    <a:lstStyle/>
                    <a:p>
                      <a:pPr>
                        <a:lnSpc>
                          <a:spcPct val="107000"/>
                        </a:lnSpc>
                        <a:spcAft>
                          <a:spcPts val="0"/>
                        </a:spcAft>
                      </a:pPr>
                      <a:r>
                        <a:rPr lang="en-GB" sz="1400" dirty="0" smtClean="0">
                          <a:effectLst/>
                          <a:latin typeface="Calibri" panose="020F0502020204030204" pitchFamily="34" charset="0"/>
                          <a:ea typeface="Times New Roman" panose="02020603050405020304" pitchFamily="18" charset="0"/>
                          <a:cs typeface="Times New Roman" panose="02020603050405020304" pitchFamily="18" charset="0"/>
                        </a:rPr>
                        <a:t>BYTE COMPUTER</a:t>
                      </a:r>
                      <a:r>
                        <a:rPr lang="el-GR" sz="1400" dirty="0" smtClean="0">
                          <a:effectLst/>
                          <a:latin typeface="Calibri" panose="020F0502020204030204" pitchFamily="34" charset="0"/>
                          <a:ea typeface="Times New Roman" panose="02020603050405020304" pitchFamily="18" charset="0"/>
                          <a:cs typeface="Times New Roman" panose="02020603050405020304" pitchFamily="18" charset="0"/>
                        </a:rPr>
                        <a:t> Α.Β.Ε.Ε.</a:t>
                      </a:r>
                      <a:endParaRPr lang="en-GB"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400" dirty="0" smtClean="0">
                          <a:effectLst/>
                          <a:latin typeface="Calibri" panose="020F0502020204030204" pitchFamily="34" charset="0"/>
                          <a:ea typeface="Times New Roman" panose="02020603050405020304" pitchFamily="18" charset="0"/>
                          <a:cs typeface="Calibri" panose="020F0502020204030204" pitchFamily="34" charset="0"/>
                        </a:rPr>
                        <a:t>ΒΥΤΕ</a:t>
                      </a:r>
                      <a:endParaRPr lang="en-GB"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300" b="0" dirty="0" smtClean="0">
                          <a:effectLst/>
                          <a:latin typeface="Calibri" panose="020F0502020204030204" pitchFamily="34" charset="0"/>
                          <a:ea typeface="Times New Roman" panose="02020603050405020304" pitchFamily="18" charset="0"/>
                          <a:cs typeface="Times New Roman" panose="02020603050405020304" pitchFamily="18" charset="0"/>
                        </a:rPr>
                        <a:t>23 Φεβρουαρίου 2000</a:t>
                      </a:r>
                      <a:endParaRPr lang="en-GB" sz="1300" b="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1361466" rtl="0" eaLnBrk="1" fontAlgn="auto" latinLnBrk="0" hangingPunct="1">
                        <a:lnSpc>
                          <a:spcPct val="107000"/>
                        </a:lnSpc>
                        <a:spcBef>
                          <a:spcPts val="0"/>
                        </a:spcBef>
                        <a:spcAft>
                          <a:spcPts val="0"/>
                        </a:spcAft>
                        <a:buClrTx/>
                        <a:buSzTx/>
                        <a:buFontTx/>
                        <a:buNone/>
                        <a:tabLst/>
                        <a:defRPr/>
                      </a:pPr>
                      <a:r>
                        <a:rPr kumimoji="0" lang="el-GR" sz="1300" b="1" i="0" u="none" strike="noStrike" kern="1200" cap="none" spc="0" normalizeH="0" baseline="0" noProof="0" dirty="0" smtClean="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rPr>
                        <a:t>0,80 €</a:t>
                      </a:r>
                      <a:endParaRPr kumimoji="0" lang="en-GB" sz="13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200" b="1" dirty="0" smtClean="0">
                          <a:effectLst/>
                          <a:latin typeface="Calibri" panose="020F0502020204030204" pitchFamily="34" charset="0"/>
                          <a:ea typeface="Times New Roman" panose="02020603050405020304" pitchFamily="18" charset="0"/>
                          <a:cs typeface="Times New Roman" panose="02020603050405020304" pitchFamily="18" charset="0"/>
                        </a:rPr>
                        <a:t>31,37%</a:t>
                      </a:r>
                      <a:endParaRPr lang="en-GB" sz="12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959573053"/>
                  </a:ext>
                </a:extLst>
              </a:tr>
              <a:tr h="401425">
                <a:tc>
                  <a:txBody>
                    <a:bodyPr/>
                    <a:lstStyle/>
                    <a:p>
                      <a:pPr>
                        <a:lnSpc>
                          <a:spcPct val="107000"/>
                        </a:lnSpc>
                        <a:spcAft>
                          <a:spcPts val="0"/>
                        </a:spcAft>
                      </a:pPr>
                      <a:r>
                        <a:rPr lang="en-GB" sz="1400" dirty="0" smtClean="0">
                          <a:effectLst/>
                          <a:latin typeface="Calibri" panose="020F0502020204030204" pitchFamily="34" charset="0"/>
                          <a:ea typeface="Times New Roman" panose="02020603050405020304" pitchFamily="18" charset="0"/>
                          <a:cs typeface="Times New Roman" panose="02020603050405020304" pitchFamily="18" charset="0"/>
                        </a:rPr>
                        <a:t>QUALITY &amp; RELIABILITY</a:t>
                      </a:r>
                      <a:r>
                        <a:rPr lang="el-GR" sz="1400" dirty="0" smtClean="0">
                          <a:effectLst/>
                          <a:latin typeface="Calibri" panose="020F0502020204030204" pitchFamily="34" charset="0"/>
                          <a:ea typeface="Times New Roman" panose="02020603050405020304" pitchFamily="18" charset="0"/>
                          <a:cs typeface="Times New Roman" panose="02020603050405020304" pitchFamily="18" charset="0"/>
                        </a:rPr>
                        <a:t> Α.Β.Ε.Ε.</a:t>
                      </a:r>
                      <a:endParaRPr lang="en-GB"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400" dirty="0" smtClean="0">
                          <a:effectLst/>
                          <a:latin typeface="Calibri" panose="020F0502020204030204" pitchFamily="34" charset="0"/>
                          <a:ea typeface="Times New Roman" panose="02020603050405020304" pitchFamily="18" charset="0"/>
                          <a:cs typeface="Calibri" panose="020F0502020204030204" pitchFamily="34" charset="0"/>
                        </a:rPr>
                        <a:t>ΚΟΥΑΛ</a:t>
                      </a:r>
                      <a:endParaRPr lang="en-GB"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300" b="0" dirty="0" smtClean="0">
                          <a:effectLst/>
                          <a:latin typeface="Calibri" panose="020F0502020204030204" pitchFamily="34" charset="0"/>
                          <a:ea typeface="Times New Roman" panose="02020603050405020304" pitchFamily="18" charset="0"/>
                          <a:cs typeface="Times New Roman" panose="02020603050405020304" pitchFamily="18" charset="0"/>
                        </a:rPr>
                        <a:t>11 Αυγούστου 2000</a:t>
                      </a:r>
                      <a:endParaRPr lang="en-GB" sz="1300" b="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1361466" rtl="0" eaLnBrk="1" fontAlgn="auto" latinLnBrk="0" hangingPunct="1">
                        <a:lnSpc>
                          <a:spcPct val="107000"/>
                        </a:lnSpc>
                        <a:spcBef>
                          <a:spcPts val="0"/>
                        </a:spcBef>
                        <a:spcAft>
                          <a:spcPts val="0"/>
                        </a:spcAft>
                        <a:buClrTx/>
                        <a:buSzTx/>
                        <a:buFontTx/>
                        <a:buNone/>
                        <a:tabLst/>
                        <a:defRPr/>
                      </a:pPr>
                      <a:r>
                        <a:rPr kumimoji="0" lang="el-GR" sz="1300" b="1" i="0" u="none" strike="noStrike" kern="1200" cap="none" spc="0" normalizeH="0" baseline="0" noProof="0" dirty="0" smtClean="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rPr>
                        <a:t>0,205 €</a:t>
                      </a:r>
                      <a:endParaRPr kumimoji="0" lang="en-GB" sz="13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200" b="1" dirty="0">
                          <a:effectLst/>
                          <a:latin typeface="Calibri" panose="020F0502020204030204" pitchFamily="34" charset="0"/>
                          <a:ea typeface="Times New Roman" panose="02020603050405020304" pitchFamily="18" charset="0"/>
                          <a:cs typeface="Calibri" panose="020F0502020204030204" pitchFamily="34" charset="0"/>
                        </a:rPr>
                        <a:t> </a:t>
                      </a:r>
                      <a:r>
                        <a:rPr lang="el-GR" sz="1200" b="1" dirty="0" smtClean="0">
                          <a:effectLst/>
                          <a:latin typeface="Calibri" panose="020F0502020204030204" pitchFamily="34" charset="0"/>
                          <a:ea typeface="Times New Roman" panose="02020603050405020304" pitchFamily="18" charset="0"/>
                          <a:cs typeface="Calibri" panose="020F0502020204030204" pitchFamily="34" charset="0"/>
                        </a:rPr>
                        <a:t>31,42%</a:t>
                      </a:r>
                      <a:endParaRPr lang="en-GB" sz="12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23868569"/>
                  </a:ext>
                </a:extLst>
              </a:tr>
              <a:tr h="401425">
                <a:tc>
                  <a:txBody>
                    <a:bodyPr/>
                    <a:lstStyle/>
                    <a:p>
                      <a:pPr>
                        <a:lnSpc>
                          <a:spcPct val="107000"/>
                        </a:lnSpc>
                        <a:spcAft>
                          <a:spcPts val="0"/>
                        </a:spcAft>
                      </a:pPr>
                      <a:r>
                        <a:rPr lang="en-GB" sz="1400" b="0" dirty="0" smtClea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EPSILON NET</a:t>
                      </a:r>
                      <a:r>
                        <a:rPr lang="el-GR" sz="1400" b="0" dirty="0" smtClea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 Α.Ε.</a:t>
                      </a:r>
                      <a:endParaRPr lang="en-GB" sz="14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400" dirty="0" smtClean="0">
                          <a:effectLst/>
                          <a:latin typeface="Calibri" panose="020F0502020204030204" pitchFamily="34" charset="0"/>
                          <a:ea typeface="Times New Roman" panose="02020603050405020304" pitchFamily="18" charset="0"/>
                          <a:cs typeface="Calibri" panose="020F0502020204030204" pitchFamily="34" charset="0"/>
                        </a:rPr>
                        <a:t>ΕΠΣΙΛ</a:t>
                      </a:r>
                      <a:endParaRPr lang="en-GB"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300" b="0" dirty="0">
                          <a:effectLst/>
                          <a:latin typeface="Calibri" panose="020F0502020204030204" pitchFamily="34" charset="0"/>
                          <a:ea typeface="Times New Roman" panose="02020603050405020304" pitchFamily="18" charset="0"/>
                          <a:cs typeface="Calibri" panose="020F0502020204030204" pitchFamily="34" charset="0"/>
                        </a:rPr>
                        <a:t> </a:t>
                      </a:r>
                      <a:r>
                        <a:rPr lang="el-GR" sz="1300" b="0" dirty="0" smtClean="0">
                          <a:effectLst/>
                          <a:latin typeface="Calibri" panose="020F0502020204030204" pitchFamily="34" charset="0"/>
                          <a:ea typeface="Times New Roman" panose="02020603050405020304" pitchFamily="18" charset="0"/>
                          <a:cs typeface="Calibri" panose="020F0502020204030204" pitchFamily="34" charset="0"/>
                        </a:rPr>
                        <a:t>15 Ιουλίου 2020</a:t>
                      </a:r>
                      <a:endParaRPr lang="en-GB" sz="1300" b="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1361466" rtl="0" eaLnBrk="1" fontAlgn="auto" latinLnBrk="0" hangingPunct="1">
                        <a:lnSpc>
                          <a:spcPct val="107000"/>
                        </a:lnSpc>
                        <a:spcBef>
                          <a:spcPts val="0"/>
                        </a:spcBef>
                        <a:spcAft>
                          <a:spcPts val="0"/>
                        </a:spcAft>
                        <a:buClrTx/>
                        <a:buSzTx/>
                        <a:buFontTx/>
                        <a:buNone/>
                        <a:tabLst/>
                        <a:defRPr/>
                      </a:pPr>
                      <a:r>
                        <a:rPr kumimoji="0" lang="el-GR" sz="1300" b="1" i="0" u="none" strike="noStrike" kern="1200" cap="none" spc="0" normalizeH="0" baseline="0" noProof="0" dirty="0" smtClean="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rPr>
                        <a:t>2,66 €</a:t>
                      </a:r>
                      <a:endParaRPr kumimoji="0" lang="en-GB" sz="13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200" b="1" dirty="0" smtClean="0">
                          <a:effectLst/>
                          <a:latin typeface="Calibri" panose="020F0502020204030204" pitchFamily="34" charset="0"/>
                          <a:ea typeface="Times New Roman" panose="02020603050405020304" pitchFamily="18" charset="0"/>
                          <a:cs typeface="Calibri" panose="020F0502020204030204" pitchFamily="34" charset="0"/>
                        </a:rPr>
                        <a:t>16,71%</a:t>
                      </a:r>
                      <a:endParaRPr lang="en-GB" sz="12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152526289"/>
                  </a:ext>
                </a:extLst>
              </a:tr>
              <a:tr h="433959">
                <a:tc>
                  <a:txBody>
                    <a:bodyPr/>
                    <a:lstStyle/>
                    <a:p>
                      <a:pPr>
                        <a:lnSpc>
                          <a:spcPct val="107000"/>
                        </a:lnSpc>
                        <a:spcAft>
                          <a:spcPts val="0"/>
                        </a:spcAft>
                      </a:pPr>
                      <a:r>
                        <a:rPr lang="en-GB" sz="1400" b="0" dirty="0" smtClea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PERFORMANCE TECHNOLOGIES </a:t>
                      </a:r>
                      <a:r>
                        <a:rPr lang="el-GR" sz="1400" b="0" dirty="0" smtClea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Α.Ε.</a:t>
                      </a:r>
                      <a:endParaRPr lang="en-GB" sz="14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400" dirty="0" smtClean="0">
                          <a:effectLst/>
                          <a:latin typeface="Calibri" panose="020F0502020204030204" pitchFamily="34" charset="0"/>
                          <a:ea typeface="Times New Roman" panose="02020603050405020304" pitchFamily="18" charset="0"/>
                          <a:cs typeface="Calibri" panose="020F0502020204030204" pitchFamily="34" charset="0"/>
                        </a:rPr>
                        <a:t>ΠΕΡΦ</a:t>
                      </a:r>
                      <a:endParaRPr lang="en-GB"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300" b="0" dirty="0" smtClean="0">
                          <a:effectLst/>
                          <a:latin typeface="Calibri" panose="020F0502020204030204" pitchFamily="34" charset="0"/>
                          <a:ea typeface="Times New Roman" panose="02020603050405020304" pitchFamily="18" charset="0"/>
                          <a:cs typeface="Times New Roman" panose="02020603050405020304" pitchFamily="18" charset="0"/>
                        </a:rPr>
                        <a:t>17 Σεπτεμβρίου 2008</a:t>
                      </a:r>
                      <a:endParaRPr lang="en-GB" sz="1300" b="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1361466" rtl="0" eaLnBrk="1" fontAlgn="auto" latinLnBrk="0" hangingPunct="1">
                        <a:lnSpc>
                          <a:spcPct val="107000"/>
                        </a:lnSpc>
                        <a:spcBef>
                          <a:spcPts val="0"/>
                        </a:spcBef>
                        <a:spcAft>
                          <a:spcPts val="0"/>
                        </a:spcAft>
                        <a:buClrTx/>
                        <a:buSzTx/>
                        <a:buFontTx/>
                        <a:buNone/>
                        <a:tabLst/>
                        <a:defRPr/>
                      </a:pPr>
                      <a:r>
                        <a:rPr kumimoji="0" lang="el-GR" sz="1300" b="1" i="0" u="none" strike="noStrike" kern="1200" cap="none" spc="0" normalizeH="0" baseline="0" noProof="0" smtClean="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rPr>
                        <a:t>2,86 €</a:t>
                      </a:r>
                      <a:endParaRPr kumimoji="0" lang="en-GB" sz="13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200" b="1" dirty="0" smtClean="0">
                          <a:effectLst/>
                          <a:latin typeface="Calibri" panose="020F0502020204030204" pitchFamily="34" charset="0"/>
                          <a:ea typeface="Times New Roman" panose="02020603050405020304" pitchFamily="18" charset="0"/>
                          <a:cs typeface="Times New Roman" panose="02020603050405020304" pitchFamily="18" charset="0"/>
                        </a:rPr>
                        <a:t>14,09%</a:t>
                      </a:r>
                      <a:endParaRPr lang="en-GB" sz="12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735513632"/>
                  </a:ext>
                </a:extLst>
              </a:tr>
              <a:tr h="433959">
                <a:tc>
                  <a:txBody>
                    <a:bodyPr/>
                    <a:lstStyle/>
                    <a:p>
                      <a:pPr>
                        <a:lnSpc>
                          <a:spcPct val="107000"/>
                        </a:lnSpc>
                        <a:spcAft>
                          <a:spcPts val="0"/>
                        </a:spcAft>
                      </a:pPr>
                      <a:r>
                        <a:rPr lang="en-GB" sz="1400" b="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 </a:t>
                      </a:r>
                      <a:r>
                        <a:rPr lang="en-GB" sz="1400" b="0" dirty="0" smtClea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IDEAL GROUP</a:t>
                      </a:r>
                      <a:r>
                        <a:rPr lang="el-GR" sz="1400" b="0" dirty="0" smtClea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 Α.Ε.</a:t>
                      </a:r>
                      <a:endParaRPr lang="en-GB" sz="14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400" dirty="0" smtClean="0">
                          <a:effectLst/>
                          <a:latin typeface="Calibri" panose="020F0502020204030204" pitchFamily="34" charset="0"/>
                          <a:ea typeface="Times New Roman" panose="02020603050405020304" pitchFamily="18" charset="0"/>
                          <a:cs typeface="Times New Roman" panose="02020603050405020304" pitchFamily="18" charset="0"/>
                        </a:rPr>
                        <a:t>ΙΝΤΕΚ</a:t>
                      </a:r>
                      <a:endParaRPr lang="en-GB"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300" b="0" dirty="0" smtClean="0">
                          <a:effectLst/>
                          <a:latin typeface="Calibri" panose="020F0502020204030204" pitchFamily="34" charset="0"/>
                          <a:ea typeface="Times New Roman" panose="02020603050405020304" pitchFamily="18" charset="0"/>
                          <a:cs typeface="Times New Roman" panose="02020603050405020304" pitchFamily="18" charset="0"/>
                        </a:rPr>
                        <a:t>9 Αυγούστου 1990</a:t>
                      </a:r>
                      <a:endParaRPr lang="en-GB" sz="1300" b="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1361466" rtl="0" eaLnBrk="1" fontAlgn="auto" latinLnBrk="0" hangingPunct="1">
                        <a:lnSpc>
                          <a:spcPct val="107000"/>
                        </a:lnSpc>
                        <a:spcBef>
                          <a:spcPts val="0"/>
                        </a:spcBef>
                        <a:spcAft>
                          <a:spcPts val="0"/>
                        </a:spcAft>
                        <a:buClrTx/>
                        <a:buSzTx/>
                        <a:buFontTx/>
                        <a:buNone/>
                        <a:tabLst/>
                        <a:defRPr/>
                      </a:pPr>
                      <a:r>
                        <a:rPr kumimoji="0" lang="el-GR" sz="1300" b="1" i="0" u="none" strike="noStrike" kern="1200" cap="none" spc="0" normalizeH="0" baseline="0" noProof="0" dirty="0" smtClean="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rPr>
                        <a:t>1,17 €</a:t>
                      </a:r>
                      <a:endParaRPr kumimoji="0" lang="en-GB" sz="13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200" b="1" dirty="0" smtClean="0">
                          <a:effectLst/>
                          <a:latin typeface="Calibri" panose="020F0502020204030204" pitchFamily="34" charset="0"/>
                          <a:ea typeface="Times New Roman" panose="02020603050405020304" pitchFamily="18" charset="0"/>
                          <a:cs typeface="Times New Roman" panose="02020603050405020304" pitchFamily="18" charset="0"/>
                        </a:rPr>
                        <a:t>32,36%</a:t>
                      </a:r>
                      <a:endParaRPr lang="en-GB" sz="12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762005040"/>
                  </a:ext>
                </a:extLst>
              </a:tr>
              <a:tr h="433959">
                <a:tc>
                  <a:txBody>
                    <a:bodyPr/>
                    <a:lstStyle/>
                    <a:p>
                      <a:pPr>
                        <a:lnSpc>
                          <a:spcPct val="107000"/>
                        </a:lnSpc>
                        <a:spcAft>
                          <a:spcPts val="0"/>
                        </a:spcAft>
                      </a:pPr>
                      <a:r>
                        <a:rPr lang="el-GR" sz="1400" b="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 </a:t>
                      </a:r>
                      <a:r>
                        <a:rPr lang="en-GB" sz="1400" b="0" dirty="0" smtClea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CPI</a:t>
                      </a:r>
                      <a:r>
                        <a:rPr lang="el-GR" sz="1400" b="0" dirty="0" smtClea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 Α.Ε.</a:t>
                      </a:r>
                      <a:endParaRPr lang="en-GB" sz="14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400" dirty="0" smtClean="0">
                          <a:effectLst/>
                          <a:latin typeface="Calibri" panose="020F0502020204030204" pitchFamily="34" charset="0"/>
                          <a:ea typeface="Times New Roman" panose="02020603050405020304" pitchFamily="18" charset="0"/>
                          <a:cs typeface="Times New Roman" panose="02020603050405020304" pitchFamily="18" charset="0"/>
                        </a:rPr>
                        <a:t>ΣΠΙ</a:t>
                      </a:r>
                      <a:endParaRPr lang="en-GB"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300" b="0" dirty="0" smtClean="0">
                          <a:effectLst/>
                          <a:latin typeface="Calibri" panose="020F0502020204030204" pitchFamily="34" charset="0"/>
                          <a:ea typeface="Times New Roman" panose="02020603050405020304" pitchFamily="18" charset="0"/>
                          <a:cs typeface="Times New Roman" panose="02020603050405020304" pitchFamily="18" charset="0"/>
                        </a:rPr>
                        <a:t>11 Δεκεμβρίου 2000</a:t>
                      </a:r>
                      <a:endParaRPr lang="en-GB" sz="1300" b="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1361466" rtl="0" eaLnBrk="1" fontAlgn="auto" latinLnBrk="0" hangingPunct="1">
                        <a:lnSpc>
                          <a:spcPct val="107000"/>
                        </a:lnSpc>
                        <a:spcBef>
                          <a:spcPts val="0"/>
                        </a:spcBef>
                        <a:spcAft>
                          <a:spcPts val="0"/>
                        </a:spcAft>
                        <a:buClrTx/>
                        <a:buSzTx/>
                        <a:buFontTx/>
                        <a:buNone/>
                        <a:tabLst/>
                        <a:defRPr/>
                      </a:pPr>
                      <a:r>
                        <a:rPr kumimoji="0" lang="el-GR" sz="1300" b="1" i="0" u="none" strike="noStrike" kern="1200" cap="none" spc="0" normalizeH="0" baseline="0" noProof="0" dirty="0" smtClean="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rPr>
                        <a:t>0,478 €</a:t>
                      </a:r>
                      <a:endParaRPr kumimoji="0" lang="en-GB" sz="13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200" b="1" dirty="0" smtClean="0">
                          <a:effectLst/>
                          <a:latin typeface="Calibri" panose="020F0502020204030204" pitchFamily="34" charset="0"/>
                          <a:ea typeface="Times New Roman" panose="02020603050405020304" pitchFamily="18" charset="0"/>
                          <a:cs typeface="Times New Roman" panose="02020603050405020304" pitchFamily="18" charset="0"/>
                        </a:rPr>
                        <a:t>21,69%</a:t>
                      </a:r>
                      <a:endParaRPr lang="en-GB" sz="12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832381474"/>
                  </a:ext>
                </a:extLst>
              </a:tr>
              <a:tr h="437630">
                <a:tc>
                  <a:txBody>
                    <a:bodyPr/>
                    <a:lstStyle/>
                    <a:p>
                      <a:pPr>
                        <a:lnSpc>
                          <a:spcPct val="107000"/>
                        </a:lnSpc>
                        <a:spcAft>
                          <a:spcPts val="0"/>
                        </a:spcAft>
                      </a:pPr>
                      <a:r>
                        <a:rPr lang="el-GR" sz="1400" b="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 </a:t>
                      </a:r>
                      <a:r>
                        <a:rPr lang="el-GR" sz="1400" b="0" dirty="0" smtClean="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ΕΝΤΕΡΣΟΦΤ Α.Ε.</a:t>
                      </a:r>
                      <a:endParaRPr lang="en-GB" sz="14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400" dirty="0" smtClean="0">
                          <a:effectLst/>
                          <a:latin typeface="Calibri" panose="020F0502020204030204" pitchFamily="34" charset="0"/>
                          <a:ea typeface="Times New Roman" panose="02020603050405020304" pitchFamily="18" charset="0"/>
                          <a:cs typeface="Calibri" panose="020F0502020204030204" pitchFamily="34" charset="0"/>
                        </a:rPr>
                        <a:t>ΕΝΤΕΡ</a:t>
                      </a:r>
                      <a:endParaRPr lang="en-GB"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300" b="0" dirty="0" smtClean="0">
                          <a:effectLst/>
                          <a:latin typeface="Calibri" panose="020F0502020204030204" pitchFamily="34" charset="0"/>
                          <a:ea typeface="Times New Roman" panose="02020603050405020304" pitchFamily="18" charset="0"/>
                          <a:cs typeface="Calibri" panose="020F0502020204030204" pitchFamily="34" charset="0"/>
                        </a:rPr>
                        <a:t>3 Αυγούστου 2008</a:t>
                      </a:r>
                      <a:endParaRPr lang="en-GB" sz="1300" b="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1361466" rtl="0" eaLnBrk="1" fontAlgn="auto" latinLnBrk="0" hangingPunct="1">
                        <a:lnSpc>
                          <a:spcPct val="107000"/>
                        </a:lnSpc>
                        <a:spcBef>
                          <a:spcPts val="0"/>
                        </a:spcBef>
                        <a:spcAft>
                          <a:spcPts val="0"/>
                        </a:spcAft>
                        <a:buClrTx/>
                        <a:buSzTx/>
                        <a:buFontTx/>
                        <a:buNone/>
                        <a:tabLst/>
                        <a:defRPr/>
                      </a:pPr>
                      <a:r>
                        <a:rPr kumimoji="0" lang="el-GR" sz="1300" b="1" i="0" u="none" strike="noStrike" kern="1200" cap="none" spc="0" normalizeH="0" baseline="0" noProof="0" dirty="0" smtClean="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rPr>
                        <a:t>1,25 €</a:t>
                      </a:r>
                      <a:endParaRPr kumimoji="0" lang="en-GB" sz="13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200" b="1" dirty="0" smtClean="0">
                          <a:effectLst/>
                          <a:latin typeface="Calibri" panose="020F0502020204030204" pitchFamily="34" charset="0"/>
                          <a:ea typeface="Times New Roman" panose="02020603050405020304" pitchFamily="18" charset="0"/>
                          <a:cs typeface="Calibri" panose="020F0502020204030204" pitchFamily="34" charset="0"/>
                        </a:rPr>
                        <a:t>35,80%</a:t>
                      </a:r>
                      <a:endParaRPr lang="en-GB" sz="12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252535271"/>
                  </a:ext>
                </a:extLst>
              </a:tr>
              <a:tr h="452545">
                <a:tc>
                  <a:txBody>
                    <a:bodyPr/>
                    <a:lstStyle/>
                    <a:p>
                      <a:pPr>
                        <a:lnSpc>
                          <a:spcPct val="107000"/>
                        </a:lnSpc>
                        <a:spcAft>
                          <a:spcPts val="0"/>
                        </a:spcAft>
                      </a:pPr>
                      <a:r>
                        <a:rPr lang="el-GR" sz="1400" dirty="0">
                          <a:effectLst/>
                          <a:latin typeface="Calibri" panose="020F0502020204030204" pitchFamily="34" charset="0"/>
                          <a:ea typeface="Times New Roman" panose="02020603050405020304" pitchFamily="18" charset="0"/>
                          <a:cs typeface="Calibri" panose="020F0502020204030204" pitchFamily="34" charset="0"/>
                        </a:rPr>
                        <a:t> </a:t>
                      </a:r>
                      <a:r>
                        <a:rPr lang="el-GR" sz="1400" dirty="0" smtClean="0">
                          <a:effectLst/>
                          <a:latin typeface="Calibri" panose="020F0502020204030204" pitchFamily="34" charset="0"/>
                          <a:ea typeface="Times New Roman" panose="02020603050405020304" pitchFamily="18" charset="0"/>
                          <a:cs typeface="Calibri" panose="020F0502020204030204" pitchFamily="34" charset="0"/>
                        </a:rPr>
                        <a:t>ΙΛΥΔΑ Α.Ε.</a:t>
                      </a:r>
                      <a:endParaRPr lang="en-GB"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400" dirty="0" smtClean="0">
                          <a:effectLst/>
                          <a:latin typeface="Calibri" panose="020F0502020204030204" pitchFamily="34" charset="0"/>
                          <a:ea typeface="Times New Roman" panose="02020603050405020304" pitchFamily="18" charset="0"/>
                          <a:cs typeface="Calibri" panose="020F0502020204030204" pitchFamily="34" charset="0"/>
                        </a:rPr>
                        <a:t>ΙΛΥΔΑ</a:t>
                      </a:r>
                      <a:endParaRPr lang="en-GB"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300" b="0" dirty="0" smtClean="0">
                          <a:effectLst/>
                          <a:latin typeface="Calibri" panose="020F0502020204030204" pitchFamily="34" charset="0"/>
                          <a:ea typeface="Times New Roman" panose="02020603050405020304" pitchFamily="18" charset="0"/>
                          <a:cs typeface="Times New Roman" panose="02020603050405020304" pitchFamily="18" charset="0"/>
                        </a:rPr>
                        <a:t>26 Φεβρουαρίου 2004</a:t>
                      </a:r>
                      <a:endParaRPr lang="en-GB" sz="1300" b="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1361466" rtl="0" eaLnBrk="1" fontAlgn="auto" latinLnBrk="0" hangingPunct="1">
                        <a:lnSpc>
                          <a:spcPct val="107000"/>
                        </a:lnSpc>
                        <a:spcBef>
                          <a:spcPts val="0"/>
                        </a:spcBef>
                        <a:spcAft>
                          <a:spcPts val="0"/>
                        </a:spcAft>
                        <a:buClrTx/>
                        <a:buSzTx/>
                        <a:buFontTx/>
                        <a:buNone/>
                        <a:tabLst/>
                        <a:defRPr/>
                      </a:pPr>
                      <a:r>
                        <a:rPr kumimoji="0" lang="el-GR" sz="1300" b="1" i="0" u="none" strike="noStrike" kern="1200" cap="none" spc="0" normalizeH="0" baseline="0" noProof="0" dirty="0" smtClean="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rPr>
                        <a:t>0,35 €</a:t>
                      </a:r>
                      <a:endParaRPr kumimoji="0" lang="en-GB" sz="13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200" b="1" dirty="0" smtClean="0">
                          <a:effectLst/>
                          <a:latin typeface="Calibri" panose="020F0502020204030204" pitchFamily="34" charset="0"/>
                          <a:ea typeface="Times New Roman" panose="02020603050405020304" pitchFamily="18" charset="0"/>
                          <a:cs typeface="Times New Roman" panose="02020603050405020304" pitchFamily="18" charset="0"/>
                        </a:rPr>
                        <a:t>43,44%</a:t>
                      </a:r>
                      <a:endParaRPr lang="en-GB" sz="12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465038041"/>
                  </a:ext>
                </a:extLst>
              </a:tr>
              <a:tr h="433959">
                <a:tc>
                  <a:txBody>
                    <a:bodyPr/>
                    <a:lstStyle/>
                    <a:p>
                      <a:pPr>
                        <a:lnSpc>
                          <a:spcPct val="107000"/>
                        </a:lnSpc>
                        <a:spcAft>
                          <a:spcPts val="0"/>
                        </a:spcAft>
                      </a:pPr>
                      <a:r>
                        <a:rPr lang="el-GR" sz="1400" dirty="0">
                          <a:effectLst/>
                          <a:latin typeface="Calibri" panose="020F0502020204030204" pitchFamily="34" charset="0"/>
                          <a:ea typeface="Times New Roman" panose="02020603050405020304" pitchFamily="18" charset="0"/>
                          <a:cs typeface="Calibri" panose="020F0502020204030204" pitchFamily="34" charset="0"/>
                        </a:rPr>
                        <a:t> </a:t>
                      </a:r>
                      <a:r>
                        <a:rPr lang="en-GB" sz="1400" dirty="0" smtClean="0">
                          <a:effectLst/>
                          <a:latin typeface="Calibri" panose="020F0502020204030204" pitchFamily="34" charset="0"/>
                          <a:ea typeface="Times New Roman" panose="02020603050405020304" pitchFamily="18" charset="0"/>
                          <a:cs typeface="Calibri" panose="020F0502020204030204" pitchFamily="34" charset="0"/>
                        </a:rPr>
                        <a:t>LOGISMOS</a:t>
                      </a:r>
                      <a:r>
                        <a:rPr lang="el-GR" sz="1400" dirty="0" smtClean="0">
                          <a:effectLst/>
                          <a:latin typeface="Calibri" panose="020F0502020204030204" pitchFamily="34" charset="0"/>
                          <a:ea typeface="Times New Roman" panose="02020603050405020304" pitchFamily="18" charset="0"/>
                          <a:cs typeface="Calibri" panose="020F0502020204030204" pitchFamily="34" charset="0"/>
                        </a:rPr>
                        <a:t> Α.Ε.</a:t>
                      </a:r>
                      <a:endParaRPr lang="en-GB"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400" dirty="0" smtClean="0">
                          <a:effectLst/>
                          <a:latin typeface="Calibri" panose="020F0502020204030204" pitchFamily="34" charset="0"/>
                          <a:ea typeface="Times New Roman" panose="02020603050405020304" pitchFamily="18" charset="0"/>
                          <a:cs typeface="Times New Roman" panose="02020603050405020304" pitchFamily="18" charset="0"/>
                        </a:rPr>
                        <a:t>ΛΟΓΟΣ</a:t>
                      </a:r>
                      <a:endParaRPr lang="en-GB"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300" b="0" dirty="0" smtClean="0">
                          <a:effectLst/>
                          <a:latin typeface="Calibri" panose="020F0502020204030204" pitchFamily="34" charset="0"/>
                          <a:ea typeface="Times New Roman" panose="02020603050405020304" pitchFamily="18" charset="0"/>
                          <a:cs typeface="Times New Roman" panose="02020603050405020304" pitchFamily="18" charset="0"/>
                        </a:rPr>
                        <a:t>14 Μαρτίου 2003</a:t>
                      </a:r>
                      <a:endParaRPr lang="en-GB" sz="1300" b="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1361466" rtl="0" eaLnBrk="1" fontAlgn="auto" latinLnBrk="0" hangingPunct="1">
                        <a:lnSpc>
                          <a:spcPct val="107000"/>
                        </a:lnSpc>
                        <a:spcBef>
                          <a:spcPts val="0"/>
                        </a:spcBef>
                        <a:spcAft>
                          <a:spcPts val="0"/>
                        </a:spcAft>
                        <a:buClrTx/>
                        <a:buSzTx/>
                        <a:buFontTx/>
                        <a:buNone/>
                        <a:tabLst/>
                        <a:defRPr/>
                      </a:pPr>
                      <a:r>
                        <a:rPr kumimoji="0" lang="el-GR" sz="1300" b="1" i="0" u="none" strike="noStrike" kern="1200" cap="none" spc="0" normalizeH="0" baseline="0" noProof="0" dirty="0" smtClean="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rPr>
                        <a:t>0,795 €</a:t>
                      </a:r>
                      <a:endParaRPr kumimoji="0" lang="en-GB" sz="13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200" b="1" dirty="0" smtClean="0">
                          <a:effectLst/>
                          <a:latin typeface="Calibri" panose="020F0502020204030204" pitchFamily="34" charset="0"/>
                          <a:ea typeface="Times New Roman" panose="02020603050405020304" pitchFamily="18" charset="0"/>
                          <a:cs typeface="Times New Roman" panose="02020603050405020304" pitchFamily="18" charset="0"/>
                        </a:rPr>
                        <a:t>36,88%</a:t>
                      </a:r>
                      <a:endParaRPr lang="en-GB" sz="12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249701259"/>
                  </a:ext>
                </a:extLst>
              </a:tr>
            </a:tbl>
          </a:graphicData>
        </a:graphic>
      </p:graphicFrame>
    </p:spTree>
    <p:extLst>
      <p:ext uri="{BB962C8B-B14F-4D97-AF65-F5344CB8AC3E}">
        <p14:creationId xmlns:p14="http://schemas.microsoft.com/office/powerpoint/2010/main" val="173297961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FTSE/ATHEX </a:t>
            </a:r>
            <a:r>
              <a:rPr lang="el-GR" dirty="0" smtClean="0"/>
              <a:t>Τεχνολογία </a:t>
            </a:r>
            <a:endParaRPr lang="el-GR" dirty="0"/>
          </a:p>
        </p:txBody>
      </p:sp>
      <p:sp>
        <p:nvSpPr>
          <p:cNvPr id="3" name="Content Placeholder 2"/>
          <p:cNvSpPr>
            <a:spLocks noGrp="1"/>
          </p:cNvSpPr>
          <p:nvPr>
            <p:ph idx="1"/>
          </p:nvPr>
        </p:nvSpPr>
        <p:spPr>
          <a:xfrm>
            <a:off x="251718" y="1196752"/>
            <a:ext cx="9756000" cy="5184576"/>
          </a:xfrm>
        </p:spPr>
        <p:txBody>
          <a:bodyPr/>
          <a:lstStyle/>
          <a:p>
            <a:endParaRPr lang="el-GR" dirty="0"/>
          </a:p>
          <a:p>
            <a:endParaRPr lang="el-GR" dirty="0" smtClean="0"/>
          </a:p>
          <a:p>
            <a:endParaRPr lang="el-GR" dirty="0" smtClean="0"/>
          </a:p>
          <a:p>
            <a:endParaRPr lang="el-GR" dirty="0"/>
          </a:p>
          <a:p>
            <a:pPr marL="342900" indent="-342900">
              <a:buFont typeface="Wingdings" panose="05000000000000000000" pitchFamily="2" charset="2"/>
              <a:buChar char="Ø"/>
            </a:pPr>
            <a:endParaRPr lang="el-GR" sz="2000" b="1" u="sng" dirty="0" smtClean="0"/>
          </a:p>
          <a:p>
            <a:pPr marL="342900" indent="-342900">
              <a:buFont typeface="Wingdings" panose="05000000000000000000" pitchFamily="2" charset="2"/>
              <a:buChar char="Ø"/>
            </a:pPr>
            <a:endParaRPr lang="el-GR" sz="2000" b="1" u="sng" dirty="0" smtClean="0"/>
          </a:p>
        </p:txBody>
      </p:sp>
      <p:graphicFrame>
        <p:nvGraphicFramePr>
          <p:cNvPr id="5" name="Table 4"/>
          <p:cNvGraphicFramePr>
            <a:graphicFrameLocks noGrp="1"/>
          </p:cNvGraphicFramePr>
          <p:nvPr>
            <p:extLst>
              <p:ext uri="{D42A27DB-BD31-4B8C-83A1-F6EECF244321}">
                <p14:modId xmlns:p14="http://schemas.microsoft.com/office/powerpoint/2010/main" val="2817287687"/>
              </p:ext>
            </p:extLst>
          </p:nvPr>
        </p:nvGraphicFramePr>
        <p:xfrm>
          <a:off x="251718" y="950290"/>
          <a:ext cx="9755999" cy="1865987"/>
        </p:xfrm>
        <a:graphic>
          <a:graphicData uri="http://schemas.openxmlformats.org/drawingml/2006/table">
            <a:tbl>
              <a:tblPr firstRow="1" firstCol="1" bandRow="1"/>
              <a:tblGrid>
                <a:gridCol w="3127878">
                  <a:extLst>
                    <a:ext uri="{9D8B030D-6E8A-4147-A177-3AD203B41FA5}">
                      <a16:colId xmlns:a16="http://schemas.microsoft.com/office/drawing/2014/main" xmlns="" val="3239609470"/>
                    </a:ext>
                  </a:extLst>
                </a:gridCol>
                <a:gridCol w="1638412">
                  <a:extLst>
                    <a:ext uri="{9D8B030D-6E8A-4147-A177-3AD203B41FA5}">
                      <a16:colId xmlns:a16="http://schemas.microsoft.com/office/drawing/2014/main" xmlns="" val="3272407274"/>
                    </a:ext>
                  </a:extLst>
                </a:gridCol>
                <a:gridCol w="2606565">
                  <a:extLst>
                    <a:ext uri="{9D8B030D-6E8A-4147-A177-3AD203B41FA5}">
                      <a16:colId xmlns:a16="http://schemas.microsoft.com/office/drawing/2014/main" xmlns="" val="3342565532"/>
                    </a:ext>
                  </a:extLst>
                </a:gridCol>
                <a:gridCol w="2383144">
                  <a:extLst>
                    <a:ext uri="{9D8B030D-6E8A-4147-A177-3AD203B41FA5}">
                      <a16:colId xmlns:a16="http://schemas.microsoft.com/office/drawing/2014/main" xmlns="" val="3416203628"/>
                    </a:ext>
                  </a:extLst>
                </a:gridCol>
              </a:tblGrid>
              <a:tr h="197478">
                <a:tc rowSpan="8">
                  <a:txBody>
                    <a:bodyPr/>
                    <a:lstStyle/>
                    <a:p>
                      <a:pPr algn="ctr">
                        <a:lnSpc>
                          <a:spcPct val="107000"/>
                        </a:lnSpc>
                        <a:spcAft>
                          <a:spcPts val="0"/>
                        </a:spcAft>
                      </a:pPr>
                      <a:endParaRPr lang="el-GR" sz="1800" dirty="0" smtClean="0">
                        <a:effectLst/>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07000"/>
                        </a:lnSpc>
                        <a:spcAft>
                          <a:spcPts val="0"/>
                        </a:spcAft>
                      </a:pPr>
                      <a:endParaRPr lang="el-GR" sz="1800" dirty="0" smtClean="0">
                        <a:effectLst/>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07000"/>
                        </a:lnSpc>
                        <a:spcAft>
                          <a:spcPts val="0"/>
                        </a:spcAft>
                      </a:pPr>
                      <a:r>
                        <a:rPr lang="en-GB" sz="1800" b="1" dirty="0" smtClean="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FTSE/</a:t>
                      </a:r>
                      <a:r>
                        <a:rPr lang="en-GB" sz="1800" b="1" dirty="0" err="1" smtClean="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Athex</a:t>
                      </a:r>
                      <a:r>
                        <a:rPr lang="en-GB" sz="1800" b="1" baseline="0" dirty="0" smtClean="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 </a:t>
                      </a:r>
                      <a:r>
                        <a:rPr lang="el-GR" sz="1800" b="1" baseline="0" dirty="0" smtClean="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Τεχνολογία</a:t>
                      </a:r>
                    </a:p>
                    <a:p>
                      <a:pPr algn="ctr">
                        <a:lnSpc>
                          <a:spcPct val="107000"/>
                        </a:lnSpc>
                        <a:spcAft>
                          <a:spcPts val="0"/>
                        </a:spcAft>
                      </a:pPr>
                      <a:r>
                        <a:rPr lang="el-GR" sz="1400" b="1" i="1" baseline="0" dirty="0" smtClean="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14-Ιουλ-2020</a:t>
                      </a:r>
                      <a:endParaRPr lang="en-GB" sz="1400" b="1" i="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2E74B5"/>
                    </a:solidFill>
                  </a:tcPr>
                </a:tc>
                <a:tc>
                  <a:txBody>
                    <a:bodyPr/>
                    <a:lstStyle/>
                    <a:p>
                      <a:pPr>
                        <a:lnSpc>
                          <a:spcPct val="107000"/>
                        </a:lnSpc>
                        <a:spcAft>
                          <a:spcPts val="0"/>
                        </a:spcAft>
                      </a:pPr>
                      <a:r>
                        <a:rPr lang="el-GR" sz="1600" b="1" dirty="0" smtClean="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Μετοχή</a:t>
                      </a: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2E74B5"/>
                    </a:solidFill>
                  </a:tcPr>
                </a:tc>
                <a:tc>
                  <a:txBody>
                    <a:bodyPr/>
                    <a:lstStyle/>
                    <a:p>
                      <a:pPr>
                        <a:lnSpc>
                          <a:spcPct val="107000"/>
                        </a:lnSpc>
                        <a:spcAft>
                          <a:spcPts val="0"/>
                        </a:spcAft>
                      </a:pPr>
                      <a:r>
                        <a:rPr lang="el-GR" sz="1600" b="1" dirty="0" smtClean="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Στάθμιση (%)</a:t>
                      </a: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2E74B5"/>
                    </a:solidFill>
                  </a:tcPr>
                </a:tc>
                <a:tc>
                  <a:txBody>
                    <a:bodyPr/>
                    <a:lstStyle/>
                    <a:p>
                      <a:pPr>
                        <a:lnSpc>
                          <a:spcPct val="107000"/>
                        </a:lnSpc>
                        <a:spcAft>
                          <a:spcPts val="0"/>
                        </a:spcAft>
                      </a:pPr>
                      <a:r>
                        <a:rPr lang="el-GR" sz="1600" b="1" dirty="0" smtClean="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Συμμετοχή (%)</a:t>
                      </a:r>
                      <a:endParaRPr lang="en-GB" sz="1600" b="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2E74B5"/>
                    </a:solidFill>
                  </a:tcPr>
                </a:tc>
                <a:extLst>
                  <a:ext uri="{0D108BD9-81ED-4DB2-BD59-A6C34878D82A}">
                    <a16:rowId xmlns:a16="http://schemas.microsoft.com/office/drawing/2014/main" xmlns="" val="74135500"/>
                  </a:ext>
                </a:extLst>
              </a:tr>
              <a:tr h="222394">
                <a:tc vMerge="1">
                  <a:txBody>
                    <a:bodyPr/>
                    <a:lstStyle/>
                    <a:p>
                      <a:pPr>
                        <a:lnSpc>
                          <a:spcPct val="107000"/>
                        </a:lnSpc>
                        <a:spcAft>
                          <a:spcPts val="0"/>
                        </a:spcAft>
                      </a:pPr>
                      <a:endParaRPr lang="en-GB"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400" dirty="0" smtClean="0">
                          <a:effectLst/>
                          <a:latin typeface="Calibri" panose="020F0502020204030204" pitchFamily="34" charset="0"/>
                          <a:ea typeface="Times New Roman" panose="02020603050405020304" pitchFamily="18" charset="0"/>
                          <a:cs typeface="Calibri" panose="020F0502020204030204" pitchFamily="34" charset="0"/>
                        </a:rPr>
                        <a:t>ΚΟΥΕΣ</a:t>
                      </a:r>
                      <a:endParaRPr lang="en-GB"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400" b="1" dirty="0" smtClean="0">
                          <a:effectLst/>
                          <a:latin typeface="Calibri" panose="020F0502020204030204" pitchFamily="34" charset="0"/>
                          <a:ea typeface="Times New Roman" panose="02020603050405020304" pitchFamily="18" charset="0"/>
                          <a:cs typeface="Times New Roman" panose="02020603050405020304" pitchFamily="18" charset="0"/>
                        </a:rPr>
                        <a:t>26</a:t>
                      </a:r>
                      <a:endParaRPr lang="en-GB"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400" b="1" dirty="0" smtClean="0">
                          <a:effectLst/>
                          <a:latin typeface="Calibri" panose="020F0502020204030204" pitchFamily="34" charset="0"/>
                          <a:ea typeface="Times New Roman" panose="02020603050405020304" pitchFamily="18" charset="0"/>
                          <a:cs typeface="Times New Roman" panose="02020603050405020304" pitchFamily="18" charset="0"/>
                        </a:rPr>
                        <a:t>67,66</a:t>
                      </a:r>
                      <a:endParaRPr lang="en-GB"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99526693"/>
                  </a:ext>
                </a:extLst>
              </a:tr>
              <a:tr h="222394">
                <a:tc vMerge="1">
                  <a:txBody>
                    <a:bodyPr/>
                    <a:lstStyle/>
                    <a:p>
                      <a:pPr>
                        <a:lnSpc>
                          <a:spcPct val="107000"/>
                        </a:lnSpc>
                        <a:spcAft>
                          <a:spcPts val="0"/>
                        </a:spcAft>
                      </a:pPr>
                      <a:endParaRPr lang="en-GB"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400" dirty="0" smtClean="0">
                          <a:effectLst/>
                          <a:latin typeface="Calibri" panose="020F0502020204030204" pitchFamily="34" charset="0"/>
                          <a:ea typeface="Times New Roman" panose="02020603050405020304" pitchFamily="18" charset="0"/>
                          <a:cs typeface="Calibri" panose="020F0502020204030204" pitchFamily="34" charset="0"/>
                        </a:rPr>
                        <a:t>ΠΡΟΦ</a:t>
                      </a:r>
                      <a:endParaRPr lang="en-GB"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400" b="1" dirty="0" smtClean="0">
                          <a:effectLst/>
                          <a:latin typeface="Calibri" panose="020F0502020204030204" pitchFamily="34" charset="0"/>
                          <a:ea typeface="Times New Roman" panose="02020603050405020304" pitchFamily="18" charset="0"/>
                          <a:cs typeface="Times New Roman" panose="02020603050405020304" pitchFamily="18" charset="0"/>
                        </a:rPr>
                        <a:t>50</a:t>
                      </a:r>
                      <a:endParaRPr lang="en-GB"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400" b="1" dirty="0" smtClean="0">
                          <a:effectLst/>
                          <a:latin typeface="Calibri" panose="020F0502020204030204" pitchFamily="34" charset="0"/>
                          <a:ea typeface="Times New Roman" panose="02020603050405020304" pitchFamily="18" charset="0"/>
                          <a:cs typeface="Times New Roman" panose="02020603050405020304" pitchFamily="18" charset="0"/>
                        </a:rPr>
                        <a:t>21,39</a:t>
                      </a:r>
                      <a:endParaRPr lang="en-GB"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27675005"/>
                  </a:ext>
                </a:extLst>
              </a:tr>
              <a:tr h="222394">
                <a:tc vMerge="1">
                  <a:txBody>
                    <a:bodyPr/>
                    <a:lstStyle/>
                    <a:p>
                      <a:pPr>
                        <a:lnSpc>
                          <a:spcPct val="107000"/>
                        </a:lnSpc>
                        <a:spcAft>
                          <a:spcPts val="0"/>
                        </a:spcAft>
                      </a:pPr>
                      <a:endParaRPr lang="en-GB"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400" dirty="0" smtClean="0">
                          <a:effectLst/>
                          <a:latin typeface="Calibri" panose="020F0502020204030204" pitchFamily="34" charset="0"/>
                          <a:ea typeface="Times New Roman" panose="02020603050405020304" pitchFamily="18" charset="0"/>
                          <a:cs typeface="Calibri" panose="020F0502020204030204" pitchFamily="34" charset="0"/>
                        </a:rPr>
                        <a:t>ΒΥΤΕ</a:t>
                      </a:r>
                      <a:endParaRPr lang="en-GB"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400" b="1" dirty="0" smtClean="0">
                          <a:effectLst/>
                          <a:latin typeface="Calibri" panose="020F0502020204030204" pitchFamily="34" charset="0"/>
                          <a:ea typeface="Times New Roman" panose="02020603050405020304" pitchFamily="18" charset="0"/>
                          <a:cs typeface="Times New Roman" panose="02020603050405020304" pitchFamily="18" charset="0"/>
                        </a:rPr>
                        <a:t>32</a:t>
                      </a:r>
                      <a:endParaRPr lang="en-GB"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400" b="1" dirty="0" smtClean="0">
                          <a:effectLst/>
                          <a:latin typeface="Calibri" panose="020F0502020204030204" pitchFamily="34" charset="0"/>
                          <a:ea typeface="Times New Roman" panose="02020603050405020304" pitchFamily="18" charset="0"/>
                          <a:cs typeface="Times New Roman" panose="02020603050405020304" pitchFamily="18" charset="0"/>
                        </a:rPr>
                        <a:t>4,06</a:t>
                      </a:r>
                      <a:endParaRPr lang="en-GB"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959573053"/>
                  </a:ext>
                </a:extLst>
              </a:tr>
              <a:tr h="235367">
                <a:tc vMerge="1">
                  <a:txBody>
                    <a:bodyPr/>
                    <a:lstStyle/>
                    <a:p>
                      <a:pPr>
                        <a:lnSpc>
                          <a:spcPct val="107000"/>
                        </a:lnSpc>
                        <a:spcAft>
                          <a:spcPts val="0"/>
                        </a:spcAft>
                      </a:pPr>
                      <a:endParaRPr lang="en-GB"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400" dirty="0" smtClean="0">
                          <a:effectLst/>
                          <a:latin typeface="Calibri" panose="020F0502020204030204" pitchFamily="34" charset="0"/>
                          <a:ea typeface="Times New Roman" panose="02020603050405020304" pitchFamily="18" charset="0"/>
                          <a:cs typeface="Calibri" panose="020F0502020204030204" pitchFamily="34" charset="0"/>
                        </a:rPr>
                        <a:t>ΚΟΥΑΛ</a:t>
                      </a:r>
                      <a:endParaRPr lang="en-GB"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400" b="1" dirty="0" smtClean="0">
                          <a:effectLst/>
                          <a:latin typeface="Calibri" panose="020F0502020204030204" pitchFamily="34" charset="0"/>
                          <a:ea typeface="Times New Roman" panose="02020603050405020304" pitchFamily="18" charset="0"/>
                          <a:cs typeface="Times New Roman" panose="02020603050405020304" pitchFamily="18" charset="0"/>
                        </a:rPr>
                        <a:t>32</a:t>
                      </a:r>
                      <a:endParaRPr lang="en-GB"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400" b="1" dirty="0" smtClean="0">
                          <a:effectLst/>
                          <a:latin typeface="Calibri" panose="020F0502020204030204" pitchFamily="34" charset="0"/>
                          <a:ea typeface="Times New Roman" panose="02020603050405020304" pitchFamily="18" charset="0"/>
                          <a:cs typeface="Times New Roman" panose="02020603050405020304" pitchFamily="18" charset="0"/>
                        </a:rPr>
                        <a:t>1,75</a:t>
                      </a:r>
                      <a:endParaRPr lang="en-GB"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23868569"/>
                  </a:ext>
                </a:extLst>
              </a:tr>
              <a:tr h="222394">
                <a:tc vMerge="1">
                  <a:txBody>
                    <a:bodyPr/>
                    <a:lstStyle/>
                    <a:p>
                      <a:pPr>
                        <a:lnSpc>
                          <a:spcPct val="107000"/>
                        </a:lnSpc>
                        <a:spcAft>
                          <a:spcPts val="0"/>
                        </a:spcAft>
                      </a:pPr>
                      <a:endParaRPr lang="en-GB" sz="14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400" dirty="0" smtClean="0">
                          <a:effectLst/>
                          <a:latin typeface="Calibri" panose="020F0502020204030204" pitchFamily="34" charset="0"/>
                          <a:ea typeface="Times New Roman" panose="02020603050405020304" pitchFamily="18" charset="0"/>
                          <a:cs typeface="Times New Roman" panose="02020603050405020304" pitchFamily="18" charset="0"/>
                        </a:rPr>
                        <a:t>ΙΝΤΕΚ</a:t>
                      </a:r>
                      <a:endParaRPr lang="en-GB"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400" b="1" dirty="0" smtClean="0">
                          <a:effectLst/>
                          <a:latin typeface="Calibri" panose="020F0502020204030204" pitchFamily="34" charset="0"/>
                          <a:ea typeface="Times New Roman" panose="02020603050405020304" pitchFamily="18" charset="0"/>
                          <a:cs typeface="Times New Roman" panose="02020603050405020304" pitchFamily="18" charset="0"/>
                        </a:rPr>
                        <a:t>33</a:t>
                      </a:r>
                      <a:endParaRPr lang="en-GB"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400" b="1" dirty="0" smtClean="0">
                          <a:effectLst/>
                          <a:latin typeface="Calibri" panose="020F0502020204030204" pitchFamily="34" charset="0"/>
                          <a:ea typeface="Times New Roman" panose="02020603050405020304" pitchFamily="18" charset="0"/>
                          <a:cs typeface="Times New Roman" panose="02020603050405020304" pitchFamily="18" charset="0"/>
                        </a:rPr>
                        <a:t>2,76</a:t>
                      </a:r>
                      <a:endParaRPr lang="en-GB"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762005040"/>
                  </a:ext>
                </a:extLst>
              </a:tr>
              <a:tr h="222394">
                <a:tc vMerge="1">
                  <a:txBody>
                    <a:bodyPr/>
                    <a:lstStyle/>
                    <a:p>
                      <a:pPr>
                        <a:lnSpc>
                          <a:spcPct val="107000"/>
                        </a:lnSpc>
                        <a:spcAft>
                          <a:spcPts val="0"/>
                        </a:spcAft>
                      </a:pPr>
                      <a:endParaRPr lang="en-GB" sz="14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400" dirty="0" smtClean="0">
                          <a:effectLst/>
                          <a:latin typeface="Calibri" panose="020F0502020204030204" pitchFamily="34" charset="0"/>
                          <a:ea typeface="Times New Roman" panose="02020603050405020304" pitchFamily="18" charset="0"/>
                          <a:cs typeface="Times New Roman" panose="02020603050405020304" pitchFamily="18" charset="0"/>
                        </a:rPr>
                        <a:t>ΣΠΙ</a:t>
                      </a:r>
                      <a:endParaRPr lang="en-GB"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400" b="1" dirty="0" smtClean="0">
                          <a:effectLst/>
                          <a:latin typeface="Calibri" panose="020F0502020204030204" pitchFamily="34" charset="0"/>
                          <a:ea typeface="Times New Roman" panose="02020603050405020304" pitchFamily="18" charset="0"/>
                          <a:cs typeface="Times New Roman" panose="02020603050405020304" pitchFamily="18" charset="0"/>
                        </a:rPr>
                        <a:t>22</a:t>
                      </a:r>
                      <a:endParaRPr lang="en-GB"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400" b="1" dirty="0" smtClean="0">
                          <a:effectLst/>
                          <a:latin typeface="Calibri" panose="020F0502020204030204" pitchFamily="34" charset="0"/>
                          <a:ea typeface="Times New Roman" panose="02020603050405020304" pitchFamily="18" charset="0"/>
                          <a:cs typeface="Times New Roman" panose="02020603050405020304" pitchFamily="18" charset="0"/>
                        </a:rPr>
                        <a:t>1,03</a:t>
                      </a:r>
                      <a:endParaRPr lang="en-GB"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832381474"/>
                  </a:ext>
                </a:extLst>
              </a:tr>
              <a:tr h="223519">
                <a:tc vMerge="1">
                  <a:txBody>
                    <a:bodyPr/>
                    <a:lstStyle/>
                    <a:p>
                      <a:pPr>
                        <a:lnSpc>
                          <a:spcPct val="107000"/>
                        </a:lnSpc>
                        <a:spcAft>
                          <a:spcPts val="0"/>
                        </a:spcAft>
                      </a:pPr>
                      <a:endParaRPr lang="en-GB"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400" dirty="0" smtClean="0">
                          <a:effectLst/>
                          <a:latin typeface="Calibri" panose="020F0502020204030204" pitchFamily="34" charset="0"/>
                          <a:ea typeface="Times New Roman" panose="02020603050405020304" pitchFamily="18" charset="0"/>
                          <a:cs typeface="Calibri" panose="020F0502020204030204" pitchFamily="34" charset="0"/>
                        </a:rPr>
                        <a:t>ΙΛΥΔΑ</a:t>
                      </a:r>
                      <a:endParaRPr lang="en-GB"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400" b="1" dirty="0" smtClean="0">
                          <a:effectLst/>
                          <a:latin typeface="Calibri" panose="020F0502020204030204" pitchFamily="34" charset="0"/>
                          <a:ea typeface="Times New Roman" panose="02020603050405020304" pitchFamily="18" charset="0"/>
                          <a:cs typeface="Times New Roman" panose="02020603050405020304" pitchFamily="18" charset="0"/>
                        </a:rPr>
                        <a:t>44</a:t>
                      </a:r>
                      <a:endParaRPr lang="en-GB"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l-GR" sz="1400" b="1" dirty="0" smtClean="0">
                          <a:effectLst/>
                          <a:latin typeface="Calibri" panose="020F0502020204030204" pitchFamily="34" charset="0"/>
                          <a:ea typeface="Times New Roman" panose="02020603050405020304" pitchFamily="18" charset="0"/>
                          <a:cs typeface="Times New Roman" panose="02020603050405020304" pitchFamily="18" charset="0"/>
                        </a:rPr>
                        <a:t>1,35</a:t>
                      </a:r>
                      <a:endParaRPr lang="en-GB" sz="1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465038041"/>
                  </a:ext>
                </a:extLst>
              </a:tr>
            </a:tbl>
          </a:graphicData>
        </a:graphic>
      </p:graphicFrame>
      <p:graphicFrame>
        <p:nvGraphicFramePr>
          <p:cNvPr id="6" name="Chart 5"/>
          <p:cNvGraphicFramePr>
            <a:graphicFrameLocks/>
          </p:cNvGraphicFramePr>
          <p:nvPr>
            <p:extLst>
              <p:ext uri="{D42A27DB-BD31-4B8C-83A1-F6EECF244321}">
                <p14:modId xmlns:p14="http://schemas.microsoft.com/office/powerpoint/2010/main" val="3309288513"/>
              </p:ext>
            </p:extLst>
          </p:nvPr>
        </p:nvGraphicFramePr>
        <p:xfrm>
          <a:off x="251718" y="2821070"/>
          <a:ext cx="9756000" cy="363226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55278290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dirty="0" smtClean="0"/>
              <a:t>Κεφαλαιοποίηση</a:t>
            </a:r>
            <a:r>
              <a:rPr lang="en-GB" dirty="0" smtClean="0"/>
              <a:t> </a:t>
            </a:r>
            <a:r>
              <a:rPr lang="el-GR" dirty="0" smtClean="0"/>
              <a:t>(</a:t>
            </a:r>
            <a:r>
              <a:rPr lang="el-GR" dirty="0"/>
              <a:t>1</a:t>
            </a:r>
            <a:r>
              <a:rPr lang="el-GR" dirty="0" smtClean="0"/>
              <a:t>)</a:t>
            </a:r>
            <a:endParaRPr lang="el-GR" dirty="0"/>
          </a:p>
        </p:txBody>
      </p:sp>
      <p:sp>
        <p:nvSpPr>
          <p:cNvPr id="3" name="Content Placeholder 2"/>
          <p:cNvSpPr>
            <a:spLocks noGrp="1"/>
          </p:cNvSpPr>
          <p:nvPr>
            <p:ph idx="1"/>
          </p:nvPr>
        </p:nvSpPr>
        <p:spPr>
          <a:xfrm>
            <a:off x="251999" y="864000"/>
            <a:ext cx="9756000" cy="5733352"/>
          </a:xfrm>
        </p:spPr>
        <p:txBody>
          <a:bodyPr/>
          <a:lstStyle/>
          <a:p>
            <a:r>
              <a:rPr lang="el-GR" sz="1600" dirty="0" smtClean="0"/>
              <a:t>   </a:t>
            </a:r>
            <a:endParaRPr lang="el-GR" sz="1600" dirty="0"/>
          </a:p>
          <a:p>
            <a:endParaRPr lang="el-GR" dirty="0"/>
          </a:p>
        </p:txBody>
      </p:sp>
      <p:graphicFrame>
        <p:nvGraphicFramePr>
          <p:cNvPr id="6" name="Table 5"/>
          <p:cNvGraphicFramePr>
            <a:graphicFrameLocks noGrp="1"/>
          </p:cNvGraphicFramePr>
          <p:nvPr>
            <p:extLst>
              <p:ext uri="{D42A27DB-BD31-4B8C-83A1-F6EECF244321}">
                <p14:modId xmlns:p14="http://schemas.microsoft.com/office/powerpoint/2010/main" val="3788604882"/>
              </p:ext>
            </p:extLst>
          </p:nvPr>
        </p:nvGraphicFramePr>
        <p:xfrm>
          <a:off x="284163" y="1988842"/>
          <a:ext cx="9728201" cy="3600396"/>
        </p:xfrm>
        <a:graphic>
          <a:graphicData uri="http://schemas.openxmlformats.org/drawingml/2006/table">
            <a:tbl>
              <a:tblPr/>
              <a:tblGrid>
                <a:gridCol w="588061">
                  <a:extLst>
                    <a:ext uri="{9D8B030D-6E8A-4147-A177-3AD203B41FA5}">
                      <a16:colId xmlns:a16="http://schemas.microsoft.com/office/drawing/2014/main" xmlns="" val="1797754859"/>
                    </a:ext>
                  </a:extLst>
                </a:gridCol>
                <a:gridCol w="772879">
                  <a:extLst>
                    <a:ext uri="{9D8B030D-6E8A-4147-A177-3AD203B41FA5}">
                      <a16:colId xmlns:a16="http://schemas.microsoft.com/office/drawing/2014/main" xmlns="" val="335573347"/>
                    </a:ext>
                  </a:extLst>
                </a:gridCol>
                <a:gridCol w="789681">
                  <a:extLst>
                    <a:ext uri="{9D8B030D-6E8A-4147-A177-3AD203B41FA5}">
                      <a16:colId xmlns:a16="http://schemas.microsoft.com/office/drawing/2014/main" xmlns="" val="1303567496"/>
                    </a:ext>
                  </a:extLst>
                </a:gridCol>
                <a:gridCol w="789681">
                  <a:extLst>
                    <a:ext uri="{9D8B030D-6E8A-4147-A177-3AD203B41FA5}">
                      <a16:colId xmlns:a16="http://schemas.microsoft.com/office/drawing/2014/main" xmlns="" val="2455970909"/>
                    </a:ext>
                  </a:extLst>
                </a:gridCol>
                <a:gridCol w="856888">
                  <a:extLst>
                    <a:ext uri="{9D8B030D-6E8A-4147-A177-3AD203B41FA5}">
                      <a16:colId xmlns:a16="http://schemas.microsoft.com/office/drawing/2014/main" xmlns="" val="2225727636"/>
                    </a:ext>
                  </a:extLst>
                </a:gridCol>
                <a:gridCol w="924095">
                  <a:extLst>
                    <a:ext uri="{9D8B030D-6E8A-4147-A177-3AD203B41FA5}">
                      <a16:colId xmlns:a16="http://schemas.microsoft.com/office/drawing/2014/main" xmlns="" val="427268402"/>
                    </a:ext>
                  </a:extLst>
                </a:gridCol>
                <a:gridCol w="772879">
                  <a:extLst>
                    <a:ext uri="{9D8B030D-6E8A-4147-A177-3AD203B41FA5}">
                      <a16:colId xmlns:a16="http://schemas.microsoft.com/office/drawing/2014/main" xmlns="" val="1035467995"/>
                    </a:ext>
                  </a:extLst>
                </a:gridCol>
                <a:gridCol w="856888">
                  <a:extLst>
                    <a:ext uri="{9D8B030D-6E8A-4147-A177-3AD203B41FA5}">
                      <a16:colId xmlns:a16="http://schemas.microsoft.com/office/drawing/2014/main" xmlns="" val="3082510054"/>
                    </a:ext>
                  </a:extLst>
                </a:gridCol>
                <a:gridCol w="848488">
                  <a:extLst>
                    <a:ext uri="{9D8B030D-6E8A-4147-A177-3AD203B41FA5}">
                      <a16:colId xmlns:a16="http://schemas.microsoft.com/office/drawing/2014/main" xmlns="" val="697014750"/>
                    </a:ext>
                  </a:extLst>
                </a:gridCol>
                <a:gridCol w="823285">
                  <a:extLst>
                    <a:ext uri="{9D8B030D-6E8A-4147-A177-3AD203B41FA5}">
                      <a16:colId xmlns:a16="http://schemas.microsoft.com/office/drawing/2014/main" xmlns="" val="1118449138"/>
                    </a:ext>
                  </a:extLst>
                </a:gridCol>
                <a:gridCol w="856888">
                  <a:extLst>
                    <a:ext uri="{9D8B030D-6E8A-4147-A177-3AD203B41FA5}">
                      <a16:colId xmlns:a16="http://schemas.microsoft.com/office/drawing/2014/main" xmlns="" val="73975713"/>
                    </a:ext>
                  </a:extLst>
                </a:gridCol>
                <a:gridCol w="848488">
                  <a:extLst>
                    <a:ext uri="{9D8B030D-6E8A-4147-A177-3AD203B41FA5}">
                      <a16:colId xmlns:a16="http://schemas.microsoft.com/office/drawing/2014/main" xmlns="" val="2683370031"/>
                    </a:ext>
                  </a:extLst>
                </a:gridCol>
              </a:tblGrid>
              <a:tr h="372454">
                <a:tc gridSpan="12">
                  <a:txBody>
                    <a:bodyPr/>
                    <a:lstStyle/>
                    <a:p>
                      <a:pPr algn="ctr" fontAlgn="b"/>
                      <a:r>
                        <a:rPr lang="el-GR" sz="1600" b="1" i="0" u="none" strike="noStrike">
                          <a:solidFill>
                            <a:srgbClr val="FFFFFF"/>
                          </a:solidFill>
                          <a:effectLst/>
                          <a:latin typeface="Calibri" panose="020F0502020204030204" pitchFamily="34" charset="0"/>
                        </a:rPr>
                        <a:t>ΚΕΦΑΛΑΙΟΠΟΙΗΣΗ* 31.12.εεεε (σε €)</a:t>
                      </a:r>
                    </a:p>
                  </a:txBody>
                  <a:tcPr marL="6717" marR="6717" marT="6717" marB="0" anchor="b">
                    <a:lnL>
                      <a:noFill/>
                    </a:lnL>
                    <a:lnR>
                      <a:noFill/>
                    </a:lnR>
                    <a:lnT>
                      <a:noFill/>
                    </a:lnT>
                    <a:lnB>
                      <a:noFill/>
                    </a:lnB>
                    <a:solidFill>
                      <a:srgbClr val="0070C0"/>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xmlns="" val="7534875"/>
                  </a:ext>
                </a:extLst>
              </a:tr>
              <a:tr h="238753">
                <a:tc>
                  <a:txBody>
                    <a:bodyPr/>
                    <a:lstStyle/>
                    <a:p>
                      <a:pPr algn="l" fontAlgn="b"/>
                      <a:r>
                        <a:rPr lang="en-GB" sz="1000" b="0" i="0" u="none" strike="noStrike">
                          <a:solidFill>
                            <a:srgbClr val="000000"/>
                          </a:solidFill>
                          <a:effectLst/>
                          <a:latin typeface="Calibri" panose="020F0502020204030204" pitchFamily="34" charset="0"/>
                        </a:rPr>
                        <a:t> </a:t>
                      </a:r>
                    </a:p>
                  </a:txBody>
                  <a:tcPr marL="6717" marR="6717" marT="6717"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1000" b="1" i="0" u="none" strike="noStrike">
                          <a:solidFill>
                            <a:srgbClr val="000000"/>
                          </a:solidFill>
                          <a:effectLst/>
                          <a:latin typeface="Calibri" panose="020F0502020204030204" pitchFamily="34" charset="0"/>
                        </a:rPr>
                        <a:t>2010</a:t>
                      </a:r>
                    </a:p>
                  </a:txBody>
                  <a:tcPr marL="6717" marR="6717" marT="6717"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1000" b="1" i="0" u="none" strike="noStrike">
                          <a:solidFill>
                            <a:srgbClr val="000000"/>
                          </a:solidFill>
                          <a:effectLst/>
                          <a:latin typeface="Calibri" panose="020F0502020204030204" pitchFamily="34" charset="0"/>
                        </a:rPr>
                        <a:t>2011</a:t>
                      </a:r>
                    </a:p>
                  </a:txBody>
                  <a:tcPr marL="6717" marR="6717" marT="6717"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1000" b="1" i="0" u="none" strike="noStrike">
                          <a:solidFill>
                            <a:srgbClr val="000000"/>
                          </a:solidFill>
                          <a:effectLst/>
                          <a:latin typeface="Calibri" panose="020F0502020204030204" pitchFamily="34" charset="0"/>
                        </a:rPr>
                        <a:t>2012</a:t>
                      </a:r>
                    </a:p>
                  </a:txBody>
                  <a:tcPr marL="6717" marR="6717" marT="6717"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1000" b="1" i="0" u="none" strike="noStrike">
                          <a:solidFill>
                            <a:srgbClr val="000000"/>
                          </a:solidFill>
                          <a:effectLst/>
                          <a:latin typeface="Calibri" panose="020F0502020204030204" pitchFamily="34" charset="0"/>
                        </a:rPr>
                        <a:t>2013</a:t>
                      </a:r>
                    </a:p>
                  </a:txBody>
                  <a:tcPr marL="6717" marR="6717" marT="6717"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1000" b="1" i="0" u="none" strike="noStrike">
                          <a:solidFill>
                            <a:srgbClr val="000000"/>
                          </a:solidFill>
                          <a:effectLst/>
                          <a:latin typeface="Calibri" panose="020F0502020204030204" pitchFamily="34" charset="0"/>
                        </a:rPr>
                        <a:t>2014</a:t>
                      </a:r>
                    </a:p>
                  </a:txBody>
                  <a:tcPr marL="6717" marR="6717" marT="6717"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1000" b="1" i="0" u="none" strike="noStrike">
                          <a:solidFill>
                            <a:srgbClr val="000000"/>
                          </a:solidFill>
                          <a:effectLst/>
                          <a:latin typeface="Calibri" panose="020F0502020204030204" pitchFamily="34" charset="0"/>
                        </a:rPr>
                        <a:t>2015</a:t>
                      </a:r>
                    </a:p>
                  </a:txBody>
                  <a:tcPr marL="6717" marR="6717" marT="6717"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1000" b="1" i="0" u="none" strike="noStrike">
                          <a:solidFill>
                            <a:srgbClr val="000000"/>
                          </a:solidFill>
                          <a:effectLst/>
                          <a:latin typeface="Calibri" panose="020F0502020204030204" pitchFamily="34" charset="0"/>
                        </a:rPr>
                        <a:t>2016</a:t>
                      </a:r>
                    </a:p>
                  </a:txBody>
                  <a:tcPr marL="6717" marR="6717" marT="6717"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1000" b="1" i="0" u="none" strike="noStrike">
                          <a:solidFill>
                            <a:srgbClr val="000000"/>
                          </a:solidFill>
                          <a:effectLst/>
                          <a:latin typeface="Calibri" panose="020F0502020204030204" pitchFamily="34" charset="0"/>
                        </a:rPr>
                        <a:t>2017</a:t>
                      </a:r>
                    </a:p>
                  </a:txBody>
                  <a:tcPr marL="6717" marR="6717" marT="6717"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1000" b="1" i="0" u="none" strike="noStrike">
                          <a:solidFill>
                            <a:srgbClr val="000000"/>
                          </a:solidFill>
                          <a:effectLst/>
                          <a:latin typeface="Calibri" panose="020F0502020204030204" pitchFamily="34" charset="0"/>
                        </a:rPr>
                        <a:t>2018</a:t>
                      </a:r>
                    </a:p>
                  </a:txBody>
                  <a:tcPr marL="6717" marR="6717" marT="6717"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1000" b="1" i="0" u="none" strike="noStrike">
                          <a:solidFill>
                            <a:srgbClr val="000000"/>
                          </a:solidFill>
                          <a:effectLst/>
                          <a:latin typeface="Calibri" panose="020F0502020204030204" pitchFamily="34" charset="0"/>
                        </a:rPr>
                        <a:t>2019</a:t>
                      </a:r>
                    </a:p>
                  </a:txBody>
                  <a:tcPr marL="6717" marR="6717" marT="6717"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l-GR" sz="1000" b="1" i="0" u="none" strike="noStrike">
                          <a:solidFill>
                            <a:srgbClr val="000000"/>
                          </a:solidFill>
                          <a:effectLst/>
                          <a:latin typeface="Calibri" panose="020F0502020204030204" pitchFamily="34" charset="0"/>
                        </a:rPr>
                        <a:t>Ιουν-20</a:t>
                      </a:r>
                    </a:p>
                  </a:txBody>
                  <a:tcPr marL="6717" marR="6717" marT="6717" marB="0" anchor="b">
                    <a:lnL>
                      <a:noFill/>
                    </a:lnL>
                    <a:lnR>
                      <a:noFill/>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548473334"/>
                  </a:ext>
                </a:extLst>
              </a:tr>
              <a:tr h="229203">
                <a:tc>
                  <a:txBody>
                    <a:bodyPr/>
                    <a:lstStyle/>
                    <a:p>
                      <a:pPr algn="l" fontAlgn="b"/>
                      <a:r>
                        <a:rPr lang="en-GB" sz="900" b="1" i="0" u="none" strike="noStrike">
                          <a:solidFill>
                            <a:srgbClr val="000000"/>
                          </a:solidFill>
                          <a:effectLst/>
                          <a:latin typeface="Arial" panose="020B0604020202020204" pitchFamily="34" charset="0"/>
                        </a:rPr>
                        <a:t>BYTE</a:t>
                      </a:r>
                    </a:p>
                  </a:txBody>
                  <a:tcPr marL="6717" marR="6717" marT="6717"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6,326,403.60</a:t>
                      </a:r>
                    </a:p>
                  </a:txBody>
                  <a:tcPr marL="6717" marR="6717" marT="6717"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4,254,506.42</a:t>
                      </a:r>
                    </a:p>
                  </a:txBody>
                  <a:tcPr marL="6717" marR="6717" marT="6717"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8,161,060.64</a:t>
                      </a:r>
                    </a:p>
                  </a:txBody>
                  <a:tcPr marL="6717" marR="6717" marT="6717"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10,280,405.85</a:t>
                      </a:r>
                    </a:p>
                  </a:txBody>
                  <a:tcPr marL="6717" marR="6717" marT="6717"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6,484,563.69</a:t>
                      </a:r>
                    </a:p>
                  </a:txBody>
                  <a:tcPr marL="6717" marR="6717" marT="6717"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4,982,042.84</a:t>
                      </a:r>
                    </a:p>
                  </a:txBody>
                  <a:tcPr marL="6717" marR="6717" marT="6717"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4,887,146.78</a:t>
                      </a:r>
                    </a:p>
                  </a:txBody>
                  <a:tcPr marL="6717" marR="6717" marT="6717"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7,433,524.23</a:t>
                      </a:r>
                    </a:p>
                  </a:txBody>
                  <a:tcPr marL="6717" marR="6717" marT="6717"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7,908,004.50</a:t>
                      </a:r>
                    </a:p>
                  </a:txBody>
                  <a:tcPr marL="6717" marR="6717" marT="6717"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17,713,930.08</a:t>
                      </a:r>
                    </a:p>
                  </a:txBody>
                  <a:tcPr marL="6717" marR="6717" marT="6717"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12,652,807.20</a:t>
                      </a:r>
                    </a:p>
                  </a:txBody>
                  <a:tcPr marL="6717" marR="6717" marT="6717" marB="0" anchor="b">
                    <a:lnL>
                      <a:noFill/>
                    </a:lnL>
                    <a:lnR>
                      <a:noFill/>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xmlns="" val="3135400891"/>
                  </a:ext>
                </a:extLst>
              </a:tr>
              <a:tr h="229203">
                <a:tc>
                  <a:txBody>
                    <a:bodyPr/>
                    <a:lstStyle/>
                    <a:p>
                      <a:pPr algn="l" fontAlgn="b"/>
                      <a:r>
                        <a:rPr lang="en-GB" sz="900" b="1" i="0" u="none" strike="noStrike">
                          <a:solidFill>
                            <a:srgbClr val="000000"/>
                          </a:solidFill>
                          <a:effectLst/>
                          <a:latin typeface="Arial" panose="020B0604020202020204" pitchFamily="34" charset="0"/>
                        </a:rPr>
                        <a:t>CPI</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3,863,925.00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2,278,725.00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2,566,042.50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2,635,395.00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2,298,540.00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1,486,125.00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1,654,552.50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1,684,275.00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2,159,835.00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3,269,475.00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4,735,785.00</a:t>
                      </a:r>
                    </a:p>
                  </a:txBody>
                  <a:tcPr marL="6717" marR="6717" marT="6717" marB="0" anchor="b">
                    <a:lnL>
                      <a:noFill/>
                    </a:lnL>
                    <a:lnR>
                      <a:noFill/>
                    </a:lnR>
                    <a:lnT>
                      <a:noFill/>
                    </a:lnT>
                    <a:lnB>
                      <a:noFill/>
                    </a:lnB>
                  </a:tcPr>
                </a:tc>
                <a:extLst>
                  <a:ext uri="{0D108BD9-81ED-4DB2-BD59-A6C34878D82A}">
                    <a16:rowId xmlns:a16="http://schemas.microsoft.com/office/drawing/2014/main" xmlns="" val="679463786"/>
                  </a:ext>
                </a:extLst>
              </a:tr>
              <a:tr h="229203">
                <a:tc>
                  <a:txBody>
                    <a:bodyPr/>
                    <a:lstStyle/>
                    <a:p>
                      <a:pPr algn="l" fontAlgn="b"/>
                      <a:r>
                        <a:rPr lang="el-GR" sz="900" b="1" i="0" u="none" strike="noStrike">
                          <a:solidFill>
                            <a:srgbClr val="000000"/>
                          </a:solidFill>
                          <a:effectLst/>
                          <a:latin typeface="Arial" panose="020B0604020202020204" pitchFamily="34" charset="0"/>
                        </a:rPr>
                        <a:t>ΕΠΣΙΛ</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3,017,368.80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3,352,632.00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3,090,009.16</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3,129,123.20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3,073,246.00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2,626,228.40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2,793,860.00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8,940,352.00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12,851,756.00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29,056,144.00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29,726,670.40</a:t>
                      </a:r>
                    </a:p>
                  </a:txBody>
                  <a:tcPr marL="6717" marR="6717" marT="6717" marB="0" anchor="b">
                    <a:lnL>
                      <a:noFill/>
                    </a:lnL>
                    <a:lnR>
                      <a:noFill/>
                    </a:lnR>
                    <a:lnT>
                      <a:noFill/>
                    </a:lnT>
                    <a:lnB>
                      <a:noFill/>
                    </a:lnB>
                  </a:tcPr>
                </a:tc>
                <a:extLst>
                  <a:ext uri="{0D108BD9-81ED-4DB2-BD59-A6C34878D82A}">
                    <a16:rowId xmlns:a16="http://schemas.microsoft.com/office/drawing/2014/main" xmlns="" val="2902039729"/>
                  </a:ext>
                </a:extLst>
              </a:tr>
              <a:tr h="229203">
                <a:tc>
                  <a:txBody>
                    <a:bodyPr/>
                    <a:lstStyle/>
                    <a:p>
                      <a:pPr algn="l" fontAlgn="b"/>
                      <a:r>
                        <a:rPr lang="el-GR" sz="900" b="1" i="0" u="none" strike="noStrike">
                          <a:solidFill>
                            <a:srgbClr val="000000"/>
                          </a:solidFill>
                          <a:effectLst/>
                          <a:latin typeface="Arial" panose="020B0604020202020204" pitchFamily="34" charset="0"/>
                        </a:rPr>
                        <a:t>ΙΝΤΕΚ</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7,966,528.32</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5,311,018.88</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5,020,572.54</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7,369,038.70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8,115,900.73</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5,974,896.24</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6,223,850.25</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6,182,357.92</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6,887,727.61</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8,547,421.01</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9,709,206.39</a:t>
                      </a:r>
                    </a:p>
                  </a:txBody>
                  <a:tcPr marL="6717" marR="6717" marT="6717" marB="0" anchor="b">
                    <a:lnL>
                      <a:noFill/>
                    </a:lnL>
                    <a:lnR>
                      <a:noFill/>
                    </a:lnR>
                    <a:lnT>
                      <a:noFill/>
                    </a:lnT>
                    <a:lnB>
                      <a:noFill/>
                    </a:lnB>
                  </a:tcPr>
                </a:tc>
                <a:extLst>
                  <a:ext uri="{0D108BD9-81ED-4DB2-BD59-A6C34878D82A}">
                    <a16:rowId xmlns:a16="http://schemas.microsoft.com/office/drawing/2014/main" xmlns="" val="519434128"/>
                  </a:ext>
                </a:extLst>
              </a:tr>
              <a:tr h="229203">
                <a:tc>
                  <a:txBody>
                    <a:bodyPr/>
                    <a:lstStyle/>
                    <a:p>
                      <a:pPr algn="l" fontAlgn="b"/>
                      <a:r>
                        <a:rPr lang="el-GR" sz="900" b="1" i="0" u="none" strike="noStrike">
                          <a:solidFill>
                            <a:srgbClr val="000000"/>
                          </a:solidFill>
                          <a:effectLst/>
                          <a:latin typeface="Arial" panose="020B0604020202020204" pitchFamily="34" charset="0"/>
                        </a:rPr>
                        <a:t>ΙΛΥΔΑ</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3,150,000.00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2,394,000.00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5,850,000.00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3,861,000.00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6,717,510.00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5,363,100.00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3,972,330.00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1,908,462.62</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1,776,844.51</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3,471,427.70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2,879,146.20</a:t>
                      </a:r>
                    </a:p>
                  </a:txBody>
                  <a:tcPr marL="6717" marR="6717" marT="6717" marB="0" anchor="b">
                    <a:lnL>
                      <a:noFill/>
                    </a:lnL>
                    <a:lnR>
                      <a:noFill/>
                    </a:lnR>
                    <a:lnT>
                      <a:noFill/>
                    </a:lnT>
                    <a:lnB>
                      <a:noFill/>
                    </a:lnB>
                  </a:tcPr>
                </a:tc>
                <a:extLst>
                  <a:ext uri="{0D108BD9-81ED-4DB2-BD59-A6C34878D82A}">
                    <a16:rowId xmlns:a16="http://schemas.microsoft.com/office/drawing/2014/main" xmlns="" val="3407446941"/>
                  </a:ext>
                </a:extLst>
              </a:tr>
              <a:tr h="229203">
                <a:tc>
                  <a:txBody>
                    <a:bodyPr/>
                    <a:lstStyle/>
                    <a:p>
                      <a:pPr algn="l" fontAlgn="b"/>
                      <a:r>
                        <a:rPr lang="el-GR" sz="900" b="1" i="0" u="none" strike="noStrike">
                          <a:solidFill>
                            <a:srgbClr val="000000"/>
                          </a:solidFill>
                          <a:effectLst/>
                          <a:latin typeface="Arial" panose="020B0604020202020204" pitchFamily="34" charset="0"/>
                        </a:rPr>
                        <a:t>ΛΟΓΟΣ</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2,986,200.00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1,749,060.00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2,891,400.00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2,000,280.00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2,441,100.00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2,317,860.00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1,218,180.00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1,668,480.00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1,848,600.00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2,180,400.00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3,768,300.00</a:t>
                      </a:r>
                    </a:p>
                  </a:txBody>
                  <a:tcPr marL="6717" marR="6717" marT="6717" marB="0" anchor="b">
                    <a:lnL>
                      <a:noFill/>
                    </a:lnL>
                    <a:lnR>
                      <a:noFill/>
                    </a:lnR>
                    <a:lnT>
                      <a:noFill/>
                    </a:lnT>
                    <a:lnB>
                      <a:noFill/>
                    </a:lnB>
                  </a:tcPr>
                </a:tc>
                <a:extLst>
                  <a:ext uri="{0D108BD9-81ED-4DB2-BD59-A6C34878D82A}">
                    <a16:rowId xmlns:a16="http://schemas.microsoft.com/office/drawing/2014/main" xmlns="" val="2134430401"/>
                  </a:ext>
                </a:extLst>
              </a:tr>
              <a:tr h="229203">
                <a:tc>
                  <a:txBody>
                    <a:bodyPr/>
                    <a:lstStyle/>
                    <a:p>
                      <a:pPr algn="l" fontAlgn="b"/>
                      <a:r>
                        <a:rPr lang="el-GR" sz="900" b="1" i="0" u="none" strike="noStrike">
                          <a:solidFill>
                            <a:srgbClr val="000000"/>
                          </a:solidFill>
                          <a:effectLst/>
                          <a:latin typeface="Arial" panose="020B0604020202020204" pitchFamily="34" charset="0"/>
                        </a:rPr>
                        <a:t>ΠΡΟΦ</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6,703,125.00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2,335,626.93</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9,296,195.89</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10,453,790.81</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5,528,106.32</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5,976,969.66</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5,374,547.82</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8,386,657.03</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14,469,936.43</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44,059,479.89</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43,173,565.42</a:t>
                      </a:r>
                    </a:p>
                  </a:txBody>
                  <a:tcPr marL="6717" marR="6717" marT="6717" marB="0" anchor="b">
                    <a:lnL>
                      <a:noFill/>
                    </a:lnL>
                    <a:lnR>
                      <a:noFill/>
                    </a:lnR>
                    <a:lnT>
                      <a:noFill/>
                    </a:lnT>
                    <a:lnB>
                      <a:noFill/>
                    </a:lnB>
                  </a:tcPr>
                </a:tc>
                <a:extLst>
                  <a:ext uri="{0D108BD9-81ED-4DB2-BD59-A6C34878D82A}">
                    <a16:rowId xmlns:a16="http://schemas.microsoft.com/office/drawing/2014/main" xmlns="" val="1779738280"/>
                  </a:ext>
                </a:extLst>
              </a:tr>
              <a:tr h="229203">
                <a:tc>
                  <a:txBody>
                    <a:bodyPr/>
                    <a:lstStyle/>
                    <a:p>
                      <a:pPr algn="l" fontAlgn="b"/>
                      <a:r>
                        <a:rPr lang="el-GR" sz="900" b="1" i="0" u="none" strike="noStrike">
                          <a:solidFill>
                            <a:srgbClr val="000000"/>
                          </a:solidFill>
                          <a:effectLst/>
                          <a:latin typeface="Arial" panose="020B0604020202020204" pitchFamily="34" charset="0"/>
                        </a:rPr>
                        <a:t>ΚΟΥΑΛ</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3,965,042.40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3,418,140.00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3,144,688.80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12,510,392.40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14,766,364.80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7,109,731.20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9,051,234.72</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7,656,633.60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5,496,369.12</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5,140,882.56</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5,605,749.60</a:t>
                      </a:r>
                    </a:p>
                  </a:txBody>
                  <a:tcPr marL="6717" marR="6717" marT="6717" marB="0" anchor="b">
                    <a:lnL>
                      <a:noFill/>
                    </a:lnL>
                    <a:lnR>
                      <a:noFill/>
                    </a:lnR>
                    <a:lnT>
                      <a:noFill/>
                    </a:lnT>
                    <a:lnB>
                      <a:noFill/>
                    </a:lnB>
                  </a:tcPr>
                </a:tc>
                <a:extLst>
                  <a:ext uri="{0D108BD9-81ED-4DB2-BD59-A6C34878D82A}">
                    <a16:rowId xmlns:a16="http://schemas.microsoft.com/office/drawing/2014/main" xmlns="" val="639814381"/>
                  </a:ext>
                </a:extLst>
              </a:tr>
              <a:tr h="229203">
                <a:tc>
                  <a:txBody>
                    <a:bodyPr/>
                    <a:lstStyle/>
                    <a:p>
                      <a:pPr algn="l" fontAlgn="b"/>
                      <a:r>
                        <a:rPr lang="el-GR" sz="900" b="1" i="0" u="none" strike="noStrike">
                          <a:solidFill>
                            <a:srgbClr val="000000"/>
                          </a:solidFill>
                          <a:effectLst/>
                          <a:latin typeface="Arial" panose="020B0604020202020204" pitchFamily="34" charset="0"/>
                        </a:rPr>
                        <a:t>ΚΟΥΕΣ</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54,549,846.40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35,116,463.62</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54,798,889.14</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62,085,079.17</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60,769,210.44</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46,294,654.41</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80,827,980.18</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115,562,230.40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159,642,668.80</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281,638,260.48</a:t>
                      </a:r>
                    </a:p>
                  </a:txBody>
                  <a:tcPr marL="6717" marR="6717" marT="6717"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267,341,902.08</a:t>
                      </a:r>
                    </a:p>
                  </a:txBody>
                  <a:tcPr marL="6717" marR="6717" marT="6717" marB="0" anchor="b">
                    <a:lnL>
                      <a:noFill/>
                    </a:lnL>
                    <a:lnR>
                      <a:noFill/>
                    </a:lnR>
                    <a:lnT>
                      <a:noFill/>
                    </a:lnT>
                    <a:lnB>
                      <a:noFill/>
                    </a:lnB>
                  </a:tcPr>
                </a:tc>
                <a:extLst>
                  <a:ext uri="{0D108BD9-81ED-4DB2-BD59-A6C34878D82A}">
                    <a16:rowId xmlns:a16="http://schemas.microsoft.com/office/drawing/2014/main" xmlns="" val="337778904"/>
                  </a:ext>
                </a:extLst>
              </a:tr>
              <a:tr h="238753">
                <a:tc>
                  <a:txBody>
                    <a:bodyPr/>
                    <a:lstStyle/>
                    <a:p>
                      <a:pPr algn="l" fontAlgn="b"/>
                      <a:r>
                        <a:rPr lang="el-GR" sz="900" b="1" i="0" u="none" strike="noStrike">
                          <a:solidFill>
                            <a:srgbClr val="000000"/>
                          </a:solidFill>
                          <a:effectLst/>
                          <a:latin typeface="Arial" panose="020B0604020202020204" pitchFamily="34" charset="0"/>
                        </a:rPr>
                        <a:t>ΕΝΤΕΡ</a:t>
                      </a:r>
                    </a:p>
                  </a:txBody>
                  <a:tcPr marL="6717" marR="6717" marT="6717"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800" b="0" i="0" u="none" strike="noStrike">
                          <a:solidFill>
                            <a:srgbClr val="000000"/>
                          </a:solidFill>
                          <a:effectLst/>
                          <a:latin typeface="Arial" panose="020B0604020202020204" pitchFamily="34" charset="0"/>
                        </a:rPr>
                        <a:t>12,476,800.00</a:t>
                      </a:r>
                    </a:p>
                  </a:txBody>
                  <a:tcPr marL="6717" marR="6717" marT="6717"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800" b="0" i="0" u="none" strike="noStrike">
                          <a:solidFill>
                            <a:srgbClr val="000000"/>
                          </a:solidFill>
                          <a:effectLst/>
                          <a:latin typeface="Arial" panose="020B0604020202020204" pitchFamily="34" charset="0"/>
                        </a:rPr>
                        <a:t>8,644,640.00</a:t>
                      </a:r>
                    </a:p>
                  </a:txBody>
                  <a:tcPr marL="6717" marR="6717" marT="6717"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800" b="0" i="0" u="none" strike="noStrike">
                          <a:solidFill>
                            <a:srgbClr val="000000"/>
                          </a:solidFill>
                          <a:effectLst/>
                          <a:latin typeface="Arial" panose="020B0604020202020204" pitchFamily="34" charset="0"/>
                        </a:rPr>
                        <a:t>7,129,600.00</a:t>
                      </a:r>
                    </a:p>
                  </a:txBody>
                  <a:tcPr marL="6717" marR="6717" marT="6717"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800" b="0" i="0" u="none" strike="noStrike">
                          <a:solidFill>
                            <a:srgbClr val="000000"/>
                          </a:solidFill>
                          <a:effectLst/>
                          <a:latin typeface="Arial" panose="020B0604020202020204" pitchFamily="34" charset="0"/>
                        </a:rPr>
                        <a:t>6,639,440.00</a:t>
                      </a:r>
                    </a:p>
                  </a:txBody>
                  <a:tcPr marL="6717" marR="6717" marT="6717"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800" b="0" i="0" u="none" strike="noStrike">
                          <a:solidFill>
                            <a:srgbClr val="000000"/>
                          </a:solidFill>
                          <a:effectLst/>
                          <a:latin typeface="Arial" panose="020B0604020202020204" pitchFamily="34" charset="0"/>
                        </a:rPr>
                        <a:t>6,684,000.00</a:t>
                      </a:r>
                    </a:p>
                  </a:txBody>
                  <a:tcPr marL="6717" marR="6717" marT="6717"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800" b="0" i="0" u="none" strike="noStrike">
                          <a:solidFill>
                            <a:srgbClr val="000000"/>
                          </a:solidFill>
                          <a:effectLst/>
                          <a:latin typeface="Arial" panose="020B0604020202020204" pitchFamily="34" charset="0"/>
                        </a:rPr>
                        <a:t>6,684,000.00</a:t>
                      </a:r>
                    </a:p>
                  </a:txBody>
                  <a:tcPr marL="6717" marR="6717" marT="6717"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800" b="0" i="0" u="none" strike="noStrike">
                          <a:solidFill>
                            <a:srgbClr val="000000"/>
                          </a:solidFill>
                          <a:effectLst/>
                          <a:latin typeface="Arial" panose="020B0604020202020204" pitchFamily="34" charset="0"/>
                        </a:rPr>
                        <a:t>5,480,880.00</a:t>
                      </a:r>
                    </a:p>
                  </a:txBody>
                  <a:tcPr marL="6717" marR="6717" marT="6717"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800" b="0" i="0" u="none" strike="noStrike">
                          <a:solidFill>
                            <a:srgbClr val="000000"/>
                          </a:solidFill>
                          <a:effectLst/>
                          <a:latin typeface="Arial" panose="020B0604020202020204" pitchFamily="34" charset="0"/>
                        </a:rPr>
                        <a:t>11,140,000.00</a:t>
                      </a:r>
                    </a:p>
                  </a:txBody>
                  <a:tcPr marL="6717" marR="6717" marT="6717"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800" b="0" i="0" u="none" strike="noStrike">
                          <a:solidFill>
                            <a:srgbClr val="000000"/>
                          </a:solidFill>
                          <a:effectLst/>
                          <a:latin typeface="Arial" panose="020B0604020202020204" pitchFamily="34" charset="0"/>
                        </a:rPr>
                        <a:t>14,259,200.00</a:t>
                      </a:r>
                    </a:p>
                  </a:txBody>
                  <a:tcPr marL="6717" marR="6717" marT="6717"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800" b="0" i="0" u="none" strike="noStrike">
                          <a:solidFill>
                            <a:srgbClr val="000000"/>
                          </a:solidFill>
                          <a:effectLst/>
                          <a:latin typeface="Arial" panose="020B0604020202020204" pitchFamily="34" charset="0"/>
                        </a:rPr>
                        <a:t>27,627,200.00</a:t>
                      </a:r>
                    </a:p>
                  </a:txBody>
                  <a:tcPr marL="6717" marR="6717" marT="6717"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800" b="0" i="0" u="none" strike="noStrike">
                          <a:solidFill>
                            <a:srgbClr val="000000"/>
                          </a:solidFill>
                          <a:effectLst/>
                          <a:latin typeface="Arial" panose="020B0604020202020204" pitchFamily="34" charset="0"/>
                        </a:rPr>
                        <a:t>37,500,000.00</a:t>
                      </a:r>
                    </a:p>
                  </a:txBody>
                  <a:tcPr marL="6717" marR="6717" marT="6717" marB="0" anchor="b">
                    <a:lnL>
                      <a:noFill/>
                    </a:lnL>
                    <a:lnR>
                      <a:noFill/>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400803576"/>
                  </a:ext>
                </a:extLst>
              </a:tr>
              <a:tr h="229203">
                <a:tc>
                  <a:txBody>
                    <a:bodyPr/>
                    <a:lstStyle/>
                    <a:p>
                      <a:pPr algn="l" fontAlgn="b"/>
                      <a:r>
                        <a:rPr lang="el-GR" sz="900" b="1" i="0" u="none" strike="noStrike">
                          <a:solidFill>
                            <a:srgbClr val="000000"/>
                          </a:solidFill>
                          <a:effectLst/>
                          <a:latin typeface="Arial" panose="020B0604020202020204" pitchFamily="34" charset="0"/>
                        </a:rPr>
                        <a:t>ΠΕΡΦ</a:t>
                      </a:r>
                    </a:p>
                  </a:txBody>
                  <a:tcPr marL="6717" marR="6717" marT="6717"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9,850,654.80</a:t>
                      </a:r>
                    </a:p>
                  </a:txBody>
                  <a:tcPr marL="6717" marR="6717" marT="6717"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9,850,654.80</a:t>
                      </a:r>
                    </a:p>
                  </a:txBody>
                  <a:tcPr marL="6717" marR="6717" marT="6717"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9,850,654.80</a:t>
                      </a:r>
                    </a:p>
                  </a:txBody>
                  <a:tcPr marL="6717" marR="6717" marT="6717"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9,850,654.80</a:t>
                      </a:r>
                    </a:p>
                  </a:txBody>
                  <a:tcPr marL="6717" marR="6717" marT="6717"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8,873,407.30</a:t>
                      </a:r>
                    </a:p>
                  </a:txBody>
                  <a:tcPr marL="6717" marR="6717" marT="6717"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8,873,407.30</a:t>
                      </a:r>
                    </a:p>
                  </a:txBody>
                  <a:tcPr marL="6717" marR="6717" marT="6717"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dirty="0">
                          <a:solidFill>
                            <a:srgbClr val="000000"/>
                          </a:solidFill>
                          <a:effectLst/>
                          <a:latin typeface="Arial" panose="020B0604020202020204" pitchFamily="34" charset="0"/>
                        </a:rPr>
                        <a:t>8,873,407.30</a:t>
                      </a:r>
                    </a:p>
                  </a:txBody>
                  <a:tcPr marL="6717" marR="6717" marT="6717"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8,912,497.20</a:t>
                      </a:r>
                    </a:p>
                  </a:txBody>
                  <a:tcPr marL="6717" marR="6717" marT="6717"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8,756,137.60</a:t>
                      </a:r>
                    </a:p>
                  </a:txBody>
                  <a:tcPr marL="6717" marR="6717" marT="6717"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14,463,263.00</a:t>
                      </a:r>
                    </a:p>
                  </a:txBody>
                  <a:tcPr marL="6717" marR="6717" marT="6717"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11,179,711.40</a:t>
                      </a:r>
                    </a:p>
                  </a:txBody>
                  <a:tcPr marL="6717" marR="6717" marT="6717" marB="0" anchor="b">
                    <a:lnL>
                      <a:noFill/>
                    </a:lnL>
                    <a:lnR>
                      <a:noFill/>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xmlns="" val="4157099787"/>
                  </a:ext>
                </a:extLst>
              </a:tr>
              <a:tr h="229203">
                <a:tc>
                  <a:txBody>
                    <a:bodyPr/>
                    <a:lstStyle/>
                    <a:p>
                      <a:pPr algn="l" fontAlgn="b"/>
                      <a:r>
                        <a:rPr lang="el-GR" sz="900" b="1" i="0" u="none" strike="noStrike">
                          <a:solidFill>
                            <a:srgbClr val="FFFFFF"/>
                          </a:solidFill>
                          <a:effectLst/>
                          <a:latin typeface="Arial" panose="020B0604020202020204" pitchFamily="34" charset="0"/>
                        </a:rPr>
                        <a:t>ΣΥΝΟΛΟ</a:t>
                      </a:r>
                    </a:p>
                  </a:txBody>
                  <a:tcPr marL="6717" marR="6717" marT="6717" marB="0" anchor="b">
                    <a:lnL>
                      <a:noFill/>
                    </a:lnL>
                    <a:lnR>
                      <a:noFill/>
                    </a:lnR>
                    <a:lnT>
                      <a:noFill/>
                    </a:lnT>
                    <a:lnB>
                      <a:noFill/>
                    </a:lnB>
                    <a:solidFill>
                      <a:srgbClr val="0070C0"/>
                    </a:solidFill>
                  </a:tcPr>
                </a:tc>
                <a:tc>
                  <a:txBody>
                    <a:bodyPr/>
                    <a:lstStyle/>
                    <a:p>
                      <a:pPr algn="r" fontAlgn="b"/>
                      <a:r>
                        <a:rPr lang="en-GB" sz="800" b="1" i="0" u="none" strike="noStrike">
                          <a:solidFill>
                            <a:srgbClr val="FFFFFF"/>
                          </a:solidFill>
                          <a:effectLst/>
                          <a:latin typeface="Arial" panose="020B0604020202020204" pitchFamily="34" charset="0"/>
                        </a:rPr>
                        <a:t>105,005,239.52</a:t>
                      </a:r>
                    </a:p>
                  </a:txBody>
                  <a:tcPr marL="6717" marR="6717" marT="6717" marB="0" anchor="b">
                    <a:lnL>
                      <a:noFill/>
                    </a:lnL>
                    <a:lnR>
                      <a:noFill/>
                    </a:lnR>
                    <a:lnT>
                      <a:noFill/>
                    </a:lnT>
                    <a:lnB>
                      <a:noFill/>
                    </a:lnB>
                    <a:solidFill>
                      <a:srgbClr val="0070C0"/>
                    </a:solidFill>
                  </a:tcPr>
                </a:tc>
                <a:tc>
                  <a:txBody>
                    <a:bodyPr/>
                    <a:lstStyle/>
                    <a:p>
                      <a:pPr algn="r" fontAlgn="b"/>
                      <a:r>
                        <a:rPr lang="en-GB" sz="800" b="1" i="0" u="none" strike="noStrike">
                          <a:solidFill>
                            <a:srgbClr val="FFFFFF"/>
                          </a:solidFill>
                          <a:effectLst/>
                          <a:latin typeface="Arial" panose="020B0604020202020204" pitchFamily="34" charset="0"/>
                        </a:rPr>
                        <a:t>68,854,812.85</a:t>
                      </a:r>
                    </a:p>
                  </a:txBody>
                  <a:tcPr marL="6717" marR="6717" marT="6717" marB="0" anchor="b">
                    <a:lnL>
                      <a:noFill/>
                    </a:lnL>
                    <a:lnR>
                      <a:noFill/>
                    </a:lnR>
                    <a:lnT>
                      <a:noFill/>
                    </a:lnT>
                    <a:lnB>
                      <a:noFill/>
                    </a:lnB>
                    <a:solidFill>
                      <a:srgbClr val="0070C0"/>
                    </a:solidFill>
                  </a:tcPr>
                </a:tc>
                <a:tc>
                  <a:txBody>
                    <a:bodyPr/>
                    <a:lstStyle/>
                    <a:p>
                      <a:pPr algn="r" fontAlgn="b"/>
                      <a:r>
                        <a:rPr lang="en-GB" sz="800" b="1" i="0" u="none" strike="noStrike">
                          <a:solidFill>
                            <a:srgbClr val="FFFFFF"/>
                          </a:solidFill>
                          <a:effectLst/>
                          <a:latin typeface="Arial" panose="020B0604020202020204" pitchFamily="34" charset="0"/>
                        </a:rPr>
                        <a:t>101,948,458.67</a:t>
                      </a:r>
                    </a:p>
                  </a:txBody>
                  <a:tcPr marL="6717" marR="6717" marT="6717" marB="0" anchor="b">
                    <a:lnL>
                      <a:noFill/>
                    </a:lnL>
                    <a:lnR>
                      <a:noFill/>
                    </a:lnR>
                    <a:lnT>
                      <a:noFill/>
                    </a:lnT>
                    <a:lnB>
                      <a:noFill/>
                    </a:lnB>
                    <a:solidFill>
                      <a:srgbClr val="0070C0"/>
                    </a:solidFill>
                  </a:tcPr>
                </a:tc>
                <a:tc>
                  <a:txBody>
                    <a:bodyPr/>
                    <a:lstStyle/>
                    <a:p>
                      <a:pPr algn="r" fontAlgn="b"/>
                      <a:r>
                        <a:rPr lang="en-GB" sz="800" b="1" i="0" u="none" strike="noStrike">
                          <a:solidFill>
                            <a:srgbClr val="FFFFFF"/>
                          </a:solidFill>
                          <a:effectLst/>
                          <a:latin typeface="Arial" panose="020B0604020202020204" pitchFamily="34" charset="0"/>
                        </a:rPr>
                        <a:t>120,963,945.12</a:t>
                      </a:r>
                    </a:p>
                  </a:txBody>
                  <a:tcPr marL="6717" marR="6717" marT="6717" marB="0" anchor="b">
                    <a:lnL>
                      <a:noFill/>
                    </a:lnL>
                    <a:lnR>
                      <a:noFill/>
                    </a:lnR>
                    <a:lnT>
                      <a:noFill/>
                    </a:lnT>
                    <a:lnB>
                      <a:noFill/>
                    </a:lnB>
                    <a:solidFill>
                      <a:srgbClr val="0070C0"/>
                    </a:solidFill>
                  </a:tcPr>
                </a:tc>
                <a:tc>
                  <a:txBody>
                    <a:bodyPr/>
                    <a:lstStyle/>
                    <a:p>
                      <a:pPr algn="r" fontAlgn="b"/>
                      <a:r>
                        <a:rPr lang="en-GB" sz="800" b="1" i="0" u="none" strike="noStrike">
                          <a:solidFill>
                            <a:srgbClr val="FFFFFF"/>
                          </a:solidFill>
                          <a:effectLst/>
                          <a:latin typeface="Arial" panose="020B0604020202020204" pitchFamily="34" charset="0"/>
                        </a:rPr>
                        <a:t>116,878,541.98</a:t>
                      </a:r>
                    </a:p>
                  </a:txBody>
                  <a:tcPr marL="6717" marR="6717" marT="6717" marB="0" anchor="b">
                    <a:lnL>
                      <a:noFill/>
                    </a:lnL>
                    <a:lnR>
                      <a:noFill/>
                    </a:lnR>
                    <a:lnT>
                      <a:noFill/>
                    </a:lnT>
                    <a:lnB>
                      <a:noFill/>
                    </a:lnB>
                    <a:solidFill>
                      <a:srgbClr val="0070C0"/>
                    </a:solidFill>
                  </a:tcPr>
                </a:tc>
                <a:tc>
                  <a:txBody>
                    <a:bodyPr/>
                    <a:lstStyle/>
                    <a:p>
                      <a:pPr algn="r" fontAlgn="b"/>
                      <a:r>
                        <a:rPr lang="en-GB" sz="800" b="1" i="0" u="none" strike="noStrike">
                          <a:solidFill>
                            <a:srgbClr val="FFFFFF"/>
                          </a:solidFill>
                          <a:effectLst/>
                          <a:latin typeface="Arial" panose="020B0604020202020204" pitchFamily="34" charset="0"/>
                        </a:rPr>
                        <a:t>88,815,607.74</a:t>
                      </a:r>
                    </a:p>
                  </a:txBody>
                  <a:tcPr marL="6717" marR="6717" marT="6717" marB="0" anchor="b">
                    <a:lnL>
                      <a:noFill/>
                    </a:lnL>
                    <a:lnR>
                      <a:noFill/>
                    </a:lnR>
                    <a:lnT>
                      <a:noFill/>
                    </a:lnT>
                    <a:lnB>
                      <a:noFill/>
                    </a:lnB>
                    <a:solidFill>
                      <a:srgbClr val="0070C0"/>
                    </a:solidFill>
                  </a:tcPr>
                </a:tc>
                <a:tc>
                  <a:txBody>
                    <a:bodyPr/>
                    <a:lstStyle/>
                    <a:p>
                      <a:pPr algn="r" fontAlgn="b"/>
                      <a:r>
                        <a:rPr lang="en-GB" sz="800" b="1" i="0" u="none" strike="noStrike">
                          <a:solidFill>
                            <a:srgbClr val="FFFFFF"/>
                          </a:solidFill>
                          <a:effectLst/>
                          <a:latin typeface="Arial" panose="020B0604020202020204" pitchFamily="34" charset="0"/>
                        </a:rPr>
                        <a:t>121,484,562.25</a:t>
                      </a:r>
                    </a:p>
                  </a:txBody>
                  <a:tcPr marL="6717" marR="6717" marT="6717" marB="0" anchor="b">
                    <a:lnL>
                      <a:noFill/>
                    </a:lnL>
                    <a:lnR>
                      <a:noFill/>
                    </a:lnR>
                    <a:lnT>
                      <a:noFill/>
                    </a:lnT>
                    <a:lnB>
                      <a:noFill/>
                    </a:lnB>
                    <a:solidFill>
                      <a:srgbClr val="0070C0"/>
                    </a:solidFill>
                  </a:tcPr>
                </a:tc>
                <a:tc>
                  <a:txBody>
                    <a:bodyPr/>
                    <a:lstStyle/>
                    <a:p>
                      <a:pPr algn="r" fontAlgn="b"/>
                      <a:r>
                        <a:rPr lang="en-GB" sz="800" b="1" i="0" u="none" strike="noStrike">
                          <a:solidFill>
                            <a:srgbClr val="FFFFFF"/>
                          </a:solidFill>
                          <a:effectLst/>
                          <a:latin typeface="Arial" panose="020B0604020202020204" pitchFamily="34" charset="0"/>
                        </a:rPr>
                        <a:t>170,562,972.80</a:t>
                      </a:r>
                    </a:p>
                  </a:txBody>
                  <a:tcPr marL="6717" marR="6717" marT="6717" marB="0" anchor="b">
                    <a:lnL>
                      <a:noFill/>
                    </a:lnL>
                    <a:lnR>
                      <a:noFill/>
                    </a:lnR>
                    <a:lnT>
                      <a:noFill/>
                    </a:lnT>
                    <a:lnB>
                      <a:noFill/>
                    </a:lnB>
                    <a:solidFill>
                      <a:srgbClr val="0070C0"/>
                    </a:solidFill>
                  </a:tcPr>
                </a:tc>
                <a:tc>
                  <a:txBody>
                    <a:bodyPr/>
                    <a:lstStyle/>
                    <a:p>
                      <a:pPr algn="r" fontAlgn="b"/>
                      <a:r>
                        <a:rPr lang="en-GB" sz="800" b="1" i="0" u="none" strike="noStrike">
                          <a:solidFill>
                            <a:srgbClr val="FFFFFF"/>
                          </a:solidFill>
                          <a:effectLst/>
                          <a:latin typeface="Arial" panose="020B0604020202020204" pitchFamily="34" charset="0"/>
                        </a:rPr>
                        <a:t>227,300,941.97</a:t>
                      </a:r>
                    </a:p>
                  </a:txBody>
                  <a:tcPr marL="6717" marR="6717" marT="6717" marB="0" anchor="b">
                    <a:lnL>
                      <a:noFill/>
                    </a:lnL>
                    <a:lnR>
                      <a:noFill/>
                    </a:lnR>
                    <a:lnT>
                      <a:noFill/>
                    </a:lnT>
                    <a:lnB>
                      <a:noFill/>
                    </a:lnB>
                    <a:solidFill>
                      <a:srgbClr val="0070C0"/>
                    </a:solidFill>
                  </a:tcPr>
                </a:tc>
                <a:tc>
                  <a:txBody>
                    <a:bodyPr/>
                    <a:lstStyle/>
                    <a:p>
                      <a:pPr algn="r" fontAlgn="b"/>
                      <a:r>
                        <a:rPr lang="en-GB" sz="800" b="1" i="0" u="none" strike="noStrike">
                          <a:solidFill>
                            <a:srgbClr val="FFFFFF"/>
                          </a:solidFill>
                          <a:effectLst/>
                          <a:latin typeface="Arial" panose="020B0604020202020204" pitchFamily="34" charset="0"/>
                        </a:rPr>
                        <a:t>422,704,620.72</a:t>
                      </a:r>
                    </a:p>
                  </a:txBody>
                  <a:tcPr marL="6717" marR="6717" marT="6717" marB="0" anchor="b">
                    <a:lnL>
                      <a:noFill/>
                    </a:lnL>
                    <a:lnR>
                      <a:noFill/>
                    </a:lnR>
                    <a:lnT>
                      <a:noFill/>
                    </a:lnT>
                    <a:lnB>
                      <a:noFill/>
                    </a:lnB>
                    <a:solidFill>
                      <a:srgbClr val="0070C0"/>
                    </a:solidFill>
                  </a:tcPr>
                </a:tc>
                <a:tc>
                  <a:txBody>
                    <a:bodyPr/>
                    <a:lstStyle/>
                    <a:p>
                      <a:pPr algn="r" fontAlgn="b"/>
                      <a:r>
                        <a:rPr lang="en-GB" sz="800" b="1" i="0" u="none" strike="noStrike">
                          <a:solidFill>
                            <a:srgbClr val="FFFFFF"/>
                          </a:solidFill>
                          <a:effectLst/>
                          <a:latin typeface="Arial" panose="020B0604020202020204" pitchFamily="34" charset="0"/>
                        </a:rPr>
                        <a:t>417,093,132.29</a:t>
                      </a:r>
                    </a:p>
                  </a:txBody>
                  <a:tcPr marL="6717" marR="6717" marT="6717" marB="0" anchor="b">
                    <a:lnL>
                      <a:noFill/>
                    </a:lnL>
                    <a:lnR>
                      <a:noFill/>
                    </a:lnR>
                    <a:lnT>
                      <a:noFill/>
                    </a:lnT>
                    <a:lnB>
                      <a:noFill/>
                    </a:lnB>
                    <a:solidFill>
                      <a:srgbClr val="0070C0"/>
                    </a:solidFill>
                  </a:tcPr>
                </a:tc>
                <a:extLst>
                  <a:ext uri="{0D108BD9-81ED-4DB2-BD59-A6C34878D82A}">
                    <a16:rowId xmlns:a16="http://schemas.microsoft.com/office/drawing/2014/main" xmlns="" val="499670426"/>
                  </a:ext>
                </a:extLst>
              </a:tr>
              <a:tr h="229203">
                <a:tc gridSpan="2">
                  <a:txBody>
                    <a:bodyPr/>
                    <a:lstStyle/>
                    <a:p>
                      <a:pPr algn="l" fontAlgn="b"/>
                      <a:r>
                        <a:rPr lang="el-GR" sz="900" b="1" i="0" u="none" strike="noStrike">
                          <a:solidFill>
                            <a:srgbClr val="000000"/>
                          </a:solidFill>
                          <a:effectLst/>
                          <a:latin typeface="Arial" panose="020B0604020202020204" pitchFamily="34" charset="0"/>
                        </a:rPr>
                        <a:t>*Οργανωμένη Αγορά</a:t>
                      </a:r>
                    </a:p>
                  </a:txBody>
                  <a:tcPr marL="6717" marR="6717" marT="6717" marB="0" anchor="b">
                    <a:lnL>
                      <a:noFill/>
                    </a:lnL>
                    <a:lnR>
                      <a:noFill/>
                    </a:lnR>
                    <a:lnT>
                      <a:noFill/>
                    </a:lnT>
                    <a:lnB>
                      <a:noFill/>
                    </a:lnB>
                  </a:tcPr>
                </a:tc>
                <a:tc hMerge="1">
                  <a:txBody>
                    <a:bodyPr/>
                    <a:lstStyle/>
                    <a:p>
                      <a:endParaRPr lang="en-GB"/>
                    </a:p>
                  </a:txBody>
                  <a:tcPr/>
                </a:tc>
                <a:tc>
                  <a:txBody>
                    <a:bodyPr/>
                    <a:lstStyle/>
                    <a:p>
                      <a:pPr algn="l" fontAlgn="b"/>
                      <a:endParaRPr lang="en-GB" sz="1000" b="0" i="0" u="none" strike="noStrike">
                        <a:solidFill>
                          <a:srgbClr val="000000"/>
                        </a:solidFill>
                        <a:effectLst/>
                        <a:latin typeface="Calibri" panose="020F0502020204030204" pitchFamily="34" charset="0"/>
                      </a:endParaRPr>
                    </a:p>
                  </a:txBody>
                  <a:tcPr marL="6717" marR="6717" marT="6717" marB="0" anchor="b">
                    <a:lnL>
                      <a:noFill/>
                    </a:lnL>
                    <a:lnR>
                      <a:noFill/>
                    </a:lnR>
                    <a:lnT>
                      <a:noFill/>
                    </a:lnT>
                    <a:lnB>
                      <a:noFill/>
                    </a:lnB>
                  </a:tcPr>
                </a:tc>
                <a:tc>
                  <a:txBody>
                    <a:bodyPr/>
                    <a:lstStyle/>
                    <a:p>
                      <a:pPr algn="l" fontAlgn="b"/>
                      <a:endParaRPr lang="en-GB" sz="1000" b="0" i="0" u="none" strike="noStrike">
                        <a:solidFill>
                          <a:srgbClr val="000000"/>
                        </a:solidFill>
                        <a:effectLst/>
                        <a:latin typeface="Calibri" panose="020F0502020204030204" pitchFamily="34" charset="0"/>
                      </a:endParaRPr>
                    </a:p>
                  </a:txBody>
                  <a:tcPr marL="6717" marR="6717" marT="6717" marB="0" anchor="b">
                    <a:lnL>
                      <a:noFill/>
                    </a:lnL>
                    <a:lnR>
                      <a:noFill/>
                    </a:lnR>
                    <a:lnT>
                      <a:noFill/>
                    </a:lnT>
                    <a:lnB>
                      <a:noFill/>
                    </a:lnB>
                  </a:tcPr>
                </a:tc>
                <a:tc>
                  <a:txBody>
                    <a:bodyPr/>
                    <a:lstStyle/>
                    <a:p>
                      <a:pPr algn="l" fontAlgn="b"/>
                      <a:endParaRPr lang="en-GB" sz="1000" b="0" i="0" u="none" strike="noStrike">
                        <a:solidFill>
                          <a:srgbClr val="000000"/>
                        </a:solidFill>
                        <a:effectLst/>
                        <a:latin typeface="Calibri" panose="020F0502020204030204" pitchFamily="34" charset="0"/>
                      </a:endParaRPr>
                    </a:p>
                  </a:txBody>
                  <a:tcPr marL="6717" marR="6717" marT="6717" marB="0" anchor="b">
                    <a:lnL>
                      <a:noFill/>
                    </a:lnL>
                    <a:lnR>
                      <a:noFill/>
                    </a:lnR>
                    <a:lnT>
                      <a:noFill/>
                    </a:lnT>
                    <a:lnB>
                      <a:noFill/>
                    </a:lnB>
                  </a:tcPr>
                </a:tc>
                <a:tc>
                  <a:txBody>
                    <a:bodyPr/>
                    <a:lstStyle/>
                    <a:p>
                      <a:pPr algn="l" fontAlgn="b"/>
                      <a:endParaRPr lang="en-GB" sz="1000" b="0" i="0" u="none" strike="noStrike">
                        <a:solidFill>
                          <a:srgbClr val="000000"/>
                        </a:solidFill>
                        <a:effectLst/>
                        <a:latin typeface="Calibri" panose="020F0502020204030204" pitchFamily="34" charset="0"/>
                      </a:endParaRPr>
                    </a:p>
                  </a:txBody>
                  <a:tcPr marL="6717" marR="6717" marT="6717" marB="0" anchor="b">
                    <a:lnL>
                      <a:noFill/>
                    </a:lnL>
                    <a:lnR>
                      <a:noFill/>
                    </a:lnR>
                    <a:lnT>
                      <a:noFill/>
                    </a:lnT>
                    <a:lnB>
                      <a:noFill/>
                    </a:lnB>
                  </a:tcPr>
                </a:tc>
                <a:tc>
                  <a:txBody>
                    <a:bodyPr/>
                    <a:lstStyle/>
                    <a:p>
                      <a:pPr algn="l" fontAlgn="b"/>
                      <a:endParaRPr lang="en-GB" sz="1000" b="0" i="0" u="none" strike="noStrike">
                        <a:solidFill>
                          <a:srgbClr val="000000"/>
                        </a:solidFill>
                        <a:effectLst/>
                        <a:latin typeface="Calibri" panose="020F0502020204030204" pitchFamily="34" charset="0"/>
                      </a:endParaRPr>
                    </a:p>
                  </a:txBody>
                  <a:tcPr marL="6717" marR="6717" marT="6717" marB="0" anchor="b">
                    <a:lnL>
                      <a:noFill/>
                    </a:lnL>
                    <a:lnR>
                      <a:noFill/>
                    </a:lnR>
                    <a:lnT>
                      <a:noFill/>
                    </a:lnT>
                    <a:lnB>
                      <a:noFill/>
                    </a:lnB>
                  </a:tcPr>
                </a:tc>
                <a:tc>
                  <a:txBody>
                    <a:bodyPr/>
                    <a:lstStyle/>
                    <a:p>
                      <a:pPr algn="l" fontAlgn="b"/>
                      <a:endParaRPr lang="en-GB" sz="1000" b="0" i="0" u="none" strike="noStrike">
                        <a:solidFill>
                          <a:srgbClr val="000000"/>
                        </a:solidFill>
                        <a:effectLst/>
                        <a:latin typeface="Calibri" panose="020F0502020204030204" pitchFamily="34" charset="0"/>
                      </a:endParaRPr>
                    </a:p>
                  </a:txBody>
                  <a:tcPr marL="6717" marR="6717" marT="6717" marB="0" anchor="b">
                    <a:lnL>
                      <a:noFill/>
                    </a:lnL>
                    <a:lnR>
                      <a:noFill/>
                    </a:lnR>
                    <a:lnT>
                      <a:noFill/>
                    </a:lnT>
                    <a:lnB>
                      <a:noFill/>
                    </a:lnB>
                  </a:tcPr>
                </a:tc>
                <a:tc>
                  <a:txBody>
                    <a:bodyPr/>
                    <a:lstStyle/>
                    <a:p>
                      <a:pPr algn="l" fontAlgn="b"/>
                      <a:endParaRPr lang="en-GB" sz="1000" b="0" i="0" u="none" strike="noStrike">
                        <a:solidFill>
                          <a:srgbClr val="000000"/>
                        </a:solidFill>
                        <a:effectLst/>
                        <a:latin typeface="Calibri" panose="020F0502020204030204" pitchFamily="34" charset="0"/>
                      </a:endParaRPr>
                    </a:p>
                  </a:txBody>
                  <a:tcPr marL="6717" marR="6717" marT="6717" marB="0" anchor="b">
                    <a:lnL>
                      <a:noFill/>
                    </a:lnL>
                    <a:lnR>
                      <a:noFill/>
                    </a:lnR>
                    <a:lnT>
                      <a:noFill/>
                    </a:lnT>
                    <a:lnB>
                      <a:noFill/>
                    </a:lnB>
                  </a:tcPr>
                </a:tc>
                <a:tc>
                  <a:txBody>
                    <a:bodyPr/>
                    <a:lstStyle/>
                    <a:p>
                      <a:pPr algn="l" fontAlgn="b"/>
                      <a:endParaRPr lang="en-GB" sz="1000" b="0" i="0" u="none" strike="noStrike">
                        <a:solidFill>
                          <a:srgbClr val="000000"/>
                        </a:solidFill>
                        <a:effectLst/>
                        <a:latin typeface="Calibri" panose="020F0502020204030204" pitchFamily="34" charset="0"/>
                      </a:endParaRPr>
                    </a:p>
                  </a:txBody>
                  <a:tcPr marL="6717" marR="6717" marT="6717" marB="0" anchor="b">
                    <a:lnL>
                      <a:noFill/>
                    </a:lnL>
                    <a:lnR>
                      <a:noFill/>
                    </a:lnR>
                    <a:lnT>
                      <a:noFill/>
                    </a:lnT>
                    <a:lnB>
                      <a:noFill/>
                    </a:lnB>
                  </a:tcPr>
                </a:tc>
                <a:tc>
                  <a:txBody>
                    <a:bodyPr/>
                    <a:lstStyle/>
                    <a:p>
                      <a:pPr algn="l" fontAlgn="b"/>
                      <a:endParaRPr lang="en-GB" sz="1000" b="0" i="0" u="none" strike="noStrike">
                        <a:solidFill>
                          <a:srgbClr val="000000"/>
                        </a:solidFill>
                        <a:effectLst/>
                        <a:latin typeface="Calibri" panose="020F0502020204030204" pitchFamily="34" charset="0"/>
                      </a:endParaRPr>
                    </a:p>
                  </a:txBody>
                  <a:tcPr marL="6717" marR="6717" marT="6717" marB="0" anchor="b">
                    <a:lnL>
                      <a:noFill/>
                    </a:lnL>
                    <a:lnR>
                      <a:noFill/>
                    </a:lnR>
                    <a:lnT>
                      <a:noFill/>
                    </a:lnT>
                    <a:lnB>
                      <a:noFill/>
                    </a:lnB>
                  </a:tcPr>
                </a:tc>
                <a:tc>
                  <a:txBody>
                    <a:bodyPr/>
                    <a:lstStyle/>
                    <a:p>
                      <a:pPr algn="l" fontAlgn="b"/>
                      <a:endParaRPr lang="en-GB" sz="1000" b="0" i="0" u="none" strike="noStrike" dirty="0">
                        <a:solidFill>
                          <a:srgbClr val="000000"/>
                        </a:solidFill>
                        <a:effectLst/>
                        <a:latin typeface="Calibri" panose="020F0502020204030204" pitchFamily="34" charset="0"/>
                      </a:endParaRPr>
                    </a:p>
                  </a:txBody>
                  <a:tcPr marL="6717" marR="6717" marT="6717" marB="0" anchor="b">
                    <a:lnL>
                      <a:noFill/>
                    </a:lnL>
                    <a:lnR>
                      <a:noFill/>
                    </a:lnR>
                    <a:lnT>
                      <a:noFill/>
                    </a:lnT>
                    <a:lnB>
                      <a:noFill/>
                    </a:lnB>
                  </a:tcPr>
                </a:tc>
                <a:extLst>
                  <a:ext uri="{0D108BD9-81ED-4DB2-BD59-A6C34878D82A}">
                    <a16:rowId xmlns:a16="http://schemas.microsoft.com/office/drawing/2014/main" xmlns="" val="1317181364"/>
                  </a:ext>
                </a:extLst>
              </a:tr>
            </a:tbl>
          </a:graphicData>
        </a:graphic>
      </p:graphicFrame>
    </p:spTree>
    <p:extLst>
      <p:ext uri="{BB962C8B-B14F-4D97-AF65-F5344CB8AC3E}">
        <p14:creationId xmlns:p14="http://schemas.microsoft.com/office/powerpoint/2010/main" val="25001777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dirty="0" smtClean="0"/>
              <a:t>Κεφαλαιοποίηση (2)</a:t>
            </a:r>
            <a:endParaRPr lang="el-GR" dirty="0"/>
          </a:p>
        </p:txBody>
      </p:sp>
      <p:sp>
        <p:nvSpPr>
          <p:cNvPr id="3" name="Content Placeholder 2"/>
          <p:cNvSpPr>
            <a:spLocks noGrp="1"/>
          </p:cNvSpPr>
          <p:nvPr>
            <p:ph idx="1"/>
          </p:nvPr>
        </p:nvSpPr>
        <p:spPr>
          <a:xfrm>
            <a:off x="251999" y="864000"/>
            <a:ext cx="9756000" cy="5733352"/>
          </a:xfrm>
        </p:spPr>
        <p:txBody>
          <a:bodyPr/>
          <a:lstStyle/>
          <a:p>
            <a:r>
              <a:rPr lang="el-GR" sz="1600" dirty="0" smtClean="0"/>
              <a:t>   </a:t>
            </a:r>
            <a:endParaRPr lang="el-GR" sz="1600" dirty="0"/>
          </a:p>
          <a:p>
            <a:endParaRPr lang="el-GR" dirty="0"/>
          </a:p>
        </p:txBody>
      </p:sp>
      <p:graphicFrame>
        <p:nvGraphicFramePr>
          <p:cNvPr id="6" name="Chart 5"/>
          <p:cNvGraphicFramePr>
            <a:graphicFrameLocks/>
          </p:cNvGraphicFramePr>
          <p:nvPr>
            <p:extLst>
              <p:ext uri="{D42A27DB-BD31-4B8C-83A1-F6EECF244321}">
                <p14:modId xmlns:p14="http://schemas.microsoft.com/office/powerpoint/2010/main" val="1865786069"/>
              </p:ext>
            </p:extLst>
          </p:nvPr>
        </p:nvGraphicFramePr>
        <p:xfrm>
          <a:off x="827782" y="1268760"/>
          <a:ext cx="8640960" cy="504056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235323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dirty="0" smtClean="0"/>
              <a:t>Όγκος Συναλλαγών (1)</a:t>
            </a:r>
            <a:endParaRPr lang="el-GR" dirty="0"/>
          </a:p>
        </p:txBody>
      </p:sp>
      <p:sp>
        <p:nvSpPr>
          <p:cNvPr id="3" name="Content Placeholder 2"/>
          <p:cNvSpPr>
            <a:spLocks noGrp="1"/>
          </p:cNvSpPr>
          <p:nvPr>
            <p:ph idx="1"/>
          </p:nvPr>
        </p:nvSpPr>
        <p:spPr>
          <a:xfrm>
            <a:off x="251999" y="864000"/>
            <a:ext cx="9756000" cy="5733352"/>
          </a:xfrm>
        </p:spPr>
        <p:txBody>
          <a:bodyPr/>
          <a:lstStyle/>
          <a:p>
            <a:r>
              <a:rPr lang="el-GR" sz="1600" dirty="0" smtClean="0"/>
              <a:t>   </a:t>
            </a:r>
            <a:endParaRPr lang="el-GR" sz="1600" dirty="0"/>
          </a:p>
          <a:p>
            <a:endParaRPr lang="el-GR" dirty="0"/>
          </a:p>
        </p:txBody>
      </p:sp>
      <p:graphicFrame>
        <p:nvGraphicFramePr>
          <p:cNvPr id="4" name="Table 3"/>
          <p:cNvGraphicFramePr>
            <a:graphicFrameLocks noGrp="1"/>
          </p:cNvGraphicFramePr>
          <p:nvPr>
            <p:extLst>
              <p:ext uri="{D42A27DB-BD31-4B8C-83A1-F6EECF244321}">
                <p14:modId xmlns:p14="http://schemas.microsoft.com/office/powerpoint/2010/main" val="727687801"/>
              </p:ext>
            </p:extLst>
          </p:nvPr>
        </p:nvGraphicFramePr>
        <p:xfrm>
          <a:off x="284162" y="1988842"/>
          <a:ext cx="9728202" cy="3600397"/>
        </p:xfrm>
        <a:graphic>
          <a:graphicData uri="http://schemas.openxmlformats.org/drawingml/2006/table">
            <a:tbl>
              <a:tblPr/>
              <a:tblGrid>
                <a:gridCol w="612070">
                  <a:extLst>
                    <a:ext uri="{9D8B030D-6E8A-4147-A177-3AD203B41FA5}">
                      <a16:colId xmlns:a16="http://schemas.microsoft.com/office/drawing/2014/main" xmlns="" val="3151005246"/>
                    </a:ext>
                  </a:extLst>
                </a:gridCol>
                <a:gridCol w="732629">
                  <a:extLst>
                    <a:ext uri="{9D8B030D-6E8A-4147-A177-3AD203B41FA5}">
                      <a16:colId xmlns:a16="http://schemas.microsoft.com/office/drawing/2014/main" xmlns="" val="3848286978"/>
                    </a:ext>
                  </a:extLst>
                </a:gridCol>
                <a:gridCol w="723355">
                  <a:extLst>
                    <a:ext uri="{9D8B030D-6E8A-4147-A177-3AD203B41FA5}">
                      <a16:colId xmlns:a16="http://schemas.microsoft.com/office/drawing/2014/main" xmlns="" val="392230992"/>
                    </a:ext>
                  </a:extLst>
                </a:gridCol>
                <a:gridCol w="723355">
                  <a:extLst>
                    <a:ext uri="{9D8B030D-6E8A-4147-A177-3AD203B41FA5}">
                      <a16:colId xmlns:a16="http://schemas.microsoft.com/office/drawing/2014/main" xmlns="" val="3920270442"/>
                    </a:ext>
                  </a:extLst>
                </a:gridCol>
                <a:gridCol w="723355">
                  <a:extLst>
                    <a:ext uri="{9D8B030D-6E8A-4147-A177-3AD203B41FA5}">
                      <a16:colId xmlns:a16="http://schemas.microsoft.com/office/drawing/2014/main" xmlns="" val="2645878264"/>
                    </a:ext>
                  </a:extLst>
                </a:gridCol>
                <a:gridCol w="760451">
                  <a:extLst>
                    <a:ext uri="{9D8B030D-6E8A-4147-A177-3AD203B41FA5}">
                      <a16:colId xmlns:a16="http://schemas.microsoft.com/office/drawing/2014/main" xmlns="" val="1089216881"/>
                    </a:ext>
                  </a:extLst>
                </a:gridCol>
                <a:gridCol w="723355">
                  <a:extLst>
                    <a:ext uri="{9D8B030D-6E8A-4147-A177-3AD203B41FA5}">
                      <a16:colId xmlns:a16="http://schemas.microsoft.com/office/drawing/2014/main" xmlns="" val="2020578061"/>
                    </a:ext>
                  </a:extLst>
                </a:gridCol>
                <a:gridCol w="732629">
                  <a:extLst>
                    <a:ext uri="{9D8B030D-6E8A-4147-A177-3AD203B41FA5}">
                      <a16:colId xmlns:a16="http://schemas.microsoft.com/office/drawing/2014/main" xmlns="" val="618850738"/>
                    </a:ext>
                  </a:extLst>
                </a:gridCol>
                <a:gridCol w="769724">
                  <a:extLst>
                    <a:ext uri="{9D8B030D-6E8A-4147-A177-3AD203B41FA5}">
                      <a16:colId xmlns:a16="http://schemas.microsoft.com/office/drawing/2014/main" xmlns="" val="1819621350"/>
                    </a:ext>
                  </a:extLst>
                </a:gridCol>
                <a:gridCol w="806820">
                  <a:extLst>
                    <a:ext uri="{9D8B030D-6E8A-4147-A177-3AD203B41FA5}">
                      <a16:colId xmlns:a16="http://schemas.microsoft.com/office/drawing/2014/main" xmlns="" val="1518098894"/>
                    </a:ext>
                  </a:extLst>
                </a:gridCol>
                <a:gridCol w="797546">
                  <a:extLst>
                    <a:ext uri="{9D8B030D-6E8A-4147-A177-3AD203B41FA5}">
                      <a16:colId xmlns:a16="http://schemas.microsoft.com/office/drawing/2014/main" xmlns="" val="110331624"/>
                    </a:ext>
                  </a:extLst>
                </a:gridCol>
                <a:gridCol w="760451">
                  <a:extLst>
                    <a:ext uri="{9D8B030D-6E8A-4147-A177-3AD203B41FA5}">
                      <a16:colId xmlns:a16="http://schemas.microsoft.com/office/drawing/2014/main" xmlns="" val="632364879"/>
                    </a:ext>
                  </a:extLst>
                </a:gridCol>
                <a:gridCol w="862462">
                  <a:extLst>
                    <a:ext uri="{9D8B030D-6E8A-4147-A177-3AD203B41FA5}">
                      <a16:colId xmlns:a16="http://schemas.microsoft.com/office/drawing/2014/main" xmlns="" val="1549077109"/>
                    </a:ext>
                  </a:extLst>
                </a:gridCol>
              </a:tblGrid>
              <a:tr h="372455">
                <a:tc gridSpan="13">
                  <a:txBody>
                    <a:bodyPr/>
                    <a:lstStyle/>
                    <a:p>
                      <a:pPr algn="ctr" fontAlgn="b"/>
                      <a:r>
                        <a:rPr lang="el-GR" sz="1800" b="1" i="0" u="none" strike="noStrike">
                          <a:solidFill>
                            <a:srgbClr val="FFFFFF"/>
                          </a:solidFill>
                          <a:effectLst/>
                          <a:latin typeface="Calibri" panose="020F0502020204030204" pitchFamily="34" charset="0"/>
                        </a:rPr>
                        <a:t>ΟΓΚΟΣ ΣΥΝΑΛΛΑΓΩΝ*</a:t>
                      </a:r>
                    </a:p>
                  </a:txBody>
                  <a:tcPr marL="7436" marR="7436" marT="7436" marB="0" anchor="b">
                    <a:lnL>
                      <a:noFill/>
                    </a:lnL>
                    <a:lnR>
                      <a:noFill/>
                    </a:lnR>
                    <a:lnT>
                      <a:noFill/>
                    </a:lnT>
                    <a:lnB>
                      <a:noFill/>
                    </a:lnB>
                    <a:solidFill>
                      <a:srgbClr val="0070C0"/>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xmlns="" val="3719116658"/>
                  </a:ext>
                </a:extLst>
              </a:tr>
              <a:tr h="238753">
                <a:tc>
                  <a:txBody>
                    <a:bodyPr/>
                    <a:lstStyle/>
                    <a:p>
                      <a:pPr algn="l" fontAlgn="b"/>
                      <a:r>
                        <a:rPr lang="en-GB" sz="1000" b="1" i="0" u="none" strike="noStrike">
                          <a:solidFill>
                            <a:srgbClr val="000000"/>
                          </a:solidFill>
                          <a:effectLst/>
                          <a:latin typeface="Calibri" panose="020F0502020204030204" pitchFamily="34" charset="0"/>
                        </a:rPr>
                        <a:t> </a:t>
                      </a:r>
                    </a:p>
                  </a:txBody>
                  <a:tcPr marL="7436" marR="7436" marT="7436"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1000" b="1" i="0" u="none" strike="noStrike">
                          <a:solidFill>
                            <a:srgbClr val="000000"/>
                          </a:solidFill>
                          <a:effectLst/>
                          <a:latin typeface="Calibri" panose="020F0502020204030204" pitchFamily="34" charset="0"/>
                        </a:rPr>
                        <a:t>2010</a:t>
                      </a:r>
                    </a:p>
                  </a:txBody>
                  <a:tcPr marL="7436" marR="7436" marT="7436"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1000" b="1" i="0" u="none" strike="noStrike">
                          <a:solidFill>
                            <a:srgbClr val="000000"/>
                          </a:solidFill>
                          <a:effectLst/>
                          <a:latin typeface="Calibri" panose="020F0502020204030204" pitchFamily="34" charset="0"/>
                        </a:rPr>
                        <a:t>2011</a:t>
                      </a:r>
                    </a:p>
                  </a:txBody>
                  <a:tcPr marL="7436" marR="7436" marT="7436"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1000" b="1" i="0" u="none" strike="noStrike">
                          <a:solidFill>
                            <a:srgbClr val="000000"/>
                          </a:solidFill>
                          <a:effectLst/>
                          <a:latin typeface="Calibri" panose="020F0502020204030204" pitchFamily="34" charset="0"/>
                        </a:rPr>
                        <a:t>2012</a:t>
                      </a:r>
                    </a:p>
                  </a:txBody>
                  <a:tcPr marL="7436" marR="7436" marT="7436"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1000" b="1" i="0" u="none" strike="noStrike">
                          <a:solidFill>
                            <a:srgbClr val="000000"/>
                          </a:solidFill>
                          <a:effectLst/>
                          <a:latin typeface="Calibri" panose="020F0502020204030204" pitchFamily="34" charset="0"/>
                        </a:rPr>
                        <a:t>2013</a:t>
                      </a:r>
                    </a:p>
                  </a:txBody>
                  <a:tcPr marL="7436" marR="7436" marT="7436"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1000" b="1" i="0" u="none" strike="noStrike">
                          <a:solidFill>
                            <a:srgbClr val="000000"/>
                          </a:solidFill>
                          <a:effectLst/>
                          <a:latin typeface="Calibri" panose="020F0502020204030204" pitchFamily="34" charset="0"/>
                        </a:rPr>
                        <a:t>2014</a:t>
                      </a:r>
                    </a:p>
                  </a:txBody>
                  <a:tcPr marL="7436" marR="7436" marT="7436"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1000" b="1" i="0" u="none" strike="noStrike">
                          <a:solidFill>
                            <a:srgbClr val="000000"/>
                          </a:solidFill>
                          <a:effectLst/>
                          <a:latin typeface="Calibri" panose="020F0502020204030204" pitchFamily="34" charset="0"/>
                        </a:rPr>
                        <a:t>2015</a:t>
                      </a:r>
                    </a:p>
                  </a:txBody>
                  <a:tcPr marL="7436" marR="7436" marT="7436"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1000" b="1" i="0" u="none" strike="noStrike">
                          <a:solidFill>
                            <a:srgbClr val="000000"/>
                          </a:solidFill>
                          <a:effectLst/>
                          <a:latin typeface="Calibri" panose="020F0502020204030204" pitchFamily="34" charset="0"/>
                        </a:rPr>
                        <a:t>2016</a:t>
                      </a:r>
                    </a:p>
                  </a:txBody>
                  <a:tcPr marL="7436" marR="7436" marT="7436"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1000" b="1" i="0" u="none" strike="noStrike">
                          <a:solidFill>
                            <a:srgbClr val="000000"/>
                          </a:solidFill>
                          <a:effectLst/>
                          <a:latin typeface="Calibri" panose="020F0502020204030204" pitchFamily="34" charset="0"/>
                        </a:rPr>
                        <a:t>2017</a:t>
                      </a:r>
                    </a:p>
                  </a:txBody>
                  <a:tcPr marL="7436" marR="7436" marT="7436"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1000" b="1" i="0" u="none" strike="noStrike">
                          <a:solidFill>
                            <a:srgbClr val="000000"/>
                          </a:solidFill>
                          <a:effectLst/>
                          <a:latin typeface="Calibri" panose="020F0502020204030204" pitchFamily="34" charset="0"/>
                        </a:rPr>
                        <a:t>2018</a:t>
                      </a:r>
                    </a:p>
                  </a:txBody>
                  <a:tcPr marL="7436" marR="7436" marT="7436"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1000" b="1" i="0" u="none" strike="noStrike">
                          <a:solidFill>
                            <a:srgbClr val="000000"/>
                          </a:solidFill>
                          <a:effectLst/>
                          <a:latin typeface="Calibri" panose="020F0502020204030204" pitchFamily="34" charset="0"/>
                        </a:rPr>
                        <a:t>2019</a:t>
                      </a:r>
                    </a:p>
                  </a:txBody>
                  <a:tcPr marL="7436" marR="7436" marT="7436"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l-GR" sz="1100" b="1" i="0" u="none" strike="noStrike">
                          <a:solidFill>
                            <a:srgbClr val="000000"/>
                          </a:solidFill>
                          <a:effectLst/>
                          <a:latin typeface="Calibri" panose="020F0502020204030204" pitchFamily="34" charset="0"/>
                        </a:rPr>
                        <a:t>Ιουν-20</a:t>
                      </a:r>
                    </a:p>
                  </a:txBody>
                  <a:tcPr marL="7436" marR="7436" marT="7436"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1000" b="1" i="0" u="none" strike="noStrike">
                          <a:solidFill>
                            <a:srgbClr val="000000"/>
                          </a:solidFill>
                          <a:effectLst/>
                          <a:latin typeface="Calibri" panose="020F0502020204030204" pitchFamily="34" charset="0"/>
                        </a:rPr>
                        <a:t>10-yr</a:t>
                      </a:r>
                    </a:p>
                  </a:txBody>
                  <a:tcPr marL="7436" marR="7436" marT="7436" marB="0" anchor="b">
                    <a:lnL>
                      <a:noFill/>
                    </a:lnL>
                    <a:lnR>
                      <a:noFill/>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394328766"/>
                  </a:ext>
                </a:extLst>
              </a:tr>
              <a:tr h="229203">
                <a:tc>
                  <a:txBody>
                    <a:bodyPr/>
                    <a:lstStyle/>
                    <a:p>
                      <a:pPr algn="l" fontAlgn="b"/>
                      <a:r>
                        <a:rPr lang="el-GR" sz="1000" b="1" i="0" u="none" strike="noStrike">
                          <a:solidFill>
                            <a:srgbClr val="000000"/>
                          </a:solidFill>
                          <a:effectLst/>
                          <a:latin typeface="Arial" panose="020B0604020202020204" pitchFamily="34" charset="0"/>
                        </a:rPr>
                        <a:t>ΒΥΤΕ</a:t>
                      </a:r>
                    </a:p>
                  </a:txBody>
                  <a:tcPr marL="7436" marR="7436" marT="7436"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900" b="0" i="0" u="none" strike="noStrike">
                          <a:solidFill>
                            <a:srgbClr val="000000"/>
                          </a:solidFill>
                          <a:effectLst/>
                          <a:latin typeface="Arial" panose="020B0604020202020204" pitchFamily="34" charset="0"/>
                        </a:rPr>
                        <a:t>902,687</a:t>
                      </a:r>
                    </a:p>
                  </a:txBody>
                  <a:tcPr marL="7436" marR="7436" marT="7436"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900" b="0" i="0" u="none" strike="noStrike">
                          <a:solidFill>
                            <a:srgbClr val="000000"/>
                          </a:solidFill>
                          <a:effectLst/>
                          <a:latin typeface="Arial" panose="020B0604020202020204" pitchFamily="34" charset="0"/>
                        </a:rPr>
                        <a:t>503,720</a:t>
                      </a:r>
                    </a:p>
                  </a:txBody>
                  <a:tcPr marL="7436" marR="7436" marT="7436"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900" b="0" i="0" u="none" strike="noStrike">
                          <a:solidFill>
                            <a:srgbClr val="000000"/>
                          </a:solidFill>
                          <a:effectLst/>
                          <a:latin typeface="Arial" panose="020B0604020202020204" pitchFamily="34" charset="0"/>
                        </a:rPr>
                        <a:t>267,609</a:t>
                      </a:r>
                    </a:p>
                  </a:txBody>
                  <a:tcPr marL="7436" marR="7436" marT="7436"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900" b="0" i="0" u="none" strike="noStrike">
                          <a:solidFill>
                            <a:srgbClr val="000000"/>
                          </a:solidFill>
                          <a:effectLst/>
                          <a:latin typeface="Arial" panose="020B0604020202020204" pitchFamily="34" charset="0"/>
                        </a:rPr>
                        <a:t>407,103</a:t>
                      </a:r>
                    </a:p>
                  </a:txBody>
                  <a:tcPr marL="7436" marR="7436" marT="7436"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900" b="0" i="0" u="none" strike="noStrike">
                          <a:solidFill>
                            <a:srgbClr val="000000"/>
                          </a:solidFill>
                          <a:effectLst/>
                          <a:latin typeface="Arial" panose="020B0604020202020204" pitchFamily="34" charset="0"/>
                        </a:rPr>
                        <a:t>290,106</a:t>
                      </a:r>
                    </a:p>
                  </a:txBody>
                  <a:tcPr marL="7436" marR="7436" marT="7436"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900" b="0" i="0" u="none" strike="noStrike">
                          <a:solidFill>
                            <a:srgbClr val="000000"/>
                          </a:solidFill>
                          <a:effectLst/>
                          <a:latin typeface="Arial" panose="020B0604020202020204" pitchFamily="34" charset="0"/>
                        </a:rPr>
                        <a:t>169,936</a:t>
                      </a:r>
                    </a:p>
                  </a:txBody>
                  <a:tcPr marL="7436" marR="7436" marT="7436"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900" b="0" i="0" u="none" strike="noStrike">
                          <a:solidFill>
                            <a:srgbClr val="000000"/>
                          </a:solidFill>
                          <a:effectLst/>
                          <a:latin typeface="Arial" panose="020B0604020202020204" pitchFamily="34" charset="0"/>
                        </a:rPr>
                        <a:t>45,967</a:t>
                      </a:r>
                    </a:p>
                  </a:txBody>
                  <a:tcPr marL="7436" marR="7436" marT="7436"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900" b="0" i="0" u="none" strike="noStrike">
                          <a:solidFill>
                            <a:srgbClr val="000000"/>
                          </a:solidFill>
                          <a:effectLst/>
                          <a:latin typeface="Arial" panose="020B0604020202020204" pitchFamily="34" charset="0"/>
                        </a:rPr>
                        <a:t>150,777</a:t>
                      </a:r>
                    </a:p>
                  </a:txBody>
                  <a:tcPr marL="7436" marR="7436" marT="7436"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900" b="0" i="0" u="none" strike="noStrike">
                          <a:solidFill>
                            <a:srgbClr val="000000"/>
                          </a:solidFill>
                          <a:effectLst/>
                          <a:latin typeface="Arial" panose="020B0604020202020204" pitchFamily="34" charset="0"/>
                        </a:rPr>
                        <a:t>319,390</a:t>
                      </a:r>
                    </a:p>
                  </a:txBody>
                  <a:tcPr marL="7436" marR="7436" marT="7436"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900" b="0" i="0" u="none" strike="noStrike">
                          <a:solidFill>
                            <a:srgbClr val="000000"/>
                          </a:solidFill>
                          <a:effectLst/>
                          <a:latin typeface="Arial" panose="020B0604020202020204" pitchFamily="34" charset="0"/>
                        </a:rPr>
                        <a:t>6,120,399</a:t>
                      </a:r>
                    </a:p>
                  </a:txBody>
                  <a:tcPr marL="7436" marR="7436" marT="7436"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900" b="0" i="0" u="none" strike="noStrike">
                          <a:solidFill>
                            <a:srgbClr val="000000"/>
                          </a:solidFill>
                          <a:effectLst/>
                          <a:latin typeface="Arial" panose="020B0604020202020204" pitchFamily="34" charset="0"/>
                        </a:rPr>
                        <a:t>1,704,395</a:t>
                      </a:r>
                    </a:p>
                  </a:txBody>
                  <a:tcPr marL="7436" marR="7436" marT="7436"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1100" b="1" i="0" u="none" strike="noStrike">
                          <a:solidFill>
                            <a:srgbClr val="000000"/>
                          </a:solidFill>
                          <a:effectLst/>
                          <a:latin typeface="Calibri" panose="020F0502020204030204" pitchFamily="34" charset="0"/>
                        </a:rPr>
                        <a:t>10,882,089</a:t>
                      </a:r>
                    </a:p>
                  </a:txBody>
                  <a:tcPr marL="7436" marR="7436" marT="7436" marB="0" anchor="b">
                    <a:lnL>
                      <a:noFill/>
                    </a:lnL>
                    <a:lnR>
                      <a:noFill/>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xmlns="" val="164086180"/>
                  </a:ext>
                </a:extLst>
              </a:tr>
              <a:tr h="229203">
                <a:tc>
                  <a:txBody>
                    <a:bodyPr/>
                    <a:lstStyle/>
                    <a:p>
                      <a:pPr algn="l" fontAlgn="b"/>
                      <a:r>
                        <a:rPr lang="en-GB" sz="1000" b="1" i="0" u="none" strike="noStrike">
                          <a:solidFill>
                            <a:srgbClr val="000000"/>
                          </a:solidFill>
                          <a:effectLst/>
                          <a:latin typeface="Arial" panose="020B0604020202020204" pitchFamily="34" charset="0"/>
                        </a:rPr>
                        <a:t>CPI</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299,071</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162,032</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60,682</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91,233</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152,384</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40,531</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52,070</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292,874</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665,121</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508,228</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230,754</a:t>
                      </a:r>
                    </a:p>
                  </a:txBody>
                  <a:tcPr marL="7436" marR="7436" marT="7436" marB="0" anchor="b">
                    <a:lnL>
                      <a:noFill/>
                    </a:lnL>
                    <a:lnR>
                      <a:noFill/>
                    </a:lnR>
                    <a:lnT>
                      <a:noFill/>
                    </a:lnT>
                    <a:lnB>
                      <a:noFill/>
                    </a:lnB>
                  </a:tcPr>
                </a:tc>
                <a:tc>
                  <a:txBody>
                    <a:bodyPr/>
                    <a:lstStyle/>
                    <a:p>
                      <a:pPr algn="r" fontAlgn="b"/>
                      <a:r>
                        <a:rPr lang="en-GB" sz="1100" b="1" i="0" u="none" strike="noStrike">
                          <a:solidFill>
                            <a:srgbClr val="000000"/>
                          </a:solidFill>
                          <a:effectLst/>
                          <a:latin typeface="Calibri" panose="020F0502020204030204" pitchFamily="34" charset="0"/>
                        </a:rPr>
                        <a:t>2,554,980</a:t>
                      </a:r>
                    </a:p>
                  </a:txBody>
                  <a:tcPr marL="7436" marR="7436" marT="7436" marB="0" anchor="b">
                    <a:lnL>
                      <a:noFill/>
                    </a:lnL>
                    <a:lnR>
                      <a:noFill/>
                    </a:lnR>
                    <a:lnT>
                      <a:noFill/>
                    </a:lnT>
                    <a:lnB>
                      <a:noFill/>
                    </a:lnB>
                  </a:tcPr>
                </a:tc>
                <a:extLst>
                  <a:ext uri="{0D108BD9-81ED-4DB2-BD59-A6C34878D82A}">
                    <a16:rowId xmlns:a16="http://schemas.microsoft.com/office/drawing/2014/main" xmlns="" val="3671797464"/>
                  </a:ext>
                </a:extLst>
              </a:tr>
              <a:tr h="229203">
                <a:tc>
                  <a:txBody>
                    <a:bodyPr/>
                    <a:lstStyle/>
                    <a:p>
                      <a:pPr algn="l" fontAlgn="b"/>
                      <a:r>
                        <a:rPr lang="el-GR" sz="1000" b="1" i="0" u="none" strike="noStrike">
                          <a:solidFill>
                            <a:srgbClr val="000000"/>
                          </a:solidFill>
                          <a:effectLst/>
                          <a:latin typeface="Arial" panose="020B0604020202020204" pitchFamily="34" charset="0"/>
                        </a:rPr>
                        <a:t>ΕΠΣΙΛ</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52,121</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168,909</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133,504</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122,390</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173,591</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109,116</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33,312</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46,831</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124,283</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505,299</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251,940</a:t>
                      </a:r>
                    </a:p>
                  </a:txBody>
                  <a:tcPr marL="7436" marR="7436" marT="7436" marB="0" anchor="b">
                    <a:lnL>
                      <a:noFill/>
                    </a:lnL>
                    <a:lnR>
                      <a:noFill/>
                    </a:lnR>
                    <a:lnT>
                      <a:noFill/>
                    </a:lnT>
                    <a:lnB>
                      <a:noFill/>
                    </a:lnB>
                  </a:tcPr>
                </a:tc>
                <a:tc>
                  <a:txBody>
                    <a:bodyPr/>
                    <a:lstStyle/>
                    <a:p>
                      <a:pPr algn="r" fontAlgn="b"/>
                      <a:r>
                        <a:rPr lang="en-GB" sz="1100" b="1" i="0" u="none" strike="noStrike">
                          <a:solidFill>
                            <a:srgbClr val="000000"/>
                          </a:solidFill>
                          <a:effectLst/>
                          <a:latin typeface="Calibri" panose="020F0502020204030204" pitchFamily="34" charset="0"/>
                        </a:rPr>
                        <a:t>1,721,296</a:t>
                      </a:r>
                    </a:p>
                  </a:txBody>
                  <a:tcPr marL="7436" marR="7436" marT="7436" marB="0" anchor="b">
                    <a:lnL>
                      <a:noFill/>
                    </a:lnL>
                    <a:lnR>
                      <a:noFill/>
                    </a:lnR>
                    <a:lnT>
                      <a:noFill/>
                    </a:lnT>
                    <a:lnB>
                      <a:noFill/>
                    </a:lnB>
                  </a:tcPr>
                </a:tc>
                <a:extLst>
                  <a:ext uri="{0D108BD9-81ED-4DB2-BD59-A6C34878D82A}">
                    <a16:rowId xmlns:a16="http://schemas.microsoft.com/office/drawing/2014/main" xmlns="" val="4032286144"/>
                  </a:ext>
                </a:extLst>
              </a:tr>
              <a:tr h="229203">
                <a:tc>
                  <a:txBody>
                    <a:bodyPr/>
                    <a:lstStyle/>
                    <a:p>
                      <a:pPr algn="l" fontAlgn="b"/>
                      <a:r>
                        <a:rPr lang="el-GR" sz="1000" b="1" i="0" u="none" strike="noStrike">
                          <a:solidFill>
                            <a:srgbClr val="000000"/>
                          </a:solidFill>
                          <a:effectLst/>
                          <a:latin typeface="Arial" panose="020B0604020202020204" pitchFamily="34" charset="0"/>
                        </a:rPr>
                        <a:t>ΙΝΤΕΚ</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416,836</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146,543</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45,441</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165,177</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94,958</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18,982</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69,084</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60,392</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61,058</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304,421</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197,444</a:t>
                      </a:r>
                    </a:p>
                  </a:txBody>
                  <a:tcPr marL="7436" marR="7436" marT="7436" marB="0" anchor="b">
                    <a:lnL>
                      <a:noFill/>
                    </a:lnL>
                    <a:lnR>
                      <a:noFill/>
                    </a:lnR>
                    <a:lnT>
                      <a:noFill/>
                    </a:lnT>
                    <a:lnB>
                      <a:noFill/>
                    </a:lnB>
                  </a:tcPr>
                </a:tc>
                <a:tc>
                  <a:txBody>
                    <a:bodyPr/>
                    <a:lstStyle/>
                    <a:p>
                      <a:pPr algn="r" fontAlgn="b"/>
                      <a:r>
                        <a:rPr lang="en-GB" sz="1100" b="1" i="0" u="none" strike="noStrike">
                          <a:solidFill>
                            <a:srgbClr val="000000"/>
                          </a:solidFill>
                          <a:effectLst/>
                          <a:latin typeface="Calibri" panose="020F0502020204030204" pitchFamily="34" charset="0"/>
                        </a:rPr>
                        <a:t>1,580,336</a:t>
                      </a:r>
                    </a:p>
                  </a:txBody>
                  <a:tcPr marL="7436" marR="7436" marT="7436" marB="0" anchor="b">
                    <a:lnL>
                      <a:noFill/>
                    </a:lnL>
                    <a:lnR>
                      <a:noFill/>
                    </a:lnR>
                    <a:lnT>
                      <a:noFill/>
                    </a:lnT>
                    <a:lnB>
                      <a:noFill/>
                    </a:lnB>
                  </a:tcPr>
                </a:tc>
                <a:extLst>
                  <a:ext uri="{0D108BD9-81ED-4DB2-BD59-A6C34878D82A}">
                    <a16:rowId xmlns:a16="http://schemas.microsoft.com/office/drawing/2014/main" xmlns="" val="1866563442"/>
                  </a:ext>
                </a:extLst>
              </a:tr>
              <a:tr h="229203">
                <a:tc>
                  <a:txBody>
                    <a:bodyPr/>
                    <a:lstStyle/>
                    <a:p>
                      <a:pPr algn="l" fontAlgn="b"/>
                      <a:r>
                        <a:rPr lang="el-GR" sz="1000" b="1" i="0" u="none" strike="noStrike">
                          <a:solidFill>
                            <a:srgbClr val="000000"/>
                          </a:solidFill>
                          <a:effectLst/>
                          <a:latin typeface="Arial" panose="020B0604020202020204" pitchFamily="34" charset="0"/>
                        </a:rPr>
                        <a:t>ΙΛΥΔΑ</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21,653,547</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649,756</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475,997</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378,083</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187,646</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4,294</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16,111</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1,188,939</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452,800</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1,069,262</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775,261</a:t>
                      </a:r>
                    </a:p>
                  </a:txBody>
                  <a:tcPr marL="7436" marR="7436" marT="7436" marB="0" anchor="b">
                    <a:lnL>
                      <a:noFill/>
                    </a:lnL>
                    <a:lnR>
                      <a:noFill/>
                    </a:lnR>
                    <a:lnT>
                      <a:noFill/>
                    </a:lnT>
                    <a:lnB>
                      <a:noFill/>
                    </a:lnB>
                  </a:tcPr>
                </a:tc>
                <a:tc>
                  <a:txBody>
                    <a:bodyPr/>
                    <a:lstStyle/>
                    <a:p>
                      <a:pPr algn="r" fontAlgn="b"/>
                      <a:r>
                        <a:rPr lang="en-GB" sz="1100" b="1" i="0" u="none" strike="noStrike">
                          <a:solidFill>
                            <a:srgbClr val="000000"/>
                          </a:solidFill>
                          <a:effectLst/>
                          <a:latin typeface="Calibri" panose="020F0502020204030204" pitchFamily="34" charset="0"/>
                        </a:rPr>
                        <a:t>26,851,696</a:t>
                      </a:r>
                    </a:p>
                  </a:txBody>
                  <a:tcPr marL="7436" marR="7436" marT="7436" marB="0" anchor="b">
                    <a:lnL>
                      <a:noFill/>
                    </a:lnL>
                    <a:lnR>
                      <a:noFill/>
                    </a:lnR>
                    <a:lnT>
                      <a:noFill/>
                    </a:lnT>
                    <a:lnB>
                      <a:noFill/>
                    </a:lnB>
                  </a:tcPr>
                </a:tc>
                <a:extLst>
                  <a:ext uri="{0D108BD9-81ED-4DB2-BD59-A6C34878D82A}">
                    <a16:rowId xmlns:a16="http://schemas.microsoft.com/office/drawing/2014/main" xmlns="" val="2286942865"/>
                  </a:ext>
                </a:extLst>
              </a:tr>
              <a:tr h="229203">
                <a:tc>
                  <a:txBody>
                    <a:bodyPr/>
                    <a:lstStyle/>
                    <a:p>
                      <a:pPr algn="l" fontAlgn="b"/>
                      <a:r>
                        <a:rPr lang="el-GR" sz="1000" b="1" i="0" u="none" strike="noStrike">
                          <a:solidFill>
                            <a:srgbClr val="000000"/>
                          </a:solidFill>
                          <a:effectLst/>
                          <a:latin typeface="Arial" panose="020B0604020202020204" pitchFamily="34" charset="0"/>
                        </a:rPr>
                        <a:t>ΛΟΓΟΣ</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2,534,123</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146,223</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151,955</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579,982</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110,353</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81,601</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29,758</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86,138</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61,026</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71,118</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95,141</a:t>
                      </a:r>
                    </a:p>
                  </a:txBody>
                  <a:tcPr marL="7436" marR="7436" marT="7436" marB="0" anchor="b">
                    <a:lnL>
                      <a:noFill/>
                    </a:lnL>
                    <a:lnR>
                      <a:noFill/>
                    </a:lnR>
                    <a:lnT>
                      <a:noFill/>
                    </a:lnT>
                    <a:lnB>
                      <a:noFill/>
                    </a:lnB>
                  </a:tcPr>
                </a:tc>
                <a:tc>
                  <a:txBody>
                    <a:bodyPr/>
                    <a:lstStyle/>
                    <a:p>
                      <a:pPr algn="r" fontAlgn="b"/>
                      <a:r>
                        <a:rPr lang="en-GB" sz="1100" b="1" i="0" u="none" strike="noStrike">
                          <a:solidFill>
                            <a:srgbClr val="000000"/>
                          </a:solidFill>
                          <a:effectLst/>
                          <a:latin typeface="Calibri" panose="020F0502020204030204" pitchFamily="34" charset="0"/>
                        </a:rPr>
                        <a:t>3,947,418</a:t>
                      </a:r>
                    </a:p>
                  </a:txBody>
                  <a:tcPr marL="7436" marR="7436" marT="7436" marB="0" anchor="b">
                    <a:lnL>
                      <a:noFill/>
                    </a:lnL>
                    <a:lnR>
                      <a:noFill/>
                    </a:lnR>
                    <a:lnT>
                      <a:noFill/>
                    </a:lnT>
                    <a:lnB>
                      <a:noFill/>
                    </a:lnB>
                  </a:tcPr>
                </a:tc>
                <a:extLst>
                  <a:ext uri="{0D108BD9-81ED-4DB2-BD59-A6C34878D82A}">
                    <a16:rowId xmlns:a16="http://schemas.microsoft.com/office/drawing/2014/main" xmlns="" val="4062831278"/>
                  </a:ext>
                </a:extLst>
              </a:tr>
              <a:tr h="229203">
                <a:tc>
                  <a:txBody>
                    <a:bodyPr/>
                    <a:lstStyle/>
                    <a:p>
                      <a:pPr algn="l" fontAlgn="b"/>
                      <a:r>
                        <a:rPr lang="el-GR" sz="1000" b="1" i="0" u="none" strike="noStrike">
                          <a:solidFill>
                            <a:srgbClr val="000000"/>
                          </a:solidFill>
                          <a:effectLst/>
                          <a:latin typeface="Arial" panose="020B0604020202020204" pitchFamily="34" charset="0"/>
                        </a:rPr>
                        <a:t>ΠΡΟΦ</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1,465,951</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242,837</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5,168,433</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3,865,008</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1,829,185</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920,263</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1,394,672</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2,812,463</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5,316,541</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7,402,865</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2,826,312</a:t>
                      </a:r>
                    </a:p>
                  </a:txBody>
                  <a:tcPr marL="7436" marR="7436" marT="7436" marB="0" anchor="b">
                    <a:lnL>
                      <a:noFill/>
                    </a:lnL>
                    <a:lnR>
                      <a:noFill/>
                    </a:lnR>
                    <a:lnT>
                      <a:noFill/>
                    </a:lnT>
                    <a:lnB>
                      <a:noFill/>
                    </a:lnB>
                  </a:tcPr>
                </a:tc>
                <a:tc>
                  <a:txBody>
                    <a:bodyPr/>
                    <a:lstStyle/>
                    <a:p>
                      <a:pPr algn="r" fontAlgn="b"/>
                      <a:r>
                        <a:rPr lang="en-GB" sz="1100" b="1" i="0" u="none" strike="noStrike">
                          <a:solidFill>
                            <a:srgbClr val="000000"/>
                          </a:solidFill>
                          <a:effectLst/>
                          <a:latin typeface="Calibri" panose="020F0502020204030204" pitchFamily="34" charset="0"/>
                        </a:rPr>
                        <a:t>33,244,530</a:t>
                      </a:r>
                    </a:p>
                  </a:txBody>
                  <a:tcPr marL="7436" marR="7436" marT="7436" marB="0" anchor="b">
                    <a:lnL>
                      <a:noFill/>
                    </a:lnL>
                    <a:lnR>
                      <a:noFill/>
                    </a:lnR>
                    <a:lnT>
                      <a:noFill/>
                    </a:lnT>
                    <a:lnB>
                      <a:noFill/>
                    </a:lnB>
                  </a:tcPr>
                </a:tc>
                <a:extLst>
                  <a:ext uri="{0D108BD9-81ED-4DB2-BD59-A6C34878D82A}">
                    <a16:rowId xmlns:a16="http://schemas.microsoft.com/office/drawing/2014/main" xmlns="" val="3608476546"/>
                  </a:ext>
                </a:extLst>
              </a:tr>
              <a:tr h="229203">
                <a:tc>
                  <a:txBody>
                    <a:bodyPr/>
                    <a:lstStyle/>
                    <a:p>
                      <a:pPr algn="l" fontAlgn="b"/>
                      <a:r>
                        <a:rPr lang="el-GR" sz="1000" b="1" i="0" u="none" strike="noStrike">
                          <a:solidFill>
                            <a:srgbClr val="000000"/>
                          </a:solidFill>
                          <a:effectLst/>
                          <a:latin typeface="Arial" panose="020B0604020202020204" pitchFamily="34" charset="0"/>
                        </a:rPr>
                        <a:t>ΚΟΥΑΛ</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415,266</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242,837</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308,903</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3,654,498</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7,093,858</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1,013,981</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852,265</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8,489,360</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10,099,491</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19,392,257</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8,839,944</a:t>
                      </a:r>
                    </a:p>
                  </a:txBody>
                  <a:tcPr marL="7436" marR="7436" marT="7436" marB="0" anchor="b">
                    <a:lnL>
                      <a:noFill/>
                    </a:lnL>
                    <a:lnR>
                      <a:noFill/>
                    </a:lnR>
                    <a:lnT>
                      <a:noFill/>
                    </a:lnT>
                    <a:lnB>
                      <a:noFill/>
                    </a:lnB>
                  </a:tcPr>
                </a:tc>
                <a:tc>
                  <a:txBody>
                    <a:bodyPr/>
                    <a:lstStyle/>
                    <a:p>
                      <a:pPr algn="r" fontAlgn="b"/>
                      <a:r>
                        <a:rPr lang="en-GB" sz="1100" b="1" i="0" u="none" strike="noStrike">
                          <a:solidFill>
                            <a:srgbClr val="000000"/>
                          </a:solidFill>
                          <a:effectLst/>
                          <a:latin typeface="Calibri" panose="020F0502020204030204" pitchFamily="34" charset="0"/>
                        </a:rPr>
                        <a:t>60,402,660</a:t>
                      </a:r>
                    </a:p>
                  </a:txBody>
                  <a:tcPr marL="7436" marR="7436" marT="7436" marB="0" anchor="b">
                    <a:lnL>
                      <a:noFill/>
                    </a:lnL>
                    <a:lnR>
                      <a:noFill/>
                    </a:lnR>
                    <a:lnT>
                      <a:noFill/>
                    </a:lnT>
                    <a:lnB>
                      <a:noFill/>
                    </a:lnB>
                  </a:tcPr>
                </a:tc>
                <a:extLst>
                  <a:ext uri="{0D108BD9-81ED-4DB2-BD59-A6C34878D82A}">
                    <a16:rowId xmlns:a16="http://schemas.microsoft.com/office/drawing/2014/main" xmlns="" val="2070410103"/>
                  </a:ext>
                </a:extLst>
              </a:tr>
              <a:tr h="229203">
                <a:tc>
                  <a:txBody>
                    <a:bodyPr/>
                    <a:lstStyle/>
                    <a:p>
                      <a:pPr algn="l" fontAlgn="b"/>
                      <a:r>
                        <a:rPr lang="el-GR" sz="1000" b="1" i="0" u="none" strike="noStrike">
                          <a:solidFill>
                            <a:srgbClr val="000000"/>
                          </a:solidFill>
                          <a:effectLst/>
                          <a:latin typeface="Arial" panose="020B0604020202020204" pitchFamily="34" charset="0"/>
                        </a:rPr>
                        <a:t>ΚΟΥΕΣ</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3,441,634</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2,376,769</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1,719,576</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3,086,633</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372,798</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108,052</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208,630</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922,236</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483,587</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2,529,357</a:t>
                      </a:r>
                    </a:p>
                  </a:txBody>
                  <a:tcPr marL="7436" marR="7436" marT="7436" marB="0" anchor="b">
                    <a:lnL>
                      <a:noFill/>
                    </a:lnL>
                    <a:lnR>
                      <a:noFill/>
                    </a:lnR>
                    <a:lnT>
                      <a:noFill/>
                    </a:lnT>
                    <a:lnB>
                      <a:noFill/>
                    </a:lnB>
                  </a:tcPr>
                </a:tc>
                <a:tc>
                  <a:txBody>
                    <a:bodyPr/>
                    <a:lstStyle/>
                    <a:p>
                      <a:pPr algn="r" fontAlgn="b"/>
                      <a:r>
                        <a:rPr lang="en-GB" sz="900" b="0" i="0" u="none" strike="noStrike">
                          <a:solidFill>
                            <a:srgbClr val="000000"/>
                          </a:solidFill>
                          <a:effectLst/>
                          <a:latin typeface="Arial" panose="020B0604020202020204" pitchFamily="34" charset="0"/>
                        </a:rPr>
                        <a:t>3,059,415</a:t>
                      </a:r>
                    </a:p>
                  </a:txBody>
                  <a:tcPr marL="7436" marR="7436" marT="7436" marB="0" anchor="b">
                    <a:lnL>
                      <a:noFill/>
                    </a:lnL>
                    <a:lnR>
                      <a:noFill/>
                    </a:lnR>
                    <a:lnT>
                      <a:noFill/>
                    </a:lnT>
                    <a:lnB>
                      <a:noFill/>
                    </a:lnB>
                  </a:tcPr>
                </a:tc>
                <a:tc>
                  <a:txBody>
                    <a:bodyPr/>
                    <a:lstStyle/>
                    <a:p>
                      <a:pPr algn="r" fontAlgn="b"/>
                      <a:r>
                        <a:rPr lang="en-GB" sz="1100" b="1" i="0" u="none" strike="noStrike">
                          <a:solidFill>
                            <a:srgbClr val="000000"/>
                          </a:solidFill>
                          <a:effectLst/>
                          <a:latin typeface="Calibri" panose="020F0502020204030204" pitchFamily="34" charset="0"/>
                        </a:rPr>
                        <a:t>18,308,687</a:t>
                      </a:r>
                    </a:p>
                  </a:txBody>
                  <a:tcPr marL="7436" marR="7436" marT="7436" marB="0" anchor="b">
                    <a:lnL>
                      <a:noFill/>
                    </a:lnL>
                    <a:lnR>
                      <a:noFill/>
                    </a:lnR>
                    <a:lnT>
                      <a:noFill/>
                    </a:lnT>
                    <a:lnB>
                      <a:noFill/>
                    </a:lnB>
                  </a:tcPr>
                </a:tc>
                <a:extLst>
                  <a:ext uri="{0D108BD9-81ED-4DB2-BD59-A6C34878D82A}">
                    <a16:rowId xmlns:a16="http://schemas.microsoft.com/office/drawing/2014/main" xmlns="" val="3324674627"/>
                  </a:ext>
                </a:extLst>
              </a:tr>
              <a:tr h="238753">
                <a:tc>
                  <a:txBody>
                    <a:bodyPr/>
                    <a:lstStyle/>
                    <a:p>
                      <a:pPr algn="l" fontAlgn="b"/>
                      <a:r>
                        <a:rPr lang="el-GR" sz="1000" b="1" i="0" u="none" strike="noStrike">
                          <a:solidFill>
                            <a:srgbClr val="000000"/>
                          </a:solidFill>
                          <a:effectLst/>
                          <a:latin typeface="Arial" panose="020B0604020202020204" pitchFamily="34" charset="0"/>
                        </a:rPr>
                        <a:t>ΕΝΤΕΡ</a:t>
                      </a:r>
                    </a:p>
                  </a:txBody>
                  <a:tcPr marL="7436" marR="7436" marT="7436"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900" b="0" i="0" u="none" strike="noStrike">
                          <a:solidFill>
                            <a:srgbClr val="000000"/>
                          </a:solidFill>
                          <a:effectLst/>
                          <a:latin typeface="Arial" panose="020B0604020202020204" pitchFamily="34" charset="0"/>
                        </a:rPr>
                        <a:t>1,300</a:t>
                      </a:r>
                    </a:p>
                  </a:txBody>
                  <a:tcPr marL="7436" marR="7436" marT="7436"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900" b="0" i="0" u="none" strike="noStrike">
                          <a:solidFill>
                            <a:srgbClr val="000000"/>
                          </a:solidFill>
                          <a:effectLst/>
                          <a:latin typeface="Arial" panose="020B0604020202020204" pitchFamily="34" charset="0"/>
                        </a:rPr>
                        <a:t>12,935</a:t>
                      </a:r>
                    </a:p>
                  </a:txBody>
                  <a:tcPr marL="7436" marR="7436" marT="7436"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900" b="0" i="0" u="none" strike="noStrike">
                          <a:solidFill>
                            <a:srgbClr val="000000"/>
                          </a:solidFill>
                          <a:effectLst/>
                          <a:latin typeface="Arial" panose="020B0604020202020204" pitchFamily="34" charset="0"/>
                        </a:rPr>
                        <a:t>8,707</a:t>
                      </a:r>
                    </a:p>
                  </a:txBody>
                  <a:tcPr marL="7436" marR="7436" marT="7436"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900" b="0" i="0" u="none" strike="noStrike">
                          <a:solidFill>
                            <a:srgbClr val="000000"/>
                          </a:solidFill>
                          <a:effectLst/>
                          <a:latin typeface="Arial" panose="020B0604020202020204" pitchFamily="34" charset="0"/>
                        </a:rPr>
                        <a:t>3,565</a:t>
                      </a:r>
                    </a:p>
                  </a:txBody>
                  <a:tcPr marL="7436" marR="7436" marT="7436"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900" b="0" i="0" u="none" strike="noStrike">
                          <a:solidFill>
                            <a:srgbClr val="000000"/>
                          </a:solidFill>
                          <a:effectLst/>
                          <a:latin typeface="Arial" panose="020B0604020202020204" pitchFamily="34" charset="0"/>
                        </a:rPr>
                        <a:t>12,865</a:t>
                      </a:r>
                    </a:p>
                  </a:txBody>
                  <a:tcPr marL="7436" marR="7436" marT="7436"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900" b="0" i="0" u="none" strike="noStrike">
                          <a:solidFill>
                            <a:srgbClr val="000000"/>
                          </a:solidFill>
                          <a:effectLst/>
                          <a:latin typeface="Arial" panose="020B0604020202020204" pitchFamily="34" charset="0"/>
                        </a:rPr>
                        <a:t>0</a:t>
                      </a:r>
                    </a:p>
                  </a:txBody>
                  <a:tcPr marL="7436" marR="7436" marT="7436"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900" b="0" i="0" u="none" strike="noStrike">
                          <a:solidFill>
                            <a:srgbClr val="000000"/>
                          </a:solidFill>
                          <a:effectLst/>
                          <a:latin typeface="Arial" panose="020B0604020202020204" pitchFamily="34" charset="0"/>
                        </a:rPr>
                        <a:t>56,670</a:t>
                      </a:r>
                    </a:p>
                  </a:txBody>
                  <a:tcPr marL="7436" marR="7436" marT="7436"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900" b="0" i="0" u="none" strike="noStrike">
                          <a:solidFill>
                            <a:srgbClr val="000000"/>
                          </a:solidFill>
                          <a:effectLst/>
                          <a:latin typeface="Arial" panose="020B0604020202020204" pitchFamily="34" charset="0"/>
                        </a:rPr>
                        <a:t>73,345</a:t>
                      </a:r>
                    </a:p>
                  </a:txBody>
                  <a:tcPr marL="7436" marR="7436" marT="7436"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900" b="0" i="0" u="none" strike="noStrike">
                          <a:solidFill>
                            <a:srgbClr val="000000"/>
                          </a:solidFill>
                          <a:effectLst/>
                          <a:latin typeface="Arial" panose="020B0604020202020204" pitchFamily="34" charset="0"/>
                        </a:rPr>
                        <a:t>58,585</a:t>
                      </a:r>
                    </a:p>
                  </a:txBody>
                  <a:tcPr marL="7436" marR="7436" marT="7436"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900" b="0" i="0" u="none" strike="noStrike">
                          <a:solidFill>
                            <a:srgbClr val="000000"/>
                          </a:solidFill>
                          <a:effectLst/>
                          <a:latin typeface="Arial" panose="020B0604020202020204" pitchFamily="34" charset="0"/>
                        </a:rPr>
                        <a:t>107,288</a:t>
                      </a:r>
                    </a:p>
                  </a:txBody>
                  <a:tcPr marL="7436" marR="7436" marT="7436"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900" b="0" i="0" u="none" strike="noStrike">
                          <a:solidFill>
                            <a:srgbClr val="000000"/>
                          </a:solidFill>
                          <a:effectLst/>
                          <a:latin typeface="Arial" panose="020B0604020202020204" pitchFamily="34" charset="0"/>
                        </a:rPr>
                        <a:t>171,067</a:t>
                      </a:r>
                    </a:p>
                  </a:txBody>
                  <a:tcPr marL="7436" marR="7436" marT="7436"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1100" b="1" i="0" u="none" strike="noStrike">
                          <a:solidFill>
                            <a:srgbClr val="000000"/>
                          </a:solidFill>
                          <a:effectLst/>
                          <a:latin typeface="Calibri" panose="020F0502020204030204" pitchFamily="34" charset="0"/>
                        </a:rPr>
                        <a:t>506,327</a:t>
                      </a:r>
                    </a:p>
                  </a:txBody>
                  <a:tcPr marL="7436" marR="7436" marT="7436" marB="0" anchor="b">
                    <a:lnL>
                      <a:noFill/>
                    </a:lnL>
                    <a:lnR>
                      <a:noFill/>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191777483"/>
                  </a:ext>
                </a:extLst>
              </a:tr>
              <a:tr h="229203">
                <a:tc>
                  <a:txBody>
                    <a:bodyPr/>
                    <a:lstStyle/>
                    <a:p>
                      <a:pPr algn="l" fontAlgn="b"/>
                      <a:r>
                        <a:rPr lang="el-GR" sz="1000" b="1" i="0" u="none" strike="noStrike">
                          <a:solidFill>
                            <a:srgbClr val="000000"/>
                          </a:solidFill>
                          <a:effectLst/>
                          <a:latin typeface="Arial" panose="020B0604020202020204" pitchFamily="34" charset="0"/>
                        </a:rPr>
                        <a:t>ΠΕΡΦ</a:t>
                      </a:r>
                    </a:p>
                  </a:txBody>
                  <a:tcPr marL="7436" marR="7436" marT="7436"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900" b="0" i="0" u="none" strike="noStrike">
                          <a:solidFill>
                            <a:srgbClr val="000000"/>
                          </a:solidFill>
                          <a:effectLst/>
                          <a:latin typeface="Arial" panose="020B0604020202020204" pitchFamily="34" charset="0"/>
                        </a:rPr>
                        <a:t>0</a:t>
                      </a:r>
                    </a:p>
                  </a:txBody>
                  <a:tcPr marL="7436" marR="7436" marT="7436"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900" b="0" i="0" u="none" strike="noStrike">
                          <a:solidFill>
                            <a:srgbClr val="000000"/>
                          </a:solidFill>
                          <a:effectLst/>
                          <a:latin typeface="Arial" panose="020B0604020202020204" pitchFamily="34" charset="0"/>
                        </a:rPr>
                        <a:t>20</a:t>
                      </a:r>
                    </a:p>
                  </a:txBody>
                  <a:tcPr marL="7436" marR="7436" marT="7436"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900" b="0" i="0" u="none" strike="noStrike">
                          <a:solidFill>
                            <a:srgbClr val="000000"/>
                          </a:solidFill>
                          <a:effectLst/>
                          <a:latin typeface="Arial" panose="020B0604020202020204" pitchFamily="34" charset="0"/>
                        </a:rPr>
                        <a:t>0</a:t>
                      </a:r>
                    </a:p>
                  </a:txBody>
                  <a:tcPr marL="7436" marR="7436" marT="7436"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900" b="0" i="0" u="none" strike="noStrike">
                          <a:solidFill>
                            <a:srgbClr val="000000"/>
                          </a:solidFill>
                          <a:effectLst/>
                          <a:latin typeface="Arial" panose="020B0604020202020204" pitchFamily="34" charset="0"/>
                        </a:rPr>
                        <a:t>0</a:t>
                      </a:r>
                    </a:p>
                  </a:txBody>
                  <a:tcPr marL="7436" marR="7436" marT="7436"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900" b="0" i="0" u="none" strike="noStrike">
                          <a:solidFill>
                            <a:srgbClr val="000000"/>
                          </a:solidFill>
                          <a:effectLst/>
                          <a:latin typeface="Arial" panose="020B0604020202020204" pitchFamily="34" charset="0"/>
                        </a:rPr>
                        <a:t>1</a:t>
                      </a:r>
                    </a:p>
                  </a:txBody>
                  <a:tcPr marL="7436" marR="7436" marT="7436"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900" b="0" i="0" u="none" strike="noStrike">
                          <a:solidFill>
                            <a:srgbClr val="000000"/>
                          </a:solidFill>
                          <a:effectLst/>
                          <a:latin typeface="Arial" panose="020B0604020202020204" pitchFamily="34" charset="0"/>
                        </a:rPr>
                        <a:t>0</a:t>
                      </a:r>
                    </a:p>
                  </a:txBody>
                  <a:tcPr marL="7436" marR="7436" marT="7436"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900" b="0" i="0" u="none" strike="noStrike">
                          <a:solidFill>
                            <a:srgbClr val="000000"/>
                          </a:solidFill>
                          <a:effectLst/>
                          <a:latin typeface="Arial" panose="020B0604020202020204" pitchFamily="34" charset="0"/>
                        </a:rPr>
                        <a:t>0</a:t>
                      </a:r>
                    </a:p>
                  </a:txBody>
                  <a:tcPr marL="7436" marR="7436" marT="7436"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900" b="0" i="0" u="none" strike="noStrike">
                          <a:solidFill>
                            <a:srgbClr val="000000"/>
                          </a:solidFill>
                          <a:effectLst/>
                          <a:latin typeface="Arial" panose="020B0604020202020204" pitchFamily="34" charset="0"/>
                        </a:rPr>
                        <a:t>2,700</a:t>
                      </a:r>
                    </a:p>
                  </a:txBody>
                  <a:tcPr marL="7436" marR="7436" marT="7436"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900" b="0" i="0" u="none" strike="noStrike">
                          <a:solidFill>
                            <a:srgbClr val="000000"/>
                          </a:solidFill>
                          <a:effectLst/>
                          <a:latin typeface="Arial" panose="020B0604020202020204" pitchFamily="34" charset="0"/>
                        </a:rPr>
                        <a:t>51</a:t>
                      </a:r>
                    </a:p>
                  </a:txBody>
                  <a:tcPr marL="7436" marR="7436" marT="7436"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900" b="0" i="0" u="none" strike="noStrike">
                          <a:solidFill>
                            <a:srgbClr val="000000"/>
                          </a:solidFill>
                          <a:effectLst/>
                          <a:latin typeface="Arial" panose="020B0604020202020204" pitchFamily="34" charset="0"/>
                        </a:rPr>
                        <a:t>394,291</a:t>
                      </a:r>
                    </a:p>
                  </a:txBody>
                  <a:tcPr marL="7436" marR="7436" marT="7436"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900" b="0" i="0" u="none" strike="noStrike">
                          <a:solidFill>
                            <a:srgbClr val="000000"/>
                          </a:solidFill>
                          <a:effectLst/>
                          <a:latin typeface="Arial" panose="020B0604020202020204" pitchFamily="34" charset="0"/>
                        </a:rPr>
                        <a:t>194,993</a:t>
                      </a:r>
                    </a:p>
                  </a:txBody>
                  <a:tcPr marL="7436" marR="7436" marT="7436"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1100" b="1" i="0" u="none" strike="noStrike">
                          <a:solidFill>
                            <a:srgbClr val="000000"/>
                          </a:solidFill>
                          <a:effectLst/>
                          <a:latin typeface="Calibri" panose="020F0502020204030204" pitchFamily="34" charset="0"/>
                        </a:rPr>
                        <a:t>592,056</a:t>
                      </a:r>
                    </a:p>
                  </a:txBody>
                  <a:tcPr marL="7436" marR="7436" marT="7436" marB="0" anchor="b">
                    <a:lnL>
                      <a:noFill/>
                    </a:lnL>
                    <a:lnR>
                      <a:noFill/>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xmlns="" val="3075102104"/>
                  </a:ext>
                </a:extLst>
              </a:tr>
              <a:tr h="229203">
                <a:tc>
                  <a:txBody>
                    <a:bodyPr/>
                    <a:lstStyle/>
                    <a:p>
                      <a:pPr algn="l" fontAlgn="b"/>
                      <a:r>
                        <a:rPr lang="el-GR" sz="1000" b="1" i="0" u="none" strike="noStrike">
                          <a:solidFill>
                            <a:srgbClr val="FFFFFF"/>
                          </a:solidFill>
                          <a:effectLst/>
                          <a:latin typeface="Arial" panose="020B0604020202020204" pitchFamily="34" charset="0"/>
                        </a:rPr>
                        <a:t>ΣΥΝΟΛΟ</a:t>
                      </a:r>
                    </a:p>
                  </a:txBody>
                  <a:tcPr marL="7436" marR="7436" marT="7436" marB="0" anchor="b">
                    <a:lnL>
                      <a:noFill/>
                    </a:lnL>
                    <a:lnR>
                      <a:noFill/>
                    </a:lnR>
                    <a:lnT>
                      <a:noFill/>
                    </a:lnT>
                    <a:lnB>
                      <a:noFill/>
                    </a:lnB>
                    <a:solidFill>
                      <a:srgbClr val="0070C0"/>
                    </a:solidFill>
                  </a:tcPr>
                </a:tc>
                <a:tc>
                  <a:txBody>
                    <a:bodyPr/>
                    <a:lstStyle/>
                    <a:p>
                      <a:pPr algn="r" fontAlgn="b"/>
                      <a:r>
                        <a:rPr lang="en-GB" sz="900" b="1" i="0" u="none" strike="noStrike">
                          <a:solidFill>
                            <a:srgbClr val="FFFFFF"/>
                          </a:solidFill>
                          <a:effectLst/>
                          <a:latin typeface="Arial" panose="020B0604020202020204" pitchFamily="34" charset="0"/>
                        </a:rPr>
                        <a:t>31,182,536</a:t>
                      </a:r>
                    </a:p>
                  </a:txBody>
                  <a:tcPr marL="7436" marR="7436" marT="7436" marB="0" anchor="b">
                    <a:lnL>
                      <a:noFill/>
                    </a:lnL>
                    <a:lnR>
                      <a:noFill/>
                    </a:lnR>
                    <a:lnT>
                      <a:noFill/>
                    </a:lnT>
                    <a:lnB>
                      <a:noFill/>
                    </a:lnB>
                    <a:solidFill>
                      <a:srgbClr val="0070C0"/>
                    </a:solidFill>
                  </a:tcPr>
                </a:tc>
                <a:tc>
                  <a:txBody>
                    <a:bodyPr/>
                    <a:lstStyle/>
                    <a:p>
                      <a:pPr algn="r" fontAlgn="b"/>
                      <a:r>
                        <a:rPr lang="en-GB" sz="900" b="1" i="0" u="none" strike="noStrike">
                          <a:solidFill>
                            <a:srgbClr val="FFFFFF"/>
                          </a:solidFill>
                          <a:effectLst/>
                          <a:latin typeface="Arial" panose="020B0604020202020204" pitchFamily="34" charset="0"/>
                        </a:rPr>
                        <a:t>4,652,561</a:t>
                      </a:r>
                    </a:p>
                  </a:txBody>
                  <a:tcPr marL="7436" marR="7436" marT="7436" marB="0" anchor="b">
                    <a:lnL>
                      <a:noFill/>
                    </a:lnL>
                    <a:lnR>
                      <a:noFill/>
                    </a:lnR>
                    <a:lnT>
                      <a:noFill/>
                    </a:lnT>
                    <a:lnB>
                      <a:noFill/>
                    </a:lnB>
                    <a:solidFill>
                      <a:srgbClr val="0070C0"/>
                    </a:solidFill>
                  </a:tcPr>
                </a:tc>
                <a:tc>
                  <a:txBody>
                    <a:bodyPr/>
                    <a:lstStyle/>
                    <a:p>
                      <a:pPr algn="r" fontAlgn="b"/>
                      <a:r>
                        <a:rPr lang="en-GB" sz="900" b="1" i="0" u="none" strike="noStrike">
                          <a:solidFill>
                            <a:srgbClr val="FFFFFF"/>
                          </a:solidFill>
                          <a:effectLst/>
                          <a:latin typeface="Arial" panose="020B0604020202020204" pitchFamily="34" charset="0"/>
                        </a:rPr>
                        <a:t>8,340,807</a:t>
                      </a:r>
                    </a:p>
                  </a:txBody>
                  <a:tcPr marL="7436" marR="7436" marT="7436" marB="0" anchor="b">
                    <a:lnL>
                      <a:noFill/>
                    </a:lnL>
                    <a:lnR>
                      <a:noFill/>
                    </a:lnR>
                    <a:lnT>
                      <a:noFill/>
                    </a:lnT>
                    <a:lnB>
                      <a:noFill/>
                    </a:lnB>
                    <a:solidFill>
                      <a:srgbClr val="0070C0"/>
                    </a:solidFill>
                  </a:tcPr>
                </a:tc>
                <a:tc>
                  <a:txBody>
                    <a:bodyPr/>
                    <a:lstStyle/>
                    <a:p>
                      <a:pPr algn="r" fontAlgn="b"/>
                      <a:r>
                        <a:rPr lang="en-GB" sz="900" b="1" i="0" u="none" strike="noStrike">
                          <a:solidFill>
                            <a:srgbClr val="FFFFFF"/>
                          </a:solidFill>
                          <a:effectLst/>
                          <a:latin typeface="Arial" panose="020B0604020202020204" pitchFamily="34" charset="0"/>
                        </a:rPr>
                        <a:t>12,353,672</a:t>
                      </a:r>
                    </a:p>
                  </a:txBody>
                  <a:tcPr marL="7436" marR="7436" marT="7436" marB="0" anchor="b">
                    <a:lnL>
                      <a:noFill/>
                    </a:lnL>
                    <a:lnR>
                      <a:noFill/>
                    </a:lnR>
                    <a:lnT>
                      <a:noFill/>
                    </a:lnT>
                    <a:lnB>
                      <a:noFill/>
                    </a:lnB>
                    <a:solidFill>
                      <a:srgbClr val="0070C0"/>
                    </a:solidFill>
                  </a:tcPr>
                </a:tc>
                <a:tc>
                  <a:txBody>
                    <a:bodyPr/>
                    <a:lstStyle/>
                    <a:p>
                      <a:pPr algn="r" fontAlgn="b"/>
                      <a:r>
                        <a:rPr lang="en-GB" sz="900" b="1" i="0" u="none" strike="noStrike">
                          <a:solidFill>
                            <a:srgbClr val="FFFFFF"/>
                          </a:solidFill>
                          <a:effectLst/>
                          <a:latin typeface="Arial" panose="020B0604020202020204" pitchFamily="34" charset="0"/>
                        </a:rPr>
                        <a:t>10,317,744</a:t>
                      </a:r>
                    </a:p>
                  </a:txBody>
                  <a:tcPr marL="7436" marR="7436" marT="7436" marB="0" anchor="b">
                    <a:lnL>
                      <a:noFill/>
                    </a:lnL>
                    <a:lnR>
                      <a:noFill/>
                    </a:lnR>
                    <a:lnT>
                      <a:noFill/>
                    </a:lnT>
                    <a:lnB>
                      <a:noFill/>
                    </a:lnB>
                    <a:solidFill>
                      <a:srgbClr val="0070C0"/>
                    </a:solidFill>
                  </a:tcPr>
                </a:tc>
                <a:tc>
                  <a:txBody>
                    <a:bodyPr/>
                    <a:lstStyle/>
                    <a:p>
                      <a:pPr algn="r" fontAlgn="b"/>
                      <a:r>
                        <a:rPr lang="en-GB" sz="900" b="1" i="0" u="none" strike="noStrike">
                          <a:solidFill>
                            <a:srgbClr val="FFFFFF"/>
                          </a:solidFill>
                          <a:effectLst/>
                          <a:latin typeface="Arial" panose="020B0604020202020204" pitchFamily="34" charset="0"/>
                        </a:rPr>
                        <a:t>2,466,756</a:t>
                      </a:r>
                    </a:p>
                  </a:txBody>
                  <a:tcPr marL="7436" marR="7436" marT="7436" marB="0" anchor="b">
                    <a:lnL>
                      <a:noFill/>
                    </a:lnL>
                    <a:lnR>
                      <a:noFill/>
                    </a:lnR>
                    <a:lnT>
                      <a:noFill/>
                    </a:lnT>
                    <a:lnB>
                      <a:noFill/>
                    </a:lnB>
                    <a:solidFill>
                      <a:srgbClr val="0070C0"/>
                    </a:solidFill>
                  </a:tcPr>
                </a:tc>
                <a:tc>
                  <a:txBody>
                    <a:bodyPr/>
                    <a:lstStyle/>
                    <a:p>
                      <a:pPr algn="r" fontAlgn="b"/>
                      <a:r>
                        <a:rPr lang="en-GB" sz="900" b="1" i="0" u="none" strike="noStrike">
                          <a:solidFill>
                            <a:srgbClr val="FFFFFF"/>
                          </a:solidFill>
                          <a:effectLst/>
                          <a:latin typeface="Arial" panose="020B0604020202020204" pitchFamily="34" charset="0"/>
                        </a:rPr>
                        <a:t>2,758,539</a:t>
                      </a:r>
                    </a:p>
                  </a:txBody>
                  <a:tcPr marL="7436" marR="7436" marT="7436" marB="0" anchor="b">
                    <a:lnL>
                      <a:noFill/>
                    </a:lnL>
                    <a:lnR>
                      <a:noFill/>
                    </a:lnR>
                    <a:lnT>
                      <a:noFill/>
                    </a:lnT>
                    <a:lnB>
                      <a:noFill/>
                    </a:lnB>
                    <a:solidFill>
                      <a:srgbClr val="0070C0"/>
                    </a:solidFill>
                  </a:tcPr>
                </a:tc>
                <a:tc>
                  <a:txBody>
                    <a:bodyPr/>
                    <a:lstStyle/>
                    <a:p>
                      <a:pPr algn="r" fontAlgn="b"/>
                      <a:r>
                        <a:rPr lang="en-GB" sz="900" b="1" i="0" u="none" strike="noStrike">
                          <a:solidFill>
                            <a:srgbClr val="FFFFFF"/>
                          </a:solidFill>
                          <a:effectLst/>
                          <a:latin typeface="Arial" panose="020B0604020202020204" pitchFamily="34" charset="0"/>
                        </a:rPr>
                        <a:t>14,123,355</a:t>
                      </a:r>
                    </a:p>
                  </a:txBody>
                  <a:tcPr marL="7436" marR="7436" marT="7436" marB="0" anchor="b">
                    <a:lnL>
                      <a:noFill/>
                    </a:lnL>
                    <a:lnR>
                      <a:noFill/>
                    </a:lnR>
                    <a:lnT>
                      <a:noFill/>
                    </a:lnT>
                    <a:lnB>
                      <a:noFill/>
                    </a:lnB>
                    <a:solidFill>
                      <a:srgbClr val="0070C0"/>
                    </a:solidFill>
                  </a:tcPr>
                </a:tc>
                <a:tc>
                  <a:txBody>
                    <a:bodyPr/>
                    <a:lstStyle/>
                    <a:p>
                      <a:pPr algn="r" fontAlgn="b"/>
                      <a:r>
                        <a:rPr lang="en-GB" sz="900" b="1" i="0" u="none" strike="noStrike">
                          <a:solidFill>
                            <a:srgbClr val="FFFFFF"/>
                          </a:solidFill>
                          <a:effectLst/>
                          <a:latin typeface="Arial" panose="020B0604020202020204" pitchFamily="34" charset="0"/>
                        </a:rPr>
                        <a:t>17,641,882</a:t>
                      </a:r>
                    </a:p>
                  </a:txBody>
                  <a:tcPr marL="7436" marR="7436" marT="7436" marB="0" anchor="b">
                    <a:lnL>
                      <a:noFill/>
                    </a:lnL>
                    <a:lnR>
                      <a:noFill/>
                    </a:lnR>
                    <a:lnT>
                      <a:noFill/>
                    </a:lnT>
                    <a:lnB>
                      <a:noFill/>
                    </a:lnB>
                    <a:solidFill>
                      <a:srgbClr val="0070C0"/>
                    </a:solidFill>
                  </a:tcPr>
                </a:tc>
                <a:tc>
                  <a:txBody>
                    <a:bodyPr/>
                    <a:lstStyle/>
                    <a:p>
                      <a:pPr algn="r" fontAlgn="b"/>
                      <a:r>
                        <a:rPr lang="en-GB" sz="900" b="1" i="0" u="none" strike="noStrike">
                          <a:solidFill>
                            <a:srgbClr val="FFFFFF"/>
                          </a:solidFill>
                          <a:effectLst/>
                          <a:latin typeface="Arial" panose="020B0604020202020204" pitchFamily="34" charset="0"/>
                        </a:rPr>
                        <a:t>38,010,494</a:t>
                      </a:r>
                    </a:p>
                  </a:txBody>
                  <a:tcPr marL="7436" marR="7436" marT="7436" marB="0" anchor="b">
                    <a:lnL>
                      <a:noFill/>
                    </a:lnL>
                    <a:lnR>
                      <a:noFill/>
                    </a:lnR>
                    <a:lnT>
                      <a:noFill/>
                    </a:lnT>
                    <a:lnB>
                      <a:noFill/>
                    </a:lnB>
                    <a:solidFill>
                      <a:srgbClr val="0070C0"/>
                    </a:solidFill>
                  </a:tcPr>
                </a:tc>
                <a:tc>
                  <a:txBody>
                    <a:bodyPr/>
                    <a:lstStyle/>
                    <a:p>
                      <a:pPr algn="r" fontAlgn="b"/>
                      <a:r>
                        <a:rPr lang="en-GB" sz="900" b="1" i="0" u="none" strike="noStrike">
                          <a:solidFill>
                            <a:srgbClr val="FFFFFF"/>
                          </a:solidFill>
                          <a:effectLst/>
                          <a:latin typeface="Arial" panose="020B0604020202020204" pitchFamily="34" charset="0"/>
                        </a:rPr>
                        <a:t>18,151,673</a:t>
                      </a:r>
                    </a:p>
                  </a:txBody>
                  <a:tcPr marL="7436" marR="7436" marT="7436" marB="0" anchor="b">
                    <a:lnL>
                      <a:noFill/>
                    </a:lnL>
                    <a:lnR>
                      <a:noFill/>
                    </a:lnR>
                    <a:lnT>
                      <a:noFill/>
                    </a:lnT>
                    <a:lnB>
                      <a:noFill/>
                    </a:lnB>
                    <a:solidFill>
                      <a:srgbClr val="0070C0"/>
                    </a:solidFill>
                  </a:tcPr>
                </a:tc>
                <a:tc>
                  <a:txBody>
                    <a:bodyPr/>
                    <a:lstStyle/>
                    <a:p>
                      <a:pPr algn="l" fontAlgn="b"/>
                      <a:endParaRPr lang="en-GB" sz="1100" b="0" i="0" u="none" strike="noStrike">
                        <a:solidFill>
                          <a:srgbClr val="000000"/>
                        </a:solidFill>
                        <a:effectLst/>
                        <a:latin typeface="Calibri" panose="020F0502020204030204" pitchFamily="34" charset="0"/>
                      </a:endParaRPr>
                    </a:p>
                  </a:txBody>
                  <a:tcPr marL="7436" marR="7436" marT="7436" marB="0" anchor="b">
                    <a:lnL>
                      <a:noFill/>
                    </a:lnL>
                    <a:lnR>
                      <a:noFill/>
                    </a:lnR>
                    <a:lnT>
                      <a:noFill/>
                    </a:lnT>
                    <a:lnB>
                      <a:noFill/>
                    </a:lnB>
                  </a:tcPr>
                </a:tc>
                <a:extLst>
                  <a:ext uri="{0D108BD9-81ED-4DB2-BD59-A6C34878D82A}">
                    <a16:rowId xmlns:a16="http://schemas.microsoft.com/office/drawing/2014/main" xmlns="" val="3152900151"/>
                  </a:ext>
                </a:extLst>
              </a:tr>
              <a:tr h="229203">
                <a:tc gridSpan="2">
                  <a:txBody>
                    <a:bodyPr/>
                    <a:lstStyle/>
                    <a:p>
                      <a:pPr algn="l" fontAlgn="b"/>
                      <a:r>
                        <a:rPr lang="el-GR" sz="1000" b="1" i="0" u="none" strike="noStrike">
                          <a:solidFill>
                            <a:srgbClr val="000000"/>
                          </a:solidFill>
                          <a:effectLst/>
                          <a:latin typeface="Arial" panose="020B0604020202020204" pitchFamily="34" charset="0"/>
                        </a:rPr>
                        <a:t>*Οργανωμένη Αγορά</a:t>
                      </a:r>
                    </a:p>
                  </a:txBody>
                  <a:tcPr marL="7436" marR="7436" marT="7436" marB="0" anchor="b">
                    <a:lnL>
                      <a:noFill/>
                    </a:lnL>
                    <a:lnR>
                      <a:noFill/>
                    </a:lnR>
                    <a:lnT>
                      <a:noFill/>
                    </a:lnT>
                    <a:lnB>
                      <a:noFill/>
                    </a:lnB>
                  </a:tcPr>
                </a:tc>
                <a:tc hMerge="1">
                  <a:txBody>
                    <a:bodyPr/>
                    <a:lstStyle/>
                    <a:p>
                      <a:endParaRPr lang="en-GB"/>
                    </a:p>
                  </a:txBody>
                  <a:tcPr/>
                </a:tc>
                <a:tc>
                  <a:txBody>
                    <a:bodyPr/>
                    <a:lstStyle/>
                    <a:p>
                      <a:pPr algn="l" fontAlgn="b"/>
                      <a:endParaRPr lang="en-GB" sz="1100" b="0" i="0" u="none" strike="noStrike">
                        <a:solidFill>
                          <a:srgbClr val="000000"/>
                        </a:solidFill>
                        <a:effectLst/>
                        <a:latin typeface="Calibri" panose="020F0502020204030204" pitchFamily="34" charset="0"/>
                      </a:endParaRPr>
                    </a:p>
                  </a:txBody>
                  <a:tcPr marL="7436" marR="7436" marT="7436" marB="0" anchor="b">
                    <a:lnL>
                      <a:noFill/>
                    </a:lnL>
                    <a:lnR>
                      <a:noFill/>
                    </a:lnR>
                    <a:lnT>
                      <a:noFill/>
                    </a:lnT>
                    <a:lnB>
                      <a:noFill/>
                    </a:lnB>
                  </a:tcPr>
                </a:tc>
                <a:tc>
                  <a:txBody>
                    <a:bodyPr/>
                    <a:lstStyle/>
                    <a:p>
                      <a:pPr algn="l" fontAlgn="b"/>
                      <a:endParaRPr lang="en-GB" sz="1100" b="0" i="0" u="none" strike="noStrike">
                        <a:solidFill>
                          <a:srgbClr val="000000"/>
                        </a:solidFill>
                        <a:effectLst/>
                        <a:latin typeface="Calibri" panose="020F0502020204030204" pitchFamily="34" charset="0"/>
                      </a:endParaRPr>
                    </a:p>
                  </a:txBody>
                  <a:tcPr marL="7436" marR="7436" marT="7436" marB="0" anchor="b">
                    <a:lnL>
                      <a:noFill/>
                    </a:lnL>
                    <a:lnR>
                      <a:noFill/>
                    </a:lnR>
                    <a:lnT>
                      <a:noFill/>
                    </a:lnT>
                    <a:lnB>
                      <a:noFill/>
                    </a:lnB>
                  </a:tcPr>
                </a:tc>
                <a:tc>
                  <a:txBody>
                    <a:bodyPr/>
                    <a:lstStyle/>
                    <a:p>
                      <a:pPr algn="l" fontAlgn="b"/>
                      <a:endParaRPr lang="en-GB" sz="1100" b="0" i="0" u="none" strike="noStrike">
                        <a:solidFill>
                          <a:srgbClr val="000000"/>
                        </a:solidFill>
                        <a:effectLst/>
                        <a:latin typeface="Calibri" panose="020F0502020204030204" pitchFamily="34" charset="0"/>
                      </a:endParaRPr>
                    </a:p>
                  </a:txBody>
                  <a:tcPr marL="7436" marR="7436" marT="7436" marB="0" anchor="b">
                    <a:lnL>
                      <a:noFill/>
                    </a:lnL>
                    <a:lnR>
                      <a:noFill/>
                    </a:lnR>
                    <a:lnT>
                      <a:noFill/>
                    </a:lnT>
                    <a:lnB>
                      <a:noFill/>
                    </a:lnB>
                  </a:tcPr>
                </a:tc>
                <a:tc>
                  <a:txBody>
                    <a:bodyPr/>
                    <a:lstStyle/>
                    <a:p>
                      <a:pPr algn="l" fontAlgn="b"/>
                      <a:endParaRPr lang="en-GB" sz="1100" b="0" i="0" u="none" strike="noStrike">
                        <a:solidFill>
                          <a:srgbClr val="000000"/>
                        </a:solidFill>
                        <a:effectLst/>
                        <a:latin typeface="Calibri" panose="020F0502020204030204" pitchFamily="34" charset="0"/>
                      </a:endParaRPr>
                    </a:p>
                  </a:txBody>
                  <a:tcPr marL="7436" marR="7436" marT="7436" marB="0" anchor="b">
                    <a:lnL>
                      <a:noFill/>
                    </a:lnL>
                    <a:lnR>
                      <a:noFill/>
                    </a:lnR>
                    <a:lnT>
                      <a:noFill/>
                    </a:lnT>
                    <a:lnB>
                      <a:noFill/>
                    </a:lnB>
                  </a:tcPr>
                </a:tc>
                <a:tc>
                  <a:txBody>
                    <a:bodyPr/>
                    <a:lstStyle/>
                    <a:p>
                      <a:pPr algn="l" fontAlgn="b"/>
                      <a:endParaRPr lang="en-GB" sz="1100" b="0" i="0" u="none" strike="noStrike">
                        <a:solidFill>
                          <a:srgbClr val="000000"/>
                        </a:solidFill>
                        <a:effectLst/>
                        <a:latin typeface="Calibri" panose="020F0502020204030204" pitchFamily="34" charset="0"/>
                      </a:endParaRPr>
                    </a:p>
                  </a:txBody>
                  <a:tcPr marL="7436" marR="7436" marT="7436" marB="0" anchor="b">
                    <a:lnL>
                      <a:noFill/>
                    </a:lnL>
                    <a:lnR>
                      <a:noFill/>
                    </a:lnR>
                    <a:lnT>
                      <a:noFill/>
                    </a:lnT>
                    <a:lnB>
                      <a:noFill/>
                    </a:lnB>
                  </a:tcPr>
                </a:tc>
                <a:tc>
                  <a:txBody>
                    <a:bodyPr/>
                    <a:lstStyle/>
                    <a:p>
                      <a:pPr algn="l" fontAlgn="b"/>
                      <a:endParaRPr lang="en-GB" sz="1100" b="0" i="0" u="none" strike="noStrike">
                        <a:solidFill>
                          <a:srgbClr val="000000"/>
                        </a:solidFill>
                        <a:effectLst/>
                        <a:latin typeface="Calibri" panose="020F0502020204030204" pitchFamily="34" charset="0"/>
                      </a:endParaRPr>
                    </a:p>
                  </a:txBody>
                  <a:tcPr marL="7436" marR="7436" marT="7436" marB="0" anchor="b">
                    <a:lnL>
                      <a:noFill/>
                    </a:lnL>
                    <a:lnR>
                      <a:noFill/>
                    </a:lnR>
                    <a:lnT>
                      <a:noFill/>
                    </a:lnT>
                    <a:lnB>
                      <a:noFill/>
                    </a:lnB>
                  </a:tcPr>
                </a:tc>
                <a:tc>
                  <a:txBody>
                    <a:bodyPr/>
                    <a:lstStyle/>
                    <a:p>
                      <a:pPr algn="l" fontAlgn="b"/>
                      <a:endParaRPr lang="en-GB" sz="1100" b="0" i="0" u="none" strike="noStrike">
                        <a:solidFill>
                          <a:srgbClr val="000000"/>
                        </a:solidFill>
                        <a:effectLst/>
                        <a:latin typeface="Calibri" panose="020F0502020204030204" pitchFamily="34" charset="0"/>
                      </a:endParaRPr>
                    </a:p>
                  </a:txBody>
                  <a:tcPr marL="7436" marR="7436" marT="7436" marB="0" anchor="b">
                    <a:lnL>
                      <a:noFill/>
                    </a:lnL>
                    <a:lnR>
                      <a:noFill/>
                    </a:lnR>
                    <a:lnT>
                      <a:noFill/>
                    </a:lnT>
                    <a:lnB>
                      <a:noFill/>
                    </a:lnB>
                  </a:tcPr>
                </a:tc>
                <a:tc>
                  <a:txBody>
                    <a:bodyPr/>
                    <a:lstStyle/>
                    <a:p>
                      <a:pPr algn="l" fontAlgn="b"/>
                      <a:endParaRPr lang="en-GB" sz="1100" b="0" i="0" u="none" strike="noStrike">
                        <a:solidFill>
                          <a:srgbClr val="000000"/>
                        </a:solidFill>
                        <a:effectLst/>
                        <a:latin typeface="Calibri" panose="020F0502020204030204" pitchFamily="34" charset="0"/>
                      </a:endParaRPr>
                    </a:p>
                  </a:txBody>
                  <a:tcPr marL="7436" marR="7436" marT="7436" marB="0" anchor="b">
                    <a:lnL>
                      <a:noFill/>
                    </a:lnL>
                    <a:lnR>
                      <a:noFill/>
                    </a:lnR>
                    <a:lnT>
                      <a:noFill/>
                    </a:lnT>
                    <a:lnB>
                      <a:noFill/>
                    </a:lnB>
                  </a:tcPr>
                </a:tc>
                <a:tc>
                  <a:txBody>
                    <a:bodyPr/>
                    <a:lstStyle/>
                    <a:p>
                      <a:pPr algn="l" fontAlgn="b"/>
                      <a:endParaRPr lang="en-GB" sz="1100" b="0" i="0" u="none" strike="noStrike">
                        <a:solidFill>
                          <a:srgbClr val="000000"/>
                        </a:solidFill>
                        <a:effectLst/>
                        <a:latin typeface="Calibri" panose="020F0502020204030204" pitchFamily="34" charset="0"/>
                      </a:endParaRPr>
                    </a:p>
                  </a:txBody>
                  <a:tcPr marL="7436" marR="7436" marT="7436" marB="0" anchor="b">
                    <a:lnL>
                      <a:noFill/>
                    </a:lnL>
                    <a:lnR>
                      <a:noFill/>
                    </a:lnR>
                    <a:lnT>
                      <a:noFill/>
                    </a:lnT>
                    <a:lnB>
                      <a:noFill/>
                    </a:lnB>
                  </a:tcPr>
                </a:tc>
                <a:tc>
                  <a:txBody>
                    <a:bodyPr/>
                    <a:lstStyle/>
                    <a:p>
                      <a:pPr algn="l" fontAlgn="b"/>
                      <a:endParaRPr lang="en-GB" sz="1100" b="0" i="0" u="none" strike="noStrike">
                        <a:solidFill>
                          <a:srgbClr val="000000"/>
                        </a:solidFill>
                        <a:effectLst/>
                        <a:latin typeface="Calibri" panose="020F0502020204030204" pitchFamily="34" charset="0"/>
                      </a:endParaRPr>
                    </a:p>
                  </a:txBody>
                  <a:tcPr marL="7436" marR="7436" marT="7436" marB="0" anchor="b">
                    <a:lnL>
                      <a:noFill/>
                    </a:lnL>
                    <a:lnR>
                      <a:noFill/>
                    </a:lnR>
                    <a:lnT>
                      <a:noFill/>
                    </a:lnT>
                    <a:lnB>
                      <a:noFill/>
                    </a:lnB>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7436" marR="7436" marT="7436" marB="0" anchor="b">
                    <a:lnL>
                      <a:noFill/>
                    </a:lnL>
                    <a:lnR>
                      <a:noFill/>
                    </a:lnR>
                    <a:lnT>
                      <a:noFill/>
                    </a:lnT>
                    <a:lnB>
                      <a:noFill/>
                    </a:lnB>
                  </a:tcPr>
                </a:tc>
                <a:extLst>
                  <a:ext uri="{0D108BD9-81ED-4DB2-BD59-A6C34878D82A}">
                    <a16:rowId xmlns:a16="http://schemas.microsoft.com/office/drawing/2014/main" xmlns="" val="4025715983"/>
                  </a:ext>
                </a:extLst>
              </a:tr>
            </a:tbl>
          </a:graphicData>
        </a:graphic>
      </p:graphicFrame>
    </p:spTree>
    <p:extLst>
      <p:ext uri="{BB962C8B-B14F-4D97-AF65-F5344CB8AC3E}">
        <p14:creationId xmlns:p14="http://schemas.microsoft.com/office/powerpoint/2010/main" val="923287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dirty="0" smtClean="0"/>
              <a:t>Όγκος Συναλλαγών (2)</a:t>
            </a:r>
            <a:endParaRPr lang="el-GR" dirty="0"/>
          </a:p>
        </p:txBody>
      </p:sp>
      <p:sp>
        <p:nvSpPr>
          <p:cNvPr id="3" name="Content Placeholder 2"/>
          <p:cNvSpPr>
            <a:spLocks noGrp="1"/>
          </p:cNvSpPr>
          <p:nvPr>
            <p:ph idx="1"/>
          </p:nvPr>
        </p:nvSpPr>
        <p:spPr>
          <a:xfrm>
            <a:off x="251999" y="864000"/>
            <a:ext cx="9756000" cy="5733352"/>
          </a:xfrm>
        </p:spPr>
        <p:txBody>
          <a:bodyPr/>
          <a:lstStyle/>
          <a:p>
            <a:r>
              <a:rPr lang="el-GR" sz="1600" dirty="0" smtClean="0"/>
              <a:t>   </a:t>
            </a:r>
            <a:endParaRPr lang="el-GR" sz="1600" dirty="0"/>
          </a:p>
          <a:p>
            <a:endParaRPr lang="el-GR" dirty="0"/>
          </a:p>
        </p:txBody>
      </p:sp>
      <p:grpSp>
        <p:nvGrpSpPr>
          <p:cNvPr id="6" name="Chart 2"/>
          <p:cNvGrpSpPr>
            <a:grpSpLocks/>
          </p:cNvGrpSpPr>
          <p:nvPr/>
        </p:nvGrpSpPr>
        <p:grpSpPr bwMode="auto">
          <a:xfrm>
            <a:off x="827782" y="1268760"/>
            <a:ext cx="8712968" cy="5040560"/>
            <a:chOff x="0" y="0"/>
            <a:chExt cx="8328656" cy="4747263"/>
          </a:xfrm>
        </p:grpSpPr>
        <p:graphicFrame>
          <p:nvGraphicFramePr>
            <p:cNvPr id="7" name="Chart 6"/>
            <p:cNvGraphicFramePr>
              <a:graphicFrameLocks/>
            </p:cNvGraphicFramePr>
            <p:nvPr>
              <p:extLst>
                <p:ext uri="{D42A27DB-BD31-4B8C-83A1-F6EECF244321}">
                  <p14:modId xmlns:p14="http://schemas.microsoft.com/office/powerpoint/2010/main" val="4195044245"/>
                </p:ext>
              </p:extLst>
            </p:nvPr>
          </p:nvGraphicFramePr>
          <p:xfrm>
            <a:off x="0" y="0"/>
            <a:ext cx="8328656" cy="4747263"/>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3"/>
            <p:cNvSpPr txBox="1">
              <a:spLocks noChangeArrowheads="1"/>
            </p:cNvSpPr>
            <p:nvPr/>
          </p:nvSpPr>
          <p:spPr bwMode="auto">
            <a:xfrm>
              <a:off x="7376591" y="2843835"/>
              <a:ext cx="777898" cy="367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grpSp>
    </p:spTree>
    <p:extLst>
      <p:ext uri="{BB962C8B-B14F-4D97-AF65-F5344CB8AC3E}">
        <p14:creationId xmlns:p14="http://schemas.microsoft.com/office/powerpoint/2010/main" val="4574824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dirty="0" smtClean="0"/>
              <a:t>Αξία Συναλλαγών (1)</a:t>
            </a:r>
            <a:endParaRPr lang="el-GR" dirty="0"/>
          </a:p>
        </p:txBody>
      </p:sp>
      <p:sp>
        <p:nvSpPr>
          <p:cNvPr id="3" name="Content Placeholder 2"/>
          <p:cNvSpPr>
            <a:spLocks noGrp="1"/>
          </p:cNvSpPr>
          <p:nvPr>
            <p:ph idx="1"/>
          </p:nvPr>
        </p:nvSpPr>
        <p:spPr>
          <a:xfrm>
            <a:off x="251999" y="864000"/>
            <a:ext cx="9756000" cy="5733352"/>
          </a:xfrm>
        </p:spPr>
        <p:txBody>
          <a:bodyPr/>
          <a:lstStyle/>
          <a:p>
            <a:r>
              <a:rPr lang="el-GR" sz="1600" dirty="0" smtClean="0"/>
              <a:t>   </a:t>
            </a:r>
            <a:endParaRPr lang="el-GR" sz="1600" dirty="0"/>
          </a:p>
          <a:p>
            <a:endParaRPr lang="el-GR" dirty="0"/>
          </a:p>
        </p:txBody>
      </p:sp>
      <p:graphicFrame>
        <p:nvGraphicFramePr>
          <p:cNvPr id="4" name="Table 3"/>
          <p:cNvGraphicFramePr>
            <a:graphicFrameLocks noGrp="1"/>
          </p:cNvGraphicFramePr>
          <p:nvPr>
            <p:extLst>
              <p:ext uri="{D42A27DB-BD31-4B8C-83A1-F6EECF244321}">
                <p14:modId xmlns:p14="http://schemas.microsoft.com/office/powerpoint/2010/main" val="2363924942"/>
              </p:ext>
            </p:extLst>
          </p:nvPr>
        </p:nvGraphicFramePr>
        <p:xfrm>
          <a:off x="284164" y="1988829"/>
          <a:ext cx="9728198" cy="3600410"/>
        </p:xfrm>
        <a:graphic>
          <a:graphicData uri="http://schemas.openxmlformats.org/drawingml/2006/table">
            <a:tbl>
              <a:tblPr/>
              <a:tblGrid>
                <a:gridCol w="555431">
                  <a:extLst>
                    <a:ext uri="{9D8B030D-6E8A-4147-A177-3AD203B41FA5}">
                      <a16:colId xmlns:a16="http://schemas.microsoft.com/office/drawing/2014/main" xmlns="" val="3783466621"/>
                    </a:ext>
                  </a:extLst>
                </a:gridCol>
                <a:gridCol w="718792">
                  <a:extLst>
                    <a:ext uri="{9D8B030D-6E8A-4147-A177-3AD203B41FA5}">
                      <a16:colId xmlns:a16="http://schemas.microsoft.com/office/drawing/2014/main" xmlns="" val="719148593"/>
                    </a:ext>
                  </a:extLst>
                </a:gridCol>
                <a:gridCol w="702456">
                  <a:extLst>
                    <a:ext uri="{9D8B030D-6E8A-4147-A177-3AD203B41FA5}">
                      <a16:colId xmlns:a16="http://schemas.microsoft.com/office/drawing/2014/main" xmlns="" val="3807794310"/>
                    </a:ext>
                  </a:extLst>
                </a:gridCol>
                <a:gridCol w="735128">
                  <a:extLst>
                    <a:ext uri="{9D8B030D-6E8A-4147-A177-3AD203B41FA5}">
                      <a16:colId xmlns:a16="http://schemas.microsoft.com/office/drawing/2014/main" xmlns="" val="2355179364"/>
                    </a:ext>
                  </a:extLst>
                </a:gridCol>
                <a:gridCol w="759632">
                  <a:extLst>
                    <a:ext uri="{9D8B030D-6E8A-4147-A177-3AD203B41FA5}">
                      <a16:colId xmlns:a16="http://schemas.microsoft.com/office/drawing/2014/main" xmlns="" val="345641518"/>
                    </a:ext>
                  </a:extLst>
                </a:gridCol>
                <a:gridCol w="816809">
                  <a:extLst>
                    <a:ext uri="{9D8B030D-6E8A-4147-A177-3AD203B41FA5}">
                      <a16:colId xmlns:a16="http://schemas.microsoft.com/office/drawing/2014/main" xmlns="" val="193554751"/>
                    </a:ext>
                  </a:extLst>
                </a:gridCol>
                <a:gridCol w="759632">
                  <a:extLst>
                    <a:ext uri="{9D8B030D-6E8A-4147-A177-3AD203B41FA5}">
                      <a16:colId xmlns:a16="http://schemas.microsoft.com/office/drawing/2014/main" xmlns="" val="1352407118"/>
                    </a:ext>
                  </a:extLst>
                </a:gridCol>
                <a:gridCol w="726961">
                  <a:extLst>
                    <a:ext uri="{9D8B030D-6E8A-4147-A177-3AD203B41FA5}">
                      <a16:colId xmlns:a16="http://schemas.microsoft.com/office/drawing/2014/main" xmlns="" val="509520854"/>
                    </a:ext>
                  </a:extLst>
                </a:gridCol>
                <a:gridCol w="767801">
                  <a:extLst>
                    <a:ext uri="{9D8B030D-6E8A-4147-A177-3AD203B41FA5}">
                      <a16:colId xmlns:a16="http://schemas.microsoft.com/office/drawing/2014/main" xmlns="" val="2385417251"/>
                    </a:ext>
                  </a:extLst>
                </a:gridCol>
                <a:gridCol w="759632">
                  <a:extLst>
                    <a:ext uri="{9D8B030D-6E8A-4147-A177-3AD203B41FA5}">
                      <a16:colId xmlns:a16="http://schemas.microsoft.com/office/drawing/2014/main" xmlns="" val="1665434961"/>
                    </a:ext>
                  </a:extLst>
                </a:gridCol>
                <a:gridCol w="800473">
                  <a:extLst>
                    <a:ext uri="{9D8B030D-6E8A-4147-A177-3AD203B41FA5}">
                      <a16:colId xmlns:a16="http://schemas.microsoft.com/office/drawing/2014/main" xmlns="" val="394875129"/>
                    </a:ext>
                  </a:extLst>
                </a:gridCol>
                <a:gridCol w="800473">
                  <a:extLst>
                    <a:ext uri="{9D8B030D-6E8A-4147-A177-3AD203B41FA5}">
                      <a16:colId xmlns:a16="http://schemas.microsoft.com/office/drawing/2014/main" xmlns="" val="1447988522"/>
                    </a:ext>
                  </a:extLst>
                </a:gridCol>
                <a:gridCol w="824978">
                  <a:extLst>
                    <a:ext uri="{9D8B030D-6E8A-4147-A177-3AD203B41FA5}">
                      <a16:colId xmlns:a16="http://schemas.microsoft.com/office/drawing/2014/main" xmlns="" val="2658131789"/>
                    </a:ext>
                  </a:extLst>
                </a:gridCol>
              </a:tblGrid>
              <a:tr h="372456">
                <a:tc gridSpan="13">
                  <a:txBody>
                    <a:bodyPr/>
                    <a:lstStyle/>
                    <a:p>
                      <a:pPr algn="ctr" fontAlgn="b"/>
                      <a:r>
                        <a:rPr lang="el-GR" sz="1500" b="1" i="0" u="none" strike="noStrike">
                          <a:solidFill>
                            <a:srgbClr val="FFFFFF"/>
                          </a:solidFill>
                          <a:effectLst/>
                          <a:latin typeface="Calibri" panose="020F0502020204030204" pitchFamily="34" charset="0"/>
                        </a:rPr>
                        <a:t>ΑΞΙΑ ΣΥΝΑΛΛΑΓΩΝ* (σε €)</a:t>
                      </a:r>
                    </a:p>
                  </a:txBody>
                  <a:tcPr marL="6544" marR="6544" marT="6544" marB="0" anchor="b">
                    <a:lnL>
                      <a:noFill/>
                    </a:lnL>
                    <a:lnR>
                      <a:noFill/>
                    </a:lnR>
                    <a:lnT>
                      <a:noFill/>
                    </a:lnT>
                    <a:lnB>
                      <a:noFill/>
                    </a:lnB>
                    <a:solidFill>
                      <a:srgbClr val="0070C0"/>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xmlns="" val="1923273981"/>
                  </a:ext>
                </a:extLst>
              </a:tr>
              <a:tr h="238753">
                <a:tc>
                  <a:txBody>
                    <a:bodyPr/>
                    <a:lstStyle/>
                    <a:p>
                      <a:pPr algn="l" fontAlgn="b"/>
                      <a:r>
                        <a:rPr lang="en-GB" sz="900" b="0" i="0" u="none" strike="noStrike">
                          <a:solidFill>
                            <a:srgbClr val="000000"/>
                          </a:solidFill>
                          <a:effectLst/>
                          <a:latin typeface="Calibri" panose="020F0502020204030204" pitchFamily="34" charset="0"/>
                        </a:rPr>
                        <a:t> </a:t>
                      </a:r>
                    </a:p>
                  </a:txBody>
                  <a:tcPr marL="6544" marR="6544" marT="6544"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900" b="1" i="0" u="none" strike="noStrike">
                          <a:solidFill>
                            <a:srgbClr val="000000"/>
                          </a:solidFill>
                          <a:effectLst/>
                          <a:latin typeface="Calibri" panose="020F0502020204030204" pitchFamily="34" charset="0"/>
                        </a:rPr>
                        <a:t>2010</a:t>
                      </a:r>
                    </a:p>
                  </a:txBody>
                  <a:tcPr marL="6544" marR="6544" marT="6544"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900" b="1" i="0" u="none" strike="noStrike">
                          <a:solidFill>
                            <a:srgbClr val="000000"/>
                          </a:solidFill>
                          <a:effectLst/>
                          <a:latin typeface="Calibri" panose="020F0502020204030204" pitchFamily="34" charset="0"/>
                        </a:rPr>
                        <a:t>2011</a:t>
                      </a:r>
                    </a:p>
                  </a:txBody>
                  <a:tcPr marL="6544" marR="6544" marT="6544"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900" b="1" i="0" u="none" strike="noStrike">
                          <a:solidFill>
                            <a:srgbClr val="000000"/>
                          </a:solidFill>
                          <a:effectLst/>
                          <a:latin typeface="Calibri" panose="020F0502020204030204" pitchFamily="34" charset="0"/>
                        </a:rPr>
                        <a:t>2012</a:t>
                      </a:r>
                    </a:p>
                  </a:txBody>
                  <a:tcPr marL="6544" marR="6544" marT="6544"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900" b="1" i="0" u="none" strike="noStrike">
                          <a:solidFill>
                            <a:srgbClr val="000000"/>
                          </a:solidFill>
                          <a:effectLst/>
                          <a:latin typeface="Calibri" panose="020F0502020204030204" pitchFamily="34" charset="0"/>
                        </a:rPr>
                        <a:t>2013</a:t>
                      </a:r>
                    </a:p>
                  </a:txBody>
                  <a:tcPr marL="6544" marR="6544" marT="6544"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900" b="1" i="0" u="none" strike="noStrike">
                          <a:solidFill>
                            <a:srgbClr val="000000"/>
                          </a:solidFill>
                          <a:effectLst/>
                          <a:latin typeface="Calibri" panose="020F0502020204030204" pitchFamily="34" charset="0"/>
                        </a:rPr>
                        <a:t>2014</a:t>
                      </a:r>
                    </a:p>
                  </a:txBody>
                  <a:tcPr marL="6544" marR="6544" marT="6544"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900" b="1" i="0" u="none" strike="noStrike">
                          <a:solidFill>
                            <a:srgbClr val="000000"/>
                          </a:solidFill>
                          <a:effectLst/>
                          <a:latin typeface="Calibri" panose="020F0502020204030204" pitchFamily="34" charset="0"/>
                        </a:rPr>
                        <a:t>2015</a:t>
                      </a:r>
                    </a:p>
                  </a:txBody>
                  <a:tcPr marL="6544" marR="6544" marT="6544"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900" b="1" i="0" u="none" strike="noStrike">
                          <a:solidFill>
                            <a:srgbClr val="000000"/>
                          </a:solidFill>
                          <a:effectLst/>
                          <a:latin typeface="Calibri" panose="020F0502020204030204" pitchFamily="34" charset="0"/>
                        </a:rPr>
                        <a:t>2016</a:t>
                      </a:r>
                    </a:p>
                  </a:txBody>
                  <a:tcPr marL="6544" marR="6544" marT="6544"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900" b="1" i="0" u="none" strike="noStrike">
                          <a:solidFill>
                            <a:srgbClr val="000000"/>
                          </a:solidFill>
                          <a:effectLst/>
                          <a:latin typeface="Calibri" panose="020F0502020204030204" pitchFamily="34" charset="0"/>
                        </a:rPr>
                        <a:t>2017</a:t>
                      </a:r>
                    </a:p>
                  </a:txBody>
                  <a:tcPr marL="6544" marR="6544" marT="6544"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900" b="1" i="0" u="none" strike="noStrike">
                          <a:solidFill>
                            <a:srgbClr val="000000"/>
                          </a:solidFill>
                          <a:effectLst/>
                          <a:latin typeface="Calibri" panose="020F0502020204030204" pitchFamily="34" charset="0"/>
                        </a:rPr>
                        <a:t>2018</a:t>
                      </a:r>
                    </a:p>
                  </a:txBody>
                  <a:tcPr marL="6544" marR="6544" marT="6544"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900" b="1" i="0" u="none" strike="noStrike">
                          <a:solidFill>
                            <a:srgbClr val="000000"/>
                          </a:solidFill>
                          <a:effectLst/>
                          <a:latin typeface="Calibri" panose="020F0502020204030204" pitchFamily="34" charset="0"/>
                        </a:rPr>
                        <a:t>2019</a:t>
                      </a:r>
                    </a:p>
                  </a:txBody>
                  <a:tcPr marL="6544" marR="6544" marT="6544"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l-GR" sz="900" b="1" i="0" u="none" strike="noStrike">
                          <a:solidFill>
                            <a:srgbClr val="000000"/>
                          </a:solidFill>
                          <a:effectLst/>
                          <a:latin typeface="Calibri" panose="020F0502020204030204" pitchFamily="34" charset="0"/>
                        </a:rPr>
                        <a:t>Ιουν-20</a:t>
                      </a:r>
                    </a:p>
                  </a:txBody>
                  <a:tcPr marL="6544" marR="6544" marT="6544"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900" b="1" i="0" u="none" strike="noStrike">
                          <a:solidFill>
                            <a:srgbClr val="000000"/>
                          </a:solidFill>
                          <a:effectLst/>
                          <a:latin typeface="Calibri" panose="020F0502020204030204" pitchFamily="34" charset="0"/>
                        </a:rPr>
                        <a:t>10-yr</a:t>
                      </a:r>
                    </a:p>
                  </a:txBody>
                  <a:tcPr marL="6544" marR="6544" marT="6544" marB="0" anchor="b">
                    <a:lnL>
                      <a:noFill/>
                    </a:lnL>
                    <a:lnR>
                      <a:noFill/>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519663916"/>
                  </a:ext>
                </a:extLst>
              </a:tr>
              <a:tr h="229204">
                <a:tc>
                  <a:txBody>
                    <a:bodyPr/>
                    <a:lstStyle/>
                    <a:p>
                      <a:pPr algn="l" fontAlgn="b"/>
                      <a:r>
                        <a:rPr lang="en-GB" sz="900" b="1" i="0" u="none" strike="noStrike">
                          <a:solidFill>
                            <a:srgbClr val="000000"/>
                          </a:solidFill>
                          <a:effectLst/>
                          <a:latin typeface="Arial" panose="020B0604020202020204" pitchFamily="34" charset="0"/>
                        </a:rPr>
                        <a:t>BYTE</a:t>
                      </a:r>
                    </a:p>
                  </a:txBody>
                  <a:tcPr marL="6544" marR="6544" marT="6544"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544,389.71</a:t>
                      </a:r>
                    </a:p>
                  </a:txBody>
                  <a:tcPr marL="6544" marR="6544" marT="6544"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234,751.61</a:t>
                      </a:r>
                    </a:p>
                  </a:txBody>
                  <a:tcPr marL="6544" marR="6544" marT="6544"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98,862.36</a:t>
                      </a:r>
                    </a:p>
                  </a:txBody>
                  <a:tcPr marL="6544" marR="6544" marT="6544"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196,975.72</a:t>
                      </a:r>
                    </a:p>
                  </a:txBody>
                  <a:tcPr marL="6544" marR="6544" marT="6544"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146,162.11</a:t>
                      </a:r>
                    </a:p>
                  </a:txBody>
                  <a:tcPr marL="6544" marR="6544" marT="6544"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63,436.11</a:t>
                      </a:r>
                    </a:p>
                  </a:txBody>
                  <a:tcPr marL="6544" marR="6544" marT="6544"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13,343.05</a:t>
                      </a:r>
                    </a:p>
                  </a:txBody>
                  <a:tcPr marL="6544" marR="6544" marT="6544"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58,809.04</a:t>
                      </a:r>
                    </a:p>
                  </a:txBody>
                  <a:tcPr marL="6544" marR="6544" marT="6544"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168,605.19</a:t>
                      </a:r>
                    </a:p>
                  </a:txBody>
                  <a:tcPr marL="6544" marR="6544" marT="6544"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7,143,046.57</a:t>
                      </a:r>
                    </a:p>
                  </a:txBody>
                  <a:tcPr marL="6544" marR="6544" marT="6544"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1,571,723.50</a:t>
                      </a:r>
                    </a:p>
                  </a:txBody>
                  <a:tcPr marL="6544" marR="6544" marT="6544"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900" b="1" i="0" u="none" strike="noStrike">
                          <a:solidFill>
                            <a:srgbClr val="000000"/>
                          </a:solidFill>
                          <a:effectLst/>
                          <a:latin typeface="Calibri" panose="020F0502020204030204" pitchFamily="34" charset="0"/>
                        </a:rPr>
                        <a:t>10,240,104.97</a:t>
                      </a:r>
                    </a:p>
                  </a:txBody>
                  <a:tcPr marL="6544" marR="6544" marT="6544" marB="0" anchor="b">
                    <a:lnL>
                      <a:noFill/>
                    </a:lnL>
                    <a:lnR>
                      <a:noFill/>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xmlns="" val="1850352205"/>
                  </a:ext>
                </a:extLst>
              </a:tr>
              <a:tr h="229204">
                <a:tc>
                  <a:txBody>
                    <a:bodyPr/>
                    <a:lstStyle/>
                    <a:p>
                      <a:pPr algn="l" fontAlgn="b"/>
                      <a:r>
                        <a:rPr lang="en-GB" sz="900" b="1" i="0" u="none" strike="noStrike">
                          <a:solidFill>
                            <a:srgbClr val="000000"/>
                          </a:solidFill>
                          <a:effectLst/>
                          <a:latin typeface="Arial" panose="020B0604020202020204" pitchFamily="34" charset="0"/>
                        </a:rPr>
                        <a:t>CPI</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104,859.20</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48,828.17</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14,359.36</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21,582.64</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30,447.07</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6,111.86</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7,880.09</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47,210.76</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154,047.34</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157,380.74</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107,649.00</a:t>
                      </a:r>
                    </a:p>
                  </a:txBody>
                  <a:tcPr marL="6544" marR="6544" marT="6544" marB="0" anchor="b">
                    <a:lnL>
                      <a:noFill/>
                    </a:lnL>
                    <a:lnR>
                      <a:noFill/>
                    </a:lnR>
                    <a:lnT>
                      <a:noFill/>
                    </a:lnT>
                    <a:lnB>
                      <a:noFill/>
                    </a:lnB>
                  </a:tcPr>
                </a:tc>
                <a:tc>
                  <a:txBody>
                    <a:bodyPr/>
                    <a:lstStyle/>
                    <a:p>
                      <a:pPr algn="r" fontAlgn="b"/>
                      <a:r>
                        <a:rPr lang="en-GB" sz="900" b="1" i="0" u="none" strike="noStrike">
                          <a:solidFill>
                            <a:srgbClr val="000000"/>
                          </a:solidFill>
                          <a:effectLst/>
                          <a:latin typeface="Calibri" panose="020F0502020204030204" pitchFamily="34" charset="0"/>
                        </a:rPr>
                        <a:t>700,356.23</a:t>
                      </a:r>
                    </a:p>
                  </a:txBody>
                  <a:tcPr marL="6544" marR="6544" marT="6544" marB="0" anchor="b">
                    <a:lnL>
                      <a:noFill/>
                    </a:lnL>
                    <a:lnR>
                      <a:noFill/>
                    </a:lnR>
                    <a:lnT>
                      <a:noFill/>
                    </a:lnT>
                    <a:lnB>
                      <a:noFill/>
                    </a:lnB>
                  </a:tcPr>
                </a:tc>
                <a:extLst>
                  <a:ext uri="{0D108BD9-81ED-4DB2-BD59-A6C34878D82A}">
                    <a16:rowId xmlns:a16="http://schemas.microsoft.com/office/drawing/2014/main" xmlns="" val="1315914638"/>
                  </a:ext>
                </a:extLst>
              </a:tr>
              <a:tr h="229204">
                <a:tc>
                  <a:txBody>
                    <a:bodyPr/>
                    <a:lstStyle/>
                    <a:p>
                      <a:pPr algn="l" fontAlgn="b"/>
                      <a:r>
                        <a:rPr lang="el-GR" sz="900" b="1" i="0" u="none" strike="noStrike">
                          <a:solidFill>
                            <a:srgbClr val="000000"/>
                          </a:solidFill>
                          <a:effectLst/>
                          <a:latin typeface="Arial" panose="020B0604020202020204" pitchFamily="34" charset="0"/>
                        </a:rPr>
                        <a:t>ΕΠΣΙΛ</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45,704.83</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95,416.75</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68,020.03</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67,998.98</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112,882.11</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47,588.53</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18,293.72</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56,117.80</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224,765.99</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974,621.23</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567,469.70</a:t>
                      </a:r>
                    </a:p>
                  </a:txBody>
                  <a:tcPr marL="6544" marR="6544" marT="6544" marB="0" anchor="b">
                    <a:lnL>
                      <a:noFill/>
                    </a:lnL>
                    <a:lnR>
                      <a:noFill/>
                    </a:lnR>
                    <a:lnT>
                      <a:noFill/>
                    </a:lnT>
                    <a:lnB>
                      <a:noFill/>
                    </a:lnB>
                  </a:tcPr>
                </a:tc>
                <a:tc>
                  <a:txBody>
                    <a:bodyPr/>
                    <a:lstStyle/>
                    <a:p>
                      <a:pPr algn="r" fontAlgn="b"/>
                      <a:r>
                        <a:rPr lang="en-GB" sz="900" b="1" i="0" u="none" strike="noStrike">
                          <a:solidFill>
                            <a:srgbClr val="000000"/>
                          </a:solidFill>
                          <a:effectLst/>
                          <a:latin typeface="Calibri" panose="020F0502020204030204" pitchFamily="34" charset="0"/>
                        </a:rPr>
                        <a:t>2,278,879.67</a:t>
                      </a:r>
                    </a:p>
                  </a:txBody>
                  <a:tcPr marL="6544" marR="6544" marT="6544" marB="0" anchor="b">
                    <a:lnL>
                      <a:noFill/>
                    </a:lnL>
                    <a:lnR>
                      <a:noFill/>
                    </a:lnR>
                    <a:lnT>
                      <a:noFill/>
                    </a:lnT>
                    <a:lnB>
                      <a:noFill/>
                    </a:lnB>
                  </a:tcPr>
                </a:tc>
                <a:extLst>
                  <a:ext uri="{0D108BD9-81ED-4DB2-BD59-A6C34878D82A}">
                    <a16:rowId xmlns:a16="http://schemas.microsoft.com/office/drawing/2014/main" xmlns="" val="77612221"/>
                  </a:ext>
                </a:extLst>
              </a:tr>
              <a:tr h="229204">
                <a:tc>
                  <a:txBody>
                    <a:bodyPr/>
                    <a:lstStyle/>
                    <a:p>
                      <a:pPr algn="l" fontAlgn="b"/>
                      <a:r>
                        <a:rPr lang="el-GR" sz="900" b="1" i="0" u="none" strike="noStrike">
                          <a:solidFill>
                            <a:srgbClr val="000000"/>
                          </a:solidFill>
                          <a:effectLst/>
                          <a:latin typeface="Arial" panose="020B0604020202020204" pitchFamily="34" charset="0"/>
                        </a:rPr>
                        <a:t>ΙΝΤΕΚ</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379,354.36</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110,275.46</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22,192.34</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143,763.14</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71,859.49</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14,248.62</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51,236.86</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47,870.56</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50,864.76</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296,141.30</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215,153.55</a:t>
                      </a:r>
                    </a:p>
                  </a:txBody>
                  <a:tcPr marL="6544" marR="6544" marT="6544" marB="0" anchor="b">
                    <a:lnL>
                      <a:noFill/>
                    </a:lnL>
                    <a:lnR>
                      <a:noFill/>
                    </a:lnR>
                    <a:lnT>
                      <a:noFill/>
                    </a:lnT>
                    <a:lnB>
                      <a:noFill/>
                    </a:lnB>
                  </a:tcPr>
                </a:tc>
                <a:tc>
                  <a:txBody>
                    <a:bodyPr/>
                    <a:lstStyle/>
                    <a:p>
                      <a:pPr algn="r" fontAlgn="b"/>
                      <a:r>
                        <a:rPr lang="en-GB" sz="900" b="1" i="0" u="none" strike="noStrike">
                          <a:solidFill>
                            <a:srgbClr val="000000"/>
                          </a:solidFill>
                          <a:effectLst/>
                          <a:latin typeface="Calibri" panose="020F0502020204030204" pitchFamily="34" charset="0"/>
                        </a:rPr>
                        <a:t>1,402,960.44</a:t>
                      </a:r>
                    </a:p>
                  </a:txBody>
                  <a:tcPr marL="6544" marR="6544" marT="6544" marB="0" anchor="b">
                    <a:lnL>
                      <a:noFill/>
                    </a:lnL>
                    <a:lnR>
                      <a:noFill/>
                    </a:lnR>
                    <a:lnT>
                      <a:noFill/>
                    </a:lnT>
                    <a:lnB>
                      <a:noFill/>
                    </a:lnB>
                  </a:tcPr>
                </a:tc>
                <a:extLst>
                  <a:ext uri="{0D108BD9-81ED-4DB2-BD59-A6C34878D82A}">
                    <a16:rowId xmlns:a16="http://schemas.microsoft.com/office/drawing/2014/main" xmlns="" val="61771735"/>
                  </a:ext>
                </a:extLst>
              </a:tr>
              <a:tr h="229204">
                <a:tc>
                  <a:txBody>
                    <a:bodyPr/>
                    <a:lstStyle/>
                    <a:p>
                      <a:pPr algn="l" fontAlgn="b"/>
                      <a:r>
                        <a:rPr lang="el-GR" sz="900" b="1" i="0" u="none" strike="noStrike">
                          <a:solidFill>
                            <a:srgbClr val="000000"/>
                          </a:solidFill>
                          <a:effectLst/>
                          <a:latin typeface="Arial" panose="020B0604020202020204" pitchFamily="34" charset="0"/>
                        </a:rPr>
                        <a:t>ΙΛΥΔΑ</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20,129,829.85</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226,040.87</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140,341.86</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193,639.03</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126,253.86</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2,582.91</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7,642.21</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271,339.10</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101,727.50</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348,672.76</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270,982.55</a:t>
                      </a:r>
                    </a:p>
                  </a:txBody>
                  <a:tcPr marL="6544" marR="6544" marT="6544" marB="0" anchor="b">
                    <a:lnL>
                      <a:noFill/>
                    </a:lnL>
                    <a:lnR>
                      <a:noFill/>
                    </a:lnR>
                    <a:lnT>
                      <a:noFill/>
                    </a:lnT>
                    <a:lnB>
                      <a:noFill/>
                    </a:lnB>
                  </a:tcPr>
                </a:tc>
                <a:tc>
                  <a:txBody>
                    <a:bodyPr/>
                    <a:lstStyle/>
                    <a:p>
                      <a:pPr algn="r" fontAlgn="b"/>
                      <a:r>
                        <a:rPr lang="en-GB" sz="900" b="1" i="0" u="none" strike="noStrike">
                          <a:solidFill>
                            <a:srgbClr val="000000"/>
                          </a:solidFill>
                          <a:effectLst/>
                          <a:latin typeface="Calibri" panose="020F0502020204030204" pitchFamily="34" charset="0"/>
                        </a:rPr>
                        <a:t>21,819,052.50</a:t>
                      </a:r>
                    </a:p>
                  </a:txBody>
                  <a:tcPr marL="6544" marR="6544" marT="6544" marB="0" anchor="b">
                    <a:lnL>
                      <a:noFill/>
                    </a:lnL>
                    <a:lnR>
                      <a:noFill/>
                    </a:lnR>
                    <a:lnT>
                      <a:noFill/>
                    </a:lnT>
                    <a:lnB>
                      <a:noFill/>
                    </a:lnB>
                  </a:tcPr>
                </a:tc>
                <a:extLst>
                  <a:ext uri="{0D108BD9-81ED-4DB2-BD59-A6C34878D82A}">
                    <a16:rowId xmlns:a16="http://schemas.microsoft.com/office/drawing/2014/main" xmlns="" val="1491529854"/>
                  </a:ext>
                </a:extLst>
              </a:tr>
              <a:tr h="229204">
                <a:tc>
                  <a:txBody>
                    <a:bodyPr/>
                    <a:lstStyle/>
                    <a:p>
                      <a:pPr algn="l" fontAlgn="b"/>
                      <a:r>
                        <a:rPr lang="el-GR" sz="900" b="1" i="0" u="none" strike="noStrike">
                          <a:solidFill>
                            <a:srgbClr val="000000"/>
                          </a:solidFill>
                          <a:effectLst/>
                          <a:latin typeface="Arial" panose="020B0604020202020204" pitchFamily="34" charset="0"/>
                        </a:rPr>
                        <a:t>ΛΟΓΟΣ</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1,054,413.00</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70,168.17</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51,929.74</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321,456.40</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42,875.13</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26,914.96</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7,924.09</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26,210.01</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23,793.75</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34,227.09</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63,624.61</a:t>
                      </a:r>
                    </a:p>
                  </a:txBody>
                  <a:tcPr marL="6544" marR="6544" marT="6544" marB="0" anchor="b">
                    <a:lnL>
                      <a:noFill/>
                    </a:lnL>
                    <a:lnR>
                      <a:noFill/>
                    </a:lnR>
                    <a:lnT>
                      <a:noFill/>
                    </a:lnT>
                    <a:lnB>
                      <a:noFill/>
                    </a:lnB>
                  </a:tcPr>
                </a:tc>
                <a:tc>
                  <a:txBody>
                    <a:bodyPr/>
                    <a:lstStyle/>
                    <a:p>
                      <a:pPr algn="r" fontAlgn="b"/>
                      <a:r>
                        <a:rPr lang="en-GB" sz="900" b="1" i="0" u="none" strike="noStrike">
                          <a:solidFill>
                            <a:srgbClr val="000000"/>
                          </a:solidFill>
                          <a:effectLst/>
                          <a:latin typeface="Calibri" panose="020F0502020204030204" pitchFamily="34" charset="0"/>
                        </a:rPr>
                        <a:t>1,723,536.95</a:t>
                      </a:r>
                    </a:p>
                  </a:txBody>
                  <a:tcPr marL="6544" marR="6544" marT="6544" marB="0" anchor="b">
                    <a:lnL>
                      <a:noFill/>
                    </a:lnL>
                    <a:lnR>
                      <a:noFill/>
                    </a:lnR>
                    <a:lnT>
                      <a:noFill/>
                    </a:lnT>
                    <a:lnB>
                      <a:noFill/>
                    </a:lnB>
                  </a:tcPr>
                </a:tc>
                <a:extLst>
                  <a:ext uri="{0D108BD9-81ED-4DB2-BD59-A6C34878D82A}">
                    <a16:rowId xmlns:a16="http://schemas.microsoft.com/office/drawing/2014/main" xmlns="" val="1145771483"/>
                  </a:ext>
                </a:extLst>
              </a:tr>
              <a:tr h="229204">
                <a:tc>
                  <a:txBody>
                    <a:bodyPr/>
                    <a:lstStyle/>
                    <a:p>
                      <a:pPr algn="l" fontAlgn="b"/>
                      <a:r>
                        <a:rPr lang="el-GR" sz="900" b="1" i="0" u="none" strike="noStrike">
                          <a:solidFill>
                            <a:srgbClr val="000000"/>
                          </a:solidFill>
                          <a:effectLst/>
                          <a:latin typeface="Arial" panose="020B0604020202020204" pitchFamily="34" charset="0"/>
                        </a:rPr>
                        <a:t>ΠΡΟΦ</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996,451.60</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111,616.84</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2,454,611.08</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3,829,005.32</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1,329,204.12</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418,669.99</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606,029.03</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1,949,510.56</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5,939,556.72</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23,094,845.53</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10,057,358.19</a:t>
                      </a:r>
                    </a:p>
                  </a:txBody>
                  <a:tcPr marL="6544" marR="6544" marT="6544" marB="0" anchor="b">
                    <a:lnL>
                      <a:noFill/>
                    </a:lnL>
                    <a:lnR>
                      <a:noFill/>
                    </a:lnR>
                    <a:lnT>
                      <a:noFill/>
                    </a:lnT>
                    <a:lnB>
                      <a:noFill/>
                    </a:lnB>
                  </a:tcPr>
                </a:tc>
                <a:tc>
                  <a:txBody>
                    <a:bodyPr/>
                    <a:lstStyle/>
                    <a:p>
                      <a:pPr algn="r" fontAlgn="b"/>
                      <a:r>
                        <a:rPr lang="en-GB" sz="900" b="1" i="0" u="none" strike="noStrike">
                          <a:solidFill>
                            <a:srgbClr val="000000"/>
                          </a:solidFill>
                          <a:effectLst/>
                          <a:latin typeface="Calibri" panose="020F0502020204030204" pitchFamily="34" charset="0"/>
                        </a:rPr>
                        <a:t>50,786,858.98</a:t>
                      </a:r>
                    </a:p>
                  </a:txBody>
                  <a:tcPr marL="6544" marR="6544" marT="6544" marB="0" anchor="b">
                    <a:lnL>
                      <a:noFill/>
                    </a:lnL>
                    <a:lnR>
                      <a:noFill/>
                    </a:lnR>
                    <a:lnT>
                      <a:noFill/>
                    </a:lnT>
                    <a:lnB>
                      <a:noFill/>
                    </a:lnB>
                  </a:tcPr>
                </a:tc>
                <a:extLst>
                  <a:ext uri="{0D108BD9-81ED-4DB2-BD59-A6C34878D82A}">
                    <a16:rowId xmlns:a16="http://schemas.microsoft.com/office/drawing/2014/main" xmlns="" val="305257022"/>
                  </a:ext>
                </a:extLst>
              </a:tr>
              <a:tr h="229204">
                <a:tc>
                  <a:txBody>
                    <a:bodyPr/>
                    <a:lstStyle/>
                    <a:p>
                      <a:pPr algn="l" fontAlgn="b"/>
                      <a:r>
                        <a:rPr lang="el-GR" sz="900" b="1" i="0" u="none" strike="noStrike">
                          <a:solidFill>
                            <a:srgbClr val="000000"/>
                          </a:solidFill>
                          <a:effectLst/>
                          <a:latin typeface="Arial" panose="020B0604020202020204" pitchFamily="34" charset="0"/>
                        </a:rPr>
                        <a:t>ΚΟΥΑΛ</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77,475.44</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111,616.84</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136,057.37</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4,051,273.49</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3,707,395.15</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356,743.13</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289,838.65</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1,963,555.42</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2,544,524.12</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4,169,618.60</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2,003,094.48</a:t>
                      </a:r>
                    </a:p>
                  </a:txBody>
                  <a:tcPr marL="6544" marR="6544" marT="6544" marB="0" anchor="b">
                    <a:lnL>
                      <a:noFill/>
                    </a:lnL>
                    <a:lnR>
                      <a:noFill/>
                    </a:lnR>
                    <a:lnT>
                      <a:noFill/>
                    </a:lnT>
                    <a:lnB>
                      <a:noFill/>
                    </a:lnB>
                  </a:tcPr>
                </a:tc>
                <a:tc>
                  <a:txBody>
                    <a:bodyPr/>
                    <a:lstStyle/>
                    <a:p>
                      <a:pPr algn="r" fontAlgn="b"/>
                      <a:r>
                        <a:rPr lang="en-GB" sz="900" b="1" i="0" u="none" strike="noStrike">
                          <a:solidFill>
                            <a:srgbClr val="000000"/>
                          </a:solidFill>
                          <a:effectLst/>
                          <a:latin typeface="Calibri" panose="020F0502020204030204" pitchFamily="34" charset="0"/>
                        </a:rPr>
                        <a:t>19,411,192.69</a:t>
                      </a:r>
                    </a:p>
                  </a:txBody>
                  <a:tcPr marL="6544" marR="6544" marT="6544" marB="0" anchor="b">
                    <a:lnL>
                      <a:noFill/>
                    </a:lnL>
                    <a:lnR>
                      <a:noFill/>
                    </a:lnR>
                    <a:lnT>
                      <a:noFill/>
                    </a:lnT>
                    <a:lnB>
                      <a:noFill/>
                    </a:lnB>
                  </a:tcPr>
                </a:tc>
                <a:extLst>
                  <a:ext uri="{0D108BD9-81ED-4DB2-BD59-A6C34878D82A}">
                    <a16:rowId xmlns:a16="http://schemas.microsoft.com/office/drawing/2014/main" xmlns="" val="2258593380"/>
                  </a:ext>
                </a:extLst>
              </a:tr>
              <a:tr h="229204">
                <a:tc>
                  <a:txBody>
                    <a:bodyPr/>
                    <a:lstStyle/>
                    <a:p>
                      <a:pPr algn="l" fontAlgn="b"/>
                      <a:r>
                        <a:rPr lang="el-GR" sz="900" b="1" i="0" u="none" strike="noStrike">
                          <a:solidFill>
                            <a:srgbClr val="000000"/>
                          </a:solidFill>
                          <a:effectLst/>
                          <a:latin typeface="Arial" panose="020B0604020202020204" pitchFamily="34" charset="0"/>
                        </a:rPr>
                        <a:t>ΚΟΥΕΣ</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4,107,249.82</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2,526,496.13</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1,327,463.31</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4,794,838.87</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2,022,340.80</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454,226.62</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984,003.99</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7,713,455.93</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6,100,471.93</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27,641,937.54</a:t>
                      </a:r>
                    </a:p>
                  </a:txBody>
                  <a:tcPr marL="6544" marR="6544" marT="6544" marB="0" anchor="b">
                    <a:lnL>
                      <a:noFill/>
                    </a:lnL>
                    <a:lnR>
                      <a:noFill/>
                    </a:lnR>
                    <a:lnT>
                      <a:noFill/>
                    </a:lnT>
                    <a:lnB>
                      <a:noFill/>
                    </a:lnB>
                  </a:tcPr>
                </a:tc>
                <a:tc>
                  <a:txBody>
                    <a:bodyPr/>
                    <a:lstStyle/>
                    <a:p>
                      <a:pPr algn="r" fontAlgn="b"/>
                      <a:r>
                        <a:rPr lang="en-GB" sz="800" b="0" i="0" u="none" strike="noStrike">
                          <a:solidFill>
                            <a:srgbClr val="000000"/>
                          </a:solidFill>
                          <a:effectLst/>
                          <a:latin typeface="Arial" panose="020B0604020202020204" pitchFamily="34" charset="0"/>
                        </a:rPr>
                        <a:t>23,726,782.98</a:t>
                      </a:r>
                    </a:p>
                  </a:txBody>
                  <a:tcPr marL="6544" marR="6544" marT="6544" marB="0" anchor="b">
                    <a:lnL>
                      <a:noFill/>
                    </a:lnL>
                    <a:lnR>
                      <a:noFill/>
                    </a:lnR>
                    <a:lnT>
                      <a:noFill/>
                    </a:lnT>
                    <a:lnB>
                      <a:noFill/>
                    </a:lnB>
                  </a:tcPr>
                </a:tc>
                <a:tc>
                  <a:txBody>
                    <a:bodyPr/>
                    <a:lstStyle/>
                    <a:p>
                      <a:pPr algn="r" fontAlgn="b"/>
                      <a:r>
                        <a:rPr lang="en-GB" sz="900" b="1" i="0" u="none" strike="noStrike">
                          <a:solidFill>
                            <a:srgbClr val="000000"/>
                          </a:solidFill>
                          <a:effectLst/>
                          <a:latin typeface="Calibri" panose="020F0502020204030204" pitchFamily="34" charset="0"/>
                        </a:rPr>
                        <a:t>81,399,267.92</a:t>
                      </a:r>
                    </a:p>
                  </a:txBody>
                  <a:tcPr marL="6544" marR="6544" marT="6544" marB="0" anchor="b">
                    <a:lnL>
                      <a:noFill/>
                    </a:lnL>
                    <a:lnR>
                      <a:noFill/>
                    </a:lnR>
                    <a:lnT>
                      <a:noFill/>
                    </a:lnT>
                    <a:lnB>
                      <a:noFill/>
                    </a:lnB>
                  </a:tcPr>
                </a:tc>
                <a:extLst>
                  <a:ext uri="{0D108BD9-81ED-4DB2-BD59-A6C34878D82A}">
                    <a16:rowId xmlns:a16="http://schemas.microsoft.com/office/drawing/2014/main" xmlns="" val="2278077065"/>
                  </a:ext>
                </a:extLst>
              </a:tr>
              <a:tr h="238753">
                <a:tc>
                  <a:txBody>
                    <a:bodyPr/>
                    <a:lstStyle/>
                    <a:p>
                      <a:pPr algn="l" fontAlgn="b"/>
                      <a:r>
                        <a:rPr lang="el-GR" sz="900" b="1" i="0" u="none" strike="noStrike">
                          <a:solidFill>
                            <a:srgbClr val="000000"/>
                          </a:solidFill>
                          <a:effectLst/>
                          <a:latin typeface="Arial" panose="020B0604020202020204" pitchFamily="34" charset="0"/>
                        </a:rPr>
                        <a:t>ΕΝΤΕΡ</a:t>
                      </a:r>
                    </a:p>
                  </a:txBody>
                  <a:tcPr marL="6544" marR="6544" marT="6544"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800" b="0" i="0" u="none" strike="noStrike">
                          <a:solidFill>
                            <a:srgbClr val="000000"/>
                          </a:solidFill>
                          <a:effectLst/>
                          <a:latin typeface="Arial" panose="020B0604020202020204" pitchFamily="34" charset="0"/>
                        </a:rPr>
                        <a:t>1,815.00</a:t>
                      </a:r>
                    </a:p>
                  </a:txBody>
                  <a:tcPr marL="6544" marR="6544" marT="6544"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800" b="0" i="0" u="none" strike="noStrike">
                          <a:solidFill>
                            <a:srgbClr val="000000"/>
                          </a:solidFill>
                          <a:effectLst/>
                          <a:latin typeface="Arial" panose="020B0604020202020204" pitchFamily="34" charset="0"/>
                        </a:rPr>
                        <a:t>14,189.95</a:t>
                      </a:r>
                    </a:p>
                  </a:txBody>
                  <a:tcPr marL="6544" marR="6544" marT="6544"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800" b="0" i="0" u="none" strike="noStrike">
                          <a:solidFill>
                            <a:srgbClr val="000000"/>
                          </a:solidFill>
                          <a:effectLst/>
                          <a:latin typeface="Arial" panose="020B0604020202020204" pitchFamily="34" charset="0"/>
                        </a:rPr>
                        <a:t>8,446.32</a:t>
                      </a:r>
                    </a:p>
                  </a:txBody>
                  <a:tcPr marL="6544" marR="6544" marT="6544"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800" b="0" i="0" u="none" strike="noStrike">
                          <a:solidFill>
                            <a:srgbClr val="000000"/>
                          </a:solidFill>
                          <a:effectLst/>
                          <a:latin typeface="Arial" panose="020B0604020202020204" pitchFamily="34" charset="0"/>
                        </a:rPr>
                        <a:t>4,939.65</a:t>
                      </a:r>
                    </a:p>
                  </a:txBody>
                  <a:tcPr marL="6544" marR="6544" marT="6544"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800" b="0" i="0" u="none" strike="noStrike">
                          <a:solidFill>
                            <a:srgbClr val="000000"/>
                          </a:solidFill>
                          <a:effectLst/>
                          <a:latin typeface="Arial" panose="020B0604020202020204" pitchFamily="34" charset="0"/>
                        </a:rPr>
                        <a:t>20,439.00</a:t>
                      </a:r>
                    </a:p>
                  </a:txBody>
                  <a:tcPr marL="6544" marR="6544" marT="6544"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800" b="0" i="0" u="none" strike="noStrike">
                          <a:solidFill>
                            <a:srgbClr val="000000"/>
                          </a:solidFill>
                          <a:effectLst/>
                          <a:latin typeface="Arial" panose="020B0604020202020204" pitchFamily="34" charset="0"/>
                        </a:rPr>
                        <a:t>0.00</a:t>
                      </a:r>
                    </a:p>
                  </a:txBody>
                  <a:tcPr marL="6544" marR="6544" marT="6544"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800" b="0" i="0" u="none" strike="noStrike">
                          <a:solidFill>
                            <a:srgbClr val="000000"/>
                          </a:solidFill>
                          <a:effectLst/>
                          <a:latin typeface="Arial" panose="020B0604020202020204" pitchFamily="34" charset="0"/>
                        </a:rPr>
                        <a:t>70,401.00</a:t>
                      </a:r>
                    </a:p>
                  </a:txBody>
                  <a:tcPr marL="6544" marR="6544" marT="6544"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800" b="0" i="0" u="none" strike="noStrike">
                          <a:solidFill>
                            <a:srgbClr val="000000"/>
                          </a:solidFill>
                          <a:effectLst/>
                          <a:latin typeface="Arial" panose="020B0604020202020204" pitchFamily="34" charset="0"/>
                        </a:rPr>
                        <a:t>173,750.95</a:t>
                      </a:r>
                    </a:p>
                  </a:txBody>
                  <a:tcPr marL="6544" marR="6544" marT="6544"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800" b="0" i="0" u="none" strike="noStrike">
                          <a:solidFill>
                            <a:srgbClr val="000000"/>
                          </a:solidFill>
                          <a:effectLst/>
                          <a:latin typeface="Arial" panose="020B0604020202020204" pitchFamily="34" charset="0"/>
                        </a:rPr>
                        <a:t>179,887.04</a:t>
                      </a:r>
                    </a:p>
                  </a:txBody>
                  <a:tcPr marL="6544" marR="6544" marT="6544"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800" b="0" i="0" u="none" strike="noStrike">
                          <a:solidFill>
                            <a:srgbClr val="000000"/>
                          </a:solidFill>
                          <a:effectLst/>
                          <a:latin typeface="Arial" panose="020B0604020202020204" pitchFamily="34" charset="0"/>
                        </a:rPr>
                        <a:t>655,315.01</a:t>
                      </a:r>
                    </a:p>
                  </a:txBody>
                  <a:tcPr marL="6544" marR="6544" marT="6544"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800" b="0" i="0" u="none" strike="noStrike">
                          <a:solidFill>
                            <a:srgbClr val="000000"/>
                          </a:solidFill>
                          <a:effectLst/>
                          <a:latin typeface="Arial" panose="020B0604020202020204" pitchFamily="34" charset="0"/>
                        </a:rPr>
                        <a:t>545,919.11</a:t>
                      </a:r>
                    </a:p>
                  </a:txBody>
                  <a:tcPr marL="6544" marR="6544" marT="6544"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b"/>
                      <a:r>
                        <a:rPr lang="en-GB" sz="900" b="1" i="0" u="none" strike="noStrike">
                          <a:solidFill>
                            <a:srgbClr val="000000"/>
                          </a:solidFill>
                          <a:effectLst/>
                          <a:latin typeface="Calibri" panose="020F0502020204030204" pitchFamily="34" charset="0"/>
                        </a:rPr>
                        <a:t>1,675,103.03</a:t>
                      </a:r>
                    </a:p>
                  </a:txBody>
                  <a:tcPr marL="6544" marR="6544" marT="6544" marB="0" anchor="b">
                    <a:lnL>
                      <a:noFill/>
                    </a:lnL>
                    <a:lnR>
                      <a:noFill/>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485999527"/>
                  </a:ext>
                </a:extLst>
              </a:tr>
              <a:tr h="229204">
                <a:tc>
                  <a:txBody>
                    <a:bodyPr/>
                    <a:lstStyle/>
                    <a:p>
                      <a:pPr algn="l" fontAlgn="b"/>
                      <a:r>
                        <a:rPr lang="el-GR" sz="900" b="1" i="0" u="none" strike="noStrike">
                          <a:solidFill>
                            <a:srgbClr val="000000"/>
                          </a:solidFill>
                          <a:effectLst/>
                          <a:latin typeface="Arial" panose="020B0604020202020204" pitchFamily="34" charset="0"/>
                        </a:rPr>
                        <a:t>ΠΕΡΦ</a:t>
                      </a:r>
                    </a:p>
                  </a:txBody>
                  <a:tcPr marL="6544" marR="6544" marT="6544"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0.00</a:t>
                      </a:r>
                    </a:p>
                  </a:txBody>
                  <a:tcPr marL="6544" marR="6544" marT="6544"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50.40</a:t>
                      </a:r>
                    </a:p>
                  </a:txBody>
                  <a:tcPr marL="6544" marR="6544" marT="6544"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0.00</a:t>
                      </a:r>
                    </a:p>
                  </a:txBody>
                  <a:tcPr marL="6544" marR="6544" marT="6544"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0.00</a:t>
                      </a:r>
                    </a:p>
                  </a:txBody>
                  <a:tcPr marL="6544" marR="6544" marT="6544"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2.27</a:t>
                      </a:r>
                    </a:p>
                  </a:txBody>
                  <a:tcPr marL="6544" marR="6544" marT="6544"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0.00</a:t>
                      </a:r>
                    </a:p>
                  </a:txBody>
                  <a:tcPr marL="6544" marR="6544" marT="6544"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0.00</a:t>
                      </a:r>
                    </a:p>
                  </a:txBody>
                  <a:tcPr marL="6544" marR="6544" marT="6544"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6,129.00</a:t>
                      </a:r>
                    </a:p>
                  </a:txBody>
                  <a:tcPr marL="6544" marR="6544" marT="6544"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114.04</a:t>
                      </a:r>
                    </a:p>
                  </a:txBody>
                  <a:tcPr marL="6544" marR="6544" marT="6544"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1,251,849.34</a:t>
                      </a:r>
                    </a:p>
                  </a:txBody>
                  <a:tcPr marL="6544" marR="6544" marT="6544"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800" b="0" i="0" u="none" strike="noStrike">
                          <a:solidFill>
                            <a:srgbClr val="000000"/>
                          </a:solidFill>
                          <a:effectLst/>
                          <a:latin typeface="Arial" panose="020B0604020202020204" pitchFamily="34" charset="0"/>
                        </a:rPr>
                        <a:t>580,518.80</a:t>
                      </a:r>
                    </a:p>
                  </a:txBody>
                  <a:tcPr marL="6544" marR="6544" marT="6544"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GB" sz="900" b="1" i="0" u="none" strike="noStrike">
                          <a:solidFill>
                            <a:srgbClr val="000000"/>
                          </a:solidFill>
                          <a:effectLst/>
                          <a:latin typeface="Calibri" panose="020F0502020204030204" pitchFamily="34" charset="0"/>
                        </a:rPr>
                        <a:t>1,838,663.85</a:t>
                      </a:r>
                    </a:p>
                  </a:txBody>
                  <a:tcPr marL="6544" marR="6544" marT="6544" marB="0" anchor="b">
                    <a:lnL>
                      <a:noFill/>
                    </a:lnL>
                    <a:lnR>
                      <a:noFill/>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xmlns="" val="1897565540"/>
                  </a:ext>
                </a:extLst>
              </a:tr>
              <a:tr h="229204">
                <a:tc>
                  <a:txBody>
                    <a:bodyPr/>
                    <a:lstStyle/>
                    <a:p>
                      <a:pPr algn="l" fontAlgn="b"/>
                      <a:r>
                        <a:rPr lang="el-GR" sz="900" b="1" i="0" u="none" strike="noStrike">
                          <a:solidFill>
                            <a:srgbClr val="FFFFFF"/>
                          </a:solidFill>
                          <a:effectLst/>
                          <a:latin typeface="Arial" panose="020B0604020202020204" pitchFamily="34" charset="0"/>
                        </a:rPr>
                        <a:t>ΣΥΝΟΛΟ</a:t>
                      </a:r>
                    </a:p>
                  </a:txBody>
                  <a:tcPr marL="6544" marR="6544" marT="6544" marB="0" anchor="b">
                    <a:lnL>
                      <a:noFill/>
                    </a:lnL>
                    <a:lnR>
                      <a:noFill/>
                    </a:lnR>
                    <a:lnT>
                      <a:noFill/>
                    </a:lnT>
                    <a:lnB>
                      <a:noFill/>
                    </a:lnB>
                    <a:solidFill>
                      <a:srgbClr val="0070C0"/>
                    </a:solidFill>
                  </a:tcPr>
                </a:tc>
                <a:tc>
                  <a:txBody>
                    <a:bodyPr/>
                    <a:lstStyle/>
                    <a:p>
                      <a:pPr algn="r" fontAlgn="b"/>
                      <a:r>
                        <a:rPr lang="en-GB" sz="800" b="1" i="0" u="none" strike="noStrike">
                          <a:solidFill>
                            <a:srgbClr val="FFFFFF"/>
                          </a:solidFill>
                          <a:effectLst/>
                          <a:latin typeface="Arial" panose="020B0604020202020204" pitchFamily="34" charset="0"/>
                        </a:rPr>
                        <a:t>27,441,542.81</a:t>
                      </a:r>
                    </a:p>
                  </a:txBody>
                  <a:tcPr marL="6544" marR="6544" marT="6544" marB="0" anchor="b">
                    <a:lnL>
                      <a:noFill/>
                    </a:lnL>
                    <a:lnR>
                      <a:noFill/>
                    </a:lnR>
                    <a:lnT>
                      <a:noFill/>
                    </a:lnT>
                    <a:lnB>
                      <a:noFill/>
                    </a:lnB>
                    <a:solidFill>
                      <a:srgbClr val="0070C0"/>
                    </a:solidFill>
                  </a:tcPr>
                </a:tc>
                <a:tc>
                  <a:txBody>
                    <a:bodyPr/>
                    <a:lstStyle/>
                    <a:p>
                      <a:pPr algn="r" fontAlgn="b"/>
                      <a:r>
                        <a:rPr lang="en-GB" sz="800" b="1" i="0" u="none" strike="noStrike">
                          <a:solidFill>
                            <a:srgbClr val="FFFFFF"/>
                          </a:solidFill>
                          <a:effectLst/>
                          <a:latin typeface="Arial" panose="020B0604020202020204" pitchFamily="34" charset="0"/>
                        </a:rPr>
                        <a:t>3,549,400.79</a:t>
                      </a:r>
                    </a:p>
                  </a:txBody>
                  <a:tcPr marL="6544" marR="6544" marT="6544" marB="0" anchor="b">
                    <a:lnL>
                      <a:noFill/>
                    </a:lnL>
                    <a:lnR>
                      <a:noFill/>
                    </a:lnR>
                    <a:lnT>
                      <a:noFill/>
                    </a:lnT>
                    <a:lnB>
                      <a:noFill/>
                    </a:lnB>
                    <a:solidFill>
                      <a:srgbClr val="0070C0"/>
                    </a:solidFill>
                  </a:tcPr>
                </a:tc>
                <a:tc>
                  <a:txBody>
                    <a:bodyPr/>
                    <a:lstStyle/>
                    <a:p>
                      <a:pPr algn="r" fontAlgn="b"/>
                      <a:r>
                        <a:rPr lang="en-GB" sz="800" b="1" i="0" u="none" strike="noStrike">
                          <a:solidFill>
                            <a:srgbClr val="FFFFFF"/>
                          </a:solidFill>
                          <a:effectLst/>
                          <a:latin typeface="Arial" panose="020B0604020202020204" pitchFamily="34" charset="0"/>
                        </a:rPr>
                        <a:t>4,322,283.77</a:t>
                      </a:r>
                    </a:p>
                  </a:txBody>
                  <a:tcPr marL="6544" marR="6544" marT="6544" marB="0" anchor="b">
                    <a:lnL>
                      <a:noFill/>
                    </a:lnL>
                    <a:lnR>
                      <a:noFill/>
                    </a:lnR>
                    <a:lnT>
                      <a:noFill/>
                    </a:lnT>
                    <a:lnB>
                      <a:noFill/>
                    </a:lnB>
                    <a:solidFill>
                      <a:srgbClr val="0070C0"/>
                    </a:solidFill>
                  </a:tcPr>
                </a:tc>
                <a:tc>
                  <a:txBody>
                    <a:bodyPr/>
                    <a:lstStyle/>
                    <a:p>
                      <a:pPr algn="r" fontAlgn="b"/>
                      <a:r>
                        <a:rPr lang="en-GB" sz="800" b="1" i="0" u="none" strike="noStrike">
                          <a:solidFill>
                            <a:srgbClr val="FFFFFF"/>
                          </a:solidFill>
                          <a:effectLst/>
                          <a:latin typeface="Arial" panose="020B0604020202020204" pitchFamily="34" charset="0"/>
                        </a:rPr>
                        <a:t>13,625,473.24</a:t>
                      </a:r>
                    </a:p>
                  </a:txBody>
                  <a:tcPr marL="6544" marR="6544" marT="6544" marB="0" anchor="b">
                    <a:lnL>
                      <a:noFill/>
                    </a:lnL>
                    <a:lnR>
                      <a:noFill/>
                    </a:lnR>
                    <a:lnT>
                      <a:noFill/>
                    </a:lnT>
                    <a:lnB>
                      <a:noFill/>
                    </a:lnB>
                    <a:solidFill>
                      <a:srgbClr val="0070C0"/>
                    </a:solidFill>
                  </a:tcPr>
                </a:tc>
                <a:tc>
                  <a:txBody>
                    <a:bodyPr/>
                    <a:lstStyle/>
                    <a:p>
                      <a:pPr algn="r" fontAlgn="b"/>
                      <a:r>
                        <a:rPr lang="en-GB" sz="800" b="1" i="0" u="none" strike="noStrike">
                          <a:solidFill>
                            <a:srgbClr val="FFFFFF"/>
                          </a:solidFill>
                          <a:effectLst/>
                          <a:latin typeface="Arial" panose="020B0604020202020204" pitchFamily="34" charset="0"/>
                        </a:rPr>
                        <a:t>7,609,858.84</a:t>
                      </a:r>
                    </a:p>
                  </a:txBody>
                  <a:tcPr marL="6544" marR="6544" marT="6544" marB="0" anchor="b">
                    <a:lnL>
                      <a:noFill/>
                    </a:lnL>
                    <a:lnR>
                      <a:noFill/>
                    </a:lnR>
                    <a:lnT>
                      <a:noFill/>
                    </a:lnT>
                    <a:lnB>
                      <a:noFill/>
                    </a:lnB>
                    <a:solidFill>
                      <a:srgbClr val="0070C0"/>
                    </a:solidFill>
                  </a:tcPr>
                </a:tc>
                <a:tc>
                  <a:txBody>
                    <a:bodyPr/>
                    <a:lstStyle/>
                    <a:p>
                      <a:pPr algn="r" fontAlgn="b"/>
                      <a:r>
                        <a:rPr lang="en-GB" sz="800" b="1" i="0" u="none" strike="noStrike">
                          <a:solidFill>
                            <a:srgbClr val="FFFFFF"/>
                          </a:solidFill>
                          <a:effectLst/>
                          <a:latin typeface="Arial" panose="020B0604020202020204" pitchFamily="34" charset="0"/>
                        </a:rPr>
                        <a:t>1,390,522.73</a:t>
                      </a:r>
                    </a:p>
                  </a:txBody>
                  <a:tcPr marL="6544" marR="6544" marT="6544" marB="0" anchor="b">
                    <a:lnL>
                      <a:noFill/>
                    </a:lnL>
                    <a:lnR>
                      <a:noFill/>
                    </a:lnR>
                    <a:lnT>
                      <a:noFill/>
                    </a:lnT>
                    <a:lnB>
                      <a:noFill/>
                    </a:lnB>
                    <a:solidFill>
                      <a:srgbClr val="0070C0"/>
                    </a:solidFill>
                  </a:tcPr>
                </a:tc>
                <a:tc>
                  <a:txBody>
                    <a:bodyPr/>
                    <a:lstStyle/>
                    <a:p>
                      <a:pPr algn="r" fontAlgn="b"/>
                      <a:r>
                        <a:rPr lang="en-GB" sz="800" b="1" i="0" u="none" strike="noStrike">
                          <a:solidFill>
                            <a:srgbClr val="FFFFFF"/>
                          </a:solidFill>
                          <a:effectLst/>
                          <a:latin typeface="Arial" panose="020B0604020202020204" pitchFamily="34" charset="0"/>
                        </a:rPr>
                        <a:t>2,056,592.69</a:t>
                      </a:r>
                    </a:p>
                  </a:txBody>
                  <a:tcPr marL="6544" marR="6544" marT="6544" marB="0" anchor="b">
                    <a:lnL>
                      <a:noFill/>
                    </a:lnL>
                    <a:lnR>
                      <a:noFill/>
                    </a:lnR>
                    <a:lnT>
                      <a:noFill/>
                    </a:lnT>
                    <a:lnB>
                      <a:noFill/>
                    </a:lnB>
                    <a:solidFill>
                      <a:srgbClr val="0070C0"/>
                    </a:solidFill>
                  </a:tcPr>
                </a:tc>
                <a:tc>
                  <a:txBody>
                    <a:bodyPr/>
                    <a:lstStyle/>
                    <a:p>
                      <a:pPr algn="r" fontAlgn="b"/>
                      <a:r>
                        <a:rPr lang="en-GB" sz="800" b="1" i="0" u="none" strike="noStrike">
                          <a:solidFill>
                            <a:srgbClr val="FFFFFF"/>
                          </a:solidFill>
                          <a:effectLst/>
                          <a:latin typeface="Arial" panose="020B0604020202020204" pitchFamily="34" charset="0"/>
                        </a:rPr>
                        <a:t>12,307,830.13</a:t>
                      </a:r>
                    </a:p>
                  </a:txBody>
                  <a:tcPr marL="6544" marR="6544" marT="6544" marB="0" anchor="b">
                    <a:lnL>
                      <a:noFill/>
                    </a:lnL>
                    <a:lnR>
                      <a:noFill/>
                    </a:lnR>
                    <a:lnT>
                      <a:noFill/>
                    </a:lnT>
                    <a:lnB>
                      <a:noFill/>
                    </a:lnB>
                    <a:solidFill>
                      <a:srgbClr val="0070C0"/>
                    </a:solidFill>
                  </a:tcPr>
                </a:tc>
                <a:tc>
                  <a:txBody>
                    <a:bodyPr/>
                    <a:lstStyle/>
                    <a:p>
                      <a:pPr algn="r" fontAlgn="b"/>
                      <a:r>
                        <a:rPr lang="en-GB" sz="800" b="1" i="0" u="none" strike="noStrike">
                          <a:solidFill>
                            <a:srgbClr val="FFFFFF"/>
                          </a:solidFill>
                          <a:effectLst/>
                          <a:latin typeface="Arial" panose="020B0604020202020204" pitchFamily="34" charset="0"/>
                        </a:rPr>
                        <a:t>15,488,244.34</a:t>
                      </a:r>
                    </a:p>
                  </a:txBody>
                  <a:tcPr marL="6544" marR="6544" marT="6544" marB="0" anchor="b">
                    <a:lnL>
                      <a:noFill/>
                    </a:lnL>
                    <a:lnR>
                      <a:noFill/>
                    </a:lnR>
                    <a:lnT>
                      <a:noFill/>
                    </a:lnT>
                    <a:lnB>
                      <a:noFill/>
                    </a:lnB>
                    <a:solidFill>
                      <a:srgbClr val="0070C0"/>
                    </a:solidFill>
                  </a:tcPr>
                </a:tc>
                <a:tc>
                  <a:txBody>
                    <a:bodyPr/>
                    <a:lstStyle/>
                    <a:p>
                      <a:pPr algn="r" fontAlgn="b"/>
                      <a:r>
                        <a:rPr lang="en-GB" sz="800" b="1" i="0" u="none" strike="noStrike">
                          <a:solidFill>
                            <a:srgbClr val="FFFFFF"/>
                          </a:solidFill>
                          <a:effectLst/>
                          <a:latin typeface="Arial" panose="020B0604020202020204" pitchFamily="34" charset="0"/>
                        </a:rPr>
                        <a:t>64,515,806.37</a:t>
                      </a:r>
                    </a:p>
                  </a:txBody>
                  <a:tcPr marL="6544" marR="6544" marT="6544" marB="0" anchor="b">
                    <a:lnL>
                      <a:noFill/>
                    </a:lnL>
                    <a:lnR>
                      <a:noFill/>
                    </a:lnR>
                    <a:lnT>
                      <a:noFill/>
                    </a:lnT>
                    <a:lnB>
                      <a:noFill/>
                    </a:lnB>
                    <a:solidFill>
                      <a:srgbClr val="0070C0"/>
                    </a:solidFill>
                  </a:tcPr>
                </a:tc>
                <a:tc>
                  <a:txBody>
                    <a:bodyPr/>
                    <a:lstStyle/>
                    <a:p>
                      <a:pPr algn="r" fontAlgn="b"/>
                      <a:r>
                        <a:rPr lang="en-GB" sz="800" b="1" i="0" u="none" strike="noStrike">
                          <a:solidFill>
                            <a:srgbClr val="FFFFFF"/>
                          </a:solidFill>
                          <a:effectLst/>
                          <a:latin typeface="Arial" panose="020B0604020202020204" pitchFamily="34" charset="0"/>
                        </a:rPr>
                        <a:t>39,129,757.67</a:t>
                      </a:r>
                    </a:p>
                  </a:txBody>
                  <a:tcPr marL="6544" marR="6544" marT="6544" marB="0" anchor="b">
                    <a:lnL>
                      <a:noFill/>
                    </a:lnL>
                    <a:lnR>
                      <a:noFill/>
                    </a:lnR>
                    <a:lnT>
                      <a:noFill/>
                    </a:lnT>
                    <a:lnB>
                      <a:noFill/>
                    </a:lnB>
                    <a:solidFill>
                      <a:srgbClr val="0070C0"/>
                    </a:solidFill>
                  </a:tcPr>
                </a:tc>
                <a:tc>
                  <a:txBody>
                    <a:bodyPr/>
                    <a:lstStyle/>
                    <a:p>
                      <a:pPr algn="l" fontAlgn="b"/>
                      <a:endParaRPr lang="en-GB" sz="900" b="0" i="0" u="none" strike="noStrike">
                        <a:solidFill>
                          <a:srgbClr val="000000"/>
                        </a:solidFill>
                        <a:effectLst/>
                        <a:latin typeface="Calibri" panose="020F0502020204030204" pitchFamily="34" charset="0"/>
                      </a:endParaRPr>
                    </a:p>
                  </a:txBody>
                  <a:tcPr marL="6544" marR="6544" marT="6544" marB="0" anchor="b">
                    <a:lnL>
                      <a:noFill/>
                    </a:lnL>
                    <a:lnR>
                      <a:noFill/>
                    </a:lnR>
                    <a:lnT>
                      <a:noFill/>
                    </a:lnT>
                    <a:lnB>
                      <a:noFill/>
                    </a:lnB>
                  </a:tcPr>
                </a:tc>
                <a:extLst>
                  <a:ext uri="{0D108BD9-81ED-4DB2-BD59-A6C34878D82A}">
                    <a16:rowId xmlns:a16="http://schemas.microsoft.com/office/drawing/2014/main" xmlns="" val="1835976066"/>
                  </a:ext>
                </a:extLst>
              </a:tr>
              <a:tr h="229204">
                <a:tc gridSpan="2">
                  <a:txBody>
                    <a:bodyPr/>
                    <a:lstStyle/>
                    <a:p>
                      <a:pPr algn="l" fontAlgn="b"/>
                      <a:r>
                        <a:rPr lang="el-GR" sz="900" b="1" i="0" u="none" strike="noStrike">
                          <a:solidFill>
                            <a:srgbClr val="000000"/>
                          </a:solidFill>
                          <a:effectLst/>
                          <a:latin typeface="Arial" panose="020B0604020202020204" pitchFamily="34" charset="0"/>
                        </a:rPr>
                        <a:t>*Οργανωμένη Αγορά</a:t>
                      </a:r>
                    </a:p>
                  </a:txBody>
                  <a:tcPr marL="6544" marR="6544" marT="6544" marB="0" anchor="b">
                    <a:lnL>
                      <a:noFill/>
                    </a:lnL>
                    <a:lnR>
                      <a:noFill/>
                    </a:lnR>
                    <a:lnT>
                      <a:noFill/>
                    </a:lnT>
                    <a:lnB>
                      <a:noFill/>
                    </a:lnB>
                  </a:tcPr>
                </a:tc>
                <a:tc hMerge="1">
                  <a:txBody>
                    <a:bodyPr/>
                    <a:lstStyle/>
                    <a:p>
                      <a:endParaRPr lang="en-GB"/>
                    </a:p>
                  </a:txBody>
                  <a:tcPr/>
                </a:tc>
                <a:tc>
                  <a:txBody>
                    <a:bodyPr/>
                    <a:lstStyle/>
                    <a:p>
                      <a:pPr algn="l" fontAlgn="b"/>
                      <a:endParaRPr lang="en-GB" sz="900" b="0" i="0" u="none" strike="noStrike">
                        <a:solidFill>
                          <a:srgbClr val="000000"/>
                        </a:solidFill>
                        <a:effectLst/>
                        <a:latin typeface="Calibri" panose="020F0502020204030204" pitchFamily="34" charset="0"/>
                      </a:endParaRPr>
                    </a:p>
                  </a:txBody>
                  <a:tcPr marL="6544" marR="6544" marT="6544" marB="0" anchor="b">
                    <a:lnL>
                      <a:noFill/>
                    </a:lnL>
                    <a:lnR>
                      <a:noFill/>
                    </a:lnR>
                    <a:lnT>
                      <a:noFill/>
                    </a:lnT>
                    <a:lnB>
                      <a:noFill/>
                    </a:lnB>
                  </a:tcPr>
                </a:tc>
                <a:tc>
                  <a:txBody>
                    <a:bodyPr/>
                    <a:lstStyle/>
                    <a:p>
                      <a:pPr algn="l" fontAlgn="b"/>
                      <a:endParaRPr lang="en-GB" sz="900" b="0" i="0" u="none" strike="noStrike">
                        <a:solidFill>
                          <a:srgbClr val="000000"/>
                        </a:solidFill>
                        <a:effectLst/>
                        <a:latin typeface="Calibri" panose="020F0502020204030204" pitchFamily="34" charset="0"/>
                      </a:endParaRPr>
                    </a:p>
                  </a:txBody>
                  <a:tcPr marL="6544" marR="6544" marT="6544" marB="0" anchor="b">
                    <a:lnL>
                      <a:noFill/>
                    </a:lnL>
                    <a:lnR>
                      <a:noFill/>
                    </a:lnR>
                    <a:lnT>
                      <a:noFill/>
                    </a:lnT>
                    <a:lnB>
                      <a:noFill/>
                    </a:lnB>
                  </a:tcPr>
                </a:tc>
                <a:tc>
                  <a:txBody>
                    <a:bodyPr/>
                    <a:lstStyle/>
                    <a:p>
                      <a:pPr algn="l" fontAlgn="b"/>
                      <a:endParaRPr lang="en-GB" sz="900" b="0" i="0" u="none" strike="noStrike">
                        <a:solidFill>
                          <a:srgbClr val="000000"/>
                        </a:solidFill>
                        <a:effectLst/>
                        <a:latin typeface="Calibri" panose="020F0502020204030204" pitchFamily="34" charset="0"/>
                      </a:endParaRPr>
                    </a:p>
                  </a:txBody>
                  <a:tcPr marL="6544" marR="6544" marT="6544" marB="0" anchor="b">
                    <a:lnL>
                      <a:noFill/>
                    </a:lnL>
                    <a:lnR>
                      <a:noFill/>
                    </a:lnR>
                    <a:lnT>
                      <a:noFill/>
                    </a:lnT>
                    <a:lnB>
                      <a:noFill/>
                    </a:lnB>
                  </a:tcPr>
                </a:tc>
                <a:tc>
                  <a:txBody>
                    <a:bodyPr/>
                    <a:lstStyle/>
                    <a:p>
                      <a:pPr algn="l" fontAlgn="b"/>
                      <a:endParaRPr lang="en-GB" sz="900" b="0" i="0" u="none" strike="noStrike">
                        <a:solidFill>
                          <a:srgbClr val="000000"/>
                        </a:solidFill>
                        <a:effectLst/>
                        <a:latin typeface="Calibri" panose="020F0502020204030204" pitchFamily="34" charset="0"/>
                      </a:endParaRPr>
                    </a:p>
                  </a:txBody>
                  <a:tcPr marL="6544" marR="6544" marT="6544" marB="0" anchor="b">
                    <a:lnL>
                      <a:noFill/>
                    </a:lnL>
                    <a:lnR>
                      <a:noFill/>
                    </a:lnR>
                    <a:lnT>
                      <a:noFill/>
                    </a:lnT>
                    <a:lnB>
                      <a:noFill/>
                    </a:lnB>
                  </a:tcPr>
                </a:tc>
                <a:tc>
                  <a:txBody>
                    <a:bodyPr/>
                    <a:lstStyle/>
                    <a:p>
                      <a:pPr algn="l" fontAlgn="b"/>
                      <a:endParaRPr lang="en-GB" sz="900" b="0" i="0" u="none" strike="noStrike">
                        <a:solidFill>
                          <a:srgbClr val="000000"/>
                        </a:solidFill>
                        <a:effectLst/>
                        <a:latin typeface="Calibri" panose="020F0502020204030204" pitchFamily="34" charset="0"/>
                      </a:endParaRPr>
                    </a:p>
                  </a:txBody>
                  <a:tcPr marL="6544" marR="6544" marT="6544" marB="0" anchor="b">
                    <a:lnL>
                      <a:noFill/>
                    </a:lnL>
                    <a:lnR>
                      <a:noFill/>
                    </a:lnR>
                    <a:lnT>
                      <a:noFill/>
                    </a:lnT>
                    <a:lnB>
                      <a:noFill/>
                    </a:lnB>
                  </a:tcPr>
                </a:tc>
                <a:tc>
                  <a:txBody>
                    <a:bodyPr/>
                    <a:lstStyle/>
                    <a:p>
                      <a:pPr algn="l" fontAlgn="b"/>
                      <a:endParaRPr lang="en-GB" sz="900" b="0" i="0" u="none" strike="noStrike">
                        <a:solidFill>
                          <a:srgbClr val="000000"/>
                        </a:solidFill>
                        <a:effectLst/>
                        <a:latin typeface="Calibri" panose="020F0502020204030204" pitchFamily="34" charset="0"/>
                      </a:endParaRPr>
                    </a:p>
                  </a:txBody>
                  <a:tcPr marL="6544" marR="6544" marT="6544" marB="0" anchor="b">
                    <a:lnL>
                      <a:noFill/>
                    </a:lnL>
                    <a:lnR>
                      <a:noFill/>
                    </a:lnR>
                    <a:lnT>
                      <a:noFill/>
                    </a:lnT>
                    <a:lnB>
                      <a:noFill/>
                    </a:lnB>
                  </a:tcPr>
                </a:tc>
                <a:tc>
                  <a:txBody>
                    <a:bodyPr/>
                    <a:lstStyle/>
                    <a:p>
                      <a:pPr algn="l" fontAlgn="b"/>
                      <a:endParaRPr lang="en-GB" sz="900" b="0" i="0" u="none" strike="noStrike">
                        <a:solidFill>
                          <a:srgbClr val="000000"/>
                        </a:solidFill>
                        <a:effectLst/>
                        <a:latin typeface="Calibri" panose="020F0502020204030204" pitchFamily="34" charset="0"/>
                      </a:endParaRPr>
                    </a:p>
                  </a:txBody>
                  <a:tcPr marL="6544" marR="6544" marT="6544" marB="0" anchor="b">
                    <a:lnL>
                      <a:noFill/>
                    </a:lnL>
                    <a:lnR>
                      <a:noFill/>
                    </a:lnR>
                    <a:lnT>
                      <a:noFill/>
                    </a:lnT>
                    <a:lnB>
                      <a:noFill/>
                    </a:lnB>
                  </a:tcPr>
                </a:tc>
                <a:tc>
                  <a:txBody>
                    <a:bodyPr/>
                    <a:lstStyle/>
                    <a:p>
                      <a:pPr algn="l" fontAlgn="b"/>
                      <a:endParaRPr lang="en-GB" sz="900" b="0" i="0" u="none" strike="noStrike">
                        <a:solidFill>
                          <a:srgbClr val="000000"/>
                        </a:solidFill>
                        <a:effectLst/>
                        <a:latin typeface="Calibri" panose="020F0502020204030204" pitchFamily="34" charset="0"/>
                      </a:endParaRPr>
                    </a:p>
                  </a:txBody>
                  <a:tcPr marL="6544" marR="6544" marT="6544" marB="0" anchor="b">
                    <a:lnL>
                      <a:noFill/>
                    </a:lnL>
                    <a:lnR>
                      <a:noFill/>
                    </a:lnR>
                    <a:lnT>
                      <a:noFill/>
                    </a:lnT>
                    <a:lnB>
                      <a:noFill/>
                    </a:lnB>
                  </a:tcPr>
                </a:tc>
                <a:tc>
                  <a:txBody>
                    <a:bodyPr/>
                    <a:lstStyle/>
                    <a:p>
                      <a:pPr algn="l" fontAlgn="b"/>
                      <a:endParaRPr lang="en-GB" sz="900" b="0" i="0" u="none" strike="noStrike">
                        <a:solidFill>
                          <a:srgbClr val="000000"/>
                        </a:solidFill>
                        <a:effectLst/>
                        <a:latin typeface="Calibri" panose="020F0502020204030204" pitchFamily="34" charset="0"/>
                      </a:endParaRPr>
                    </a:p>
                  </a:txBody>
                  <a:tcPr marL="6544" marR="6544" marT="6544" marB="0" anchor="b">
                    <a:lnL>
                      <a:noFill/>
                    </a:lnL>
                    <a:lnR>
                      <a:noFill/>
                    </a:lnR>
                    <a:lnT>
                      <a:noFill/>
                    </a:lnT>
                    <a:lnB>
                      <a:noFill/>
                    </a:lnB>
                  </a:tcPr>
                </a:tc>
                <a:tc>
                  <a:txBody>
                    <a:bodyPr/>
                    <a:lstStyle/>
                    <a:p>
                      <a:pPr algn="l" fontAlgn="b"/>
                      <a:endParaRPr lang="en-GB" sz="900" b="0" i="0" u="none" strike="noStrike">
                        <a:solidFill>
                          <a:srgbClr val="000000"/>
                        </a:solidFill>
                        <a:effectLst/>
                        <a:latin typeface="Calibri" panose="020F0502020204030204" pitchFamily="34" charset="0"/>
                      </a:endParaRPr>
                    </a:p>
                  </a:txBody>
                  <a:tcPr marL="6544" marR="6544" marT="6544" marB="0" anchor="b">
                    <a:lnL>
                      <a:noFill/>
                    </a:lnL>
                    <a:lnR>
                      <a:noFill/>
                    </a:lnR>
                    <a:lnT>
                      <a:noFill/>
                    </a:lnT>
                    <a:lnB>
                      <a:noFill/>
                    </a:lnB>
                  </a:tcPr>
                </a:tc>
                <a:tc>
                  <a:txBody>
                    <a:bodyPr/>
                    <a:lstStyle/>
                    <a:p>
                      <a:pPr algn="l" fontAlgn="b"/>
                      <a:endParaRPr lang="en-GB" sz="900" b="0" i="0" u="none" strike="noStrike" dirty="0">
                        <a:solidFill>
                          <a:srgbClr val="000000"/>
                        </a:solidFill>
                        <a:effectLst/>
                        <a:latin typeface="Calibri" panose="020F0502020204030204" pitchFamily="34" charset="0"/>
                      </a:endParaRPr>
                    </a:p>
                  </a:txBody>
                  <a:tcPr marL="6544" marR="6544" marT="6544" marB="0" anchor="b">
                    <a:lnL>
                      <a:noFill/>
                    </a:lnL>
                    <a:lnR>
                      <a:noFill/>
                    </a:lnR>
                    <a:lnT>
                      <a:noFill/>
                    </a:lnT>
                    <a:lnB>
                      <a:noFill/>
                    </a:lnB>
                  </a:tcPr>
                </a:tc>
                <a:extLst>
                  <a:ext uri="{0D108BD9-81ED-4DB2-BD59-A6C34878D82A}">
                    <a16:rowId xmlns:a16="http://schemas.microsoft.com/office/drawing/2014/main" xmlns="" val="179766710"/>
                  </a:ext>
                </a:extLst>
              </a:tr>
            </a:tbl>
          </a:graphicData>
        </a:graphic>
      </p:graphicFrame>
    </p:spTree>
    <p:extLst>
      <p:ext uri="{BB962C8B-B14F-4D97-AF65-F5344CB8AC3E}">
        <p14:creationId xmlns:p14="http://schemas.microsoft.com/office/powerpoint/2010/main" val="25185152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dirty="0" smtClean="0"/>
              <a:t>Αξία Συναλλαγών (2)</a:t>
            </a:r>
            <a:endParaRPr lang="el-GR" dirty="0"/>
          </a:p>
        </p:txBody>
      </p:sp>
      <p:sp>
        <p:nvSpPr>
          <p:cNvPr id="3" name="Content Placeholder 2"/>
          <p:cNvSpPr>
            <a:spLocks noGrp="1"/>
          </p:cNvSpPr>
          <p:nvPr>
            <p:ph idx="1"/>
          </p:nvPr>
        </p:nvSpPr>
        <p:spPr>
          <a:xfrm>
            <a:off x="251999" y="864000"/>
            <a:ext cx="9756000" cy="5733352"/>
          </a:xfrm>
        </p:spPr>
        <p:txBody>
          <a:bodyPr/>
          <a:lstStyle/>
          <a:p>
            <a:r>
              <a:rPr lang="el-GR" sz="1600" dirty="0" smtClean="0"/>
              <a:t>   </a:t>
            </a:r>
            <a:endParaRPr lang="el-GR" sz="1600" dirty="0"/>
          </a:p>
          <a:p>
            <a:endParaRPr lang="el-GR" dirty="0"/>
          </a:p>
        </p:txBody>
      </p:sp>
      <p:grpSp>
        <p:nvGrpSpPr>
          <p:cNvPr id="6" name="Chart 3"/>
          <p:cNvGrpSpPr>
            <a:grpSpLocks/>
          </p:cNvGrpSpPr>
          <p:nvPr/>
        </p:nvGrpSpPr>
        <p:grpSpPr bwMode="auto">
          <a:xfrm>
            <a:off x="827782" y="1268760"/>
            <a:ext cx="8640960" cy="5040560"/>
            <a:chOff x="0" y="0"/>
            <a:chExt cx="8328656" cy="4747263"/>
          </a:xfrm>
        </p:grpSpPr>
        <p:graphicFrame>
          <p:nvGraphicFramePr>
            <p:cNvPr id="7" name="Chart 6"/>
            <p:cNvGraphicFramePr>
              <a:graphicFrameLocks/>
            </p:cNvGraphicFramePr>
            <p:nvPr>
              <p:extLst>
                <p:ext uri="{D42A27DB-BD31-4B8C-83A1-F6EECF244321}">
                  <p14:modId xmlns:p14="http://schemas.microsoft.com/office/powerpoint/2010/main" val="3059660409"/>
                </p:ext>
              </p:extLst>
            </p:nvPr>
          </p:nvGraphicFramePr>
          <p:xfrm>
            <a:off x="0" y="0"/>
            <a:ext cx="8328656" cy="4747263"/>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3"/>
            <p:cNvSpPr txBox="1">
              <a:spLocks noChangeArrowheads="1"/>
            </p:cNvSpPr>
            <p:nvPr/>
          </p:nvSpPr>
          <p:spPr bwMode="auto">
            <a:xfrm>
              <a:off x="7317312" y="2920035"/>
              <a:ext cx="777898" cy="367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Text" lastClr="000000"/>
                </a:solidFill>
                <a:effectLst/>
                <a:uLnTx/>
                <a:uFillTx/>
              </a:endParaRPr>
            </a:p>
          </p:txBody>
        </p:sp>
        <p:sp>
          <p:nvSpPr>
            <p:cNvPr id="9" name="TextBox 4"/>
            <p:cNvSpPr txBox="1"/>
            <p:nvPr/>
          </p:nvSpPr>
          <p:spPr>
            <a:xfrm>
              <a:off x="76200" y="4381503"/>
              <a:ext cx="784860" cy="266700"/>
            </a:xfrm>
            <a:prstGeom prst="rect">
              <a:avLst/>
            </a:prstGeom>
            <a:solidFill>
              <a:srgbClr val="000000"/>
            </a:solidFill>
            <a:ln>
              <a:noFill/>
            </a:ln>
          </p:spPr>
          <p:txBody>
            <a:bodyPr vert="horz" wrap="none" lIns="91440" tIns="45720" rIns="91440" bIns="45720" anchor="t" anchorCtr="0" compatLnSpc="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l-GR" sz="1200" b="1" i="0" u="none" strike="noStrike" kern="0" cap="none" spc="0" normalizeH="0" baseline="0" noProof="0">
                  <a:ln>
                    <a:noFill/>
                  </a:ln>
                  <a:solidFill>
                    <a:srgbClr val="FFFFFF"/>
                  </a:solidFill>
                  <a:effectLst/>
                  <a:uLnTx/>
                  <a:uFillTx/>
                  <a:latin typeface="Calibri"/>
                  <a:ea typeface="+mn-ea"/>
                  <a:cs typeface="+mn-cs"/>
                </a:rPr>
                <a:t>σε εκατ. €</a:t>
              </a:r>
              <a:endParaRPr kumimoji="0" lang="en-GB" sz="1200" b="1" i="0" u="none" strike="noStrike" kern="0" cap="none" spc="0" normalizeH="0" baseline="0" noProof="0">
                <a:ln>
                  <a:noFill/>
                </a:ln>
                <a:solidFill>
                  <a:srgbClr val="FFFFFF"/>
                </a:solidFill>
                <a:effectLst/>
                <a:uLnTx/>
                <a:uFillTx/>
                <a:latin typeface="Calibri"/>
                <a:ea typeface="+mn-ea"/>
                <a:cs typeface="+mn-cs"/>
              </a:endParaRPr>
            </a:p>
          </p:txBody>
        </p:sp>
      </p:grpSp>
    </p:spTree>
    <p:extLst>
      <p:ext uri="{BB962C8B-B14F-4D97-AF65-F5344CB8AC3E}">
        <p14:creationId xmlns:p14="http://schemas.microsoft.com/office/powerpoint/2010/main" val="33607093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dirty="0" smtClean="0"/>
              <a:t>Αξία Συναλλαγών (3)</a:t>
            </a:r>
            <a:endParaRPr lang="el-GR" dirty="0"/>
          </a:p>
        </p:txBody>
      </p:sp>
      <p:sp>
        <p:nvSpPr>
          <p:cNvPr id="3" name="Content Placeholder 2"/>
          <p:cNvSpPr>
            <a:spLocks noGrp="1"/>
          </p:cNvSpPr>
          <p:nvPr>
            <p:ph idx="1"/>
          </p:nvPr>
        </p:nvSpPr>
        <p:spPr>
          <a:xfrm>
            <a:off x="251999" y="864000"/>
            <a:ext cx="9756000" cy="5733352"/>
          </a:xfrm>
        </p:spPr>
        <p:txBody>
          <a:bodyPr/>
          <a:lstStyle/>
          <a:p>
            <a:r>
              <a:rPr lang="el-GR" sz="1600" dirty="0" smtClean="0"/>
              <a:t>   </a:t>
            </a:r>
            <a:endParaRPr lang="el-GR" sz="1600" dirty="0"/>
          </a:p>
          <a:p>
            <a:endParaRPr lang="el-GR" dirty="0"/>
          </a:p>
        </p:txBody>
      </p:sp>
      <p:grpSp>
        <p:nvGrpSpPr>
          <p:cNvPr id="10" name="Chart 3"/>
          <p:cNvGrpSpPr>
            <a:grpSpLocks/>
          </p:cNvGrpSpPr>
          <p:nvPr/>
        </p:nvGrpSpPr>
        <p:grpSpPr bwMode="auto">
          <a:xfrm>
            <a:off x="827782" y="1268760"/>
            <a:ext cx="8640960" cy="5040560"/>
            <a:chOff x="0" y="0"/>
            <a:chExt cx="8328656" cy="4747263"/>
          </a:xfrm>
        </p:grpSpPr>
        <p:graphicFrame>
          <p:nvGraphicFramePr>
            <p:cNvPr id="11" name="Chart 10"/>
            <p:cNvGraphicFramePr>
              <a:graphicFrameLocks/>
            </p:cNvGraphicFramePr>
            <p:nvPr>
              <p:extLst>
                <p:ext uri="{D42A27DB-BD31-4B8C-83A1-F6EECF244321}">
                  <p14:modId xmlns:p14="http://schemas.microsoft.com/office/powerpoint/2010/main" val="3957230961"/>
                </p:ext>
              </p:extLst>
            </p:nvPr>
          </p:nvGraphicFramePr>
          <p:xfrm>
            <a:off x="0" y="0"/>
            <a:ext cx="8328656" cy="4747263"/>
          </p:xfrm>
          <a:graphic>
            <a:graphicData uri="http://schemas.openxmlformats.org/drawingml/2006/chart">
              <c:chart xmlns:c="http://schemas.openxmlformats.org/drawingml/2006/chart" xmlns:r="http://schemas.openxmlformats.org/officeDocument/2006/relationships" r:id="rId3"/>
            </a:graphicData>
          </a:graphic>
        </p:graphicFrame>
        <p:sp>
          <p:nvSpPr>
            <p:cNvPr id="12" name="TextBox 3"/>
            <p:cNvSpPr txBox="1">
              <a:spLocks noChangeArrowheads="1"/>
            </p:cNvSpPr>
            <p:nvPr/>
          </p:nvSpPr>
          <p:spPr bwMode="auto">
            <a:xfrm>
              <a:off x="7347792" y="2776385"/>
              <a:ext cx="777898" cy="367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Text" lastClr="000000"/>
                </a:solidFill>
                <a:effectLst/>
                <a:uLnTx/>
                <a:uFillTx/>
              </a:endParaRPr>
            </a:p>
          </p:txBody>
        </p:sp>
        <p:sp>
          <p:nvSpPr>
            <p:cNvPr id="13" name="TextBox 4"/>
            <p:cNvSpPr txBox="1"/>
            <p:nvPr/>
          </p:nvSpPr>
          <p:spPr>
            <a:xfrm>
              <a:off x="114300" y="4350518"/>
              <a:ext cx="662940" cy="218894"/>
            </a:xfrm>
            <a:prstGeom prst="rect">
              <a:avLst/>
            </a:prstGeom>
            <a:solidFill>
              <a:srgbClr val="000000"/>
            </a:solidFill>
            <a:ln>
              <a:noFill/>
            </a:ln>
          </p:spPr>
          <p:txBody>
            <a:bodyPr vert="horz" wrap="none" lIns="91440" tIns="45720" rIns="91440" bIns="45720" anchor="t" anchorCtr="0" compatLnSpc="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l-GR" sz="1000" b="0" i="0" u="none" strike="noStrike" kern="0" cap="none" spc="0" normalizeH="0" baseline="0" noProof="0">
                  <a:ln>
                    <a:noFill/>
                  </a:ln>
                  <a:solidFill>
                    <a:srgbClr val="FFFFFF"/>
                  </a:solidFill>
                  <a:effectLst/>
                  <a:uLnTx/>
                  <a:uFillTx/>
                  <a:latin typeface="Calibri"/>
                  <a:ea typeface="+mn-ea"/>
                  <a:cs typeface="+mn-cs"/>
                </a:rPr>
                <a:t>σε χιλ. €</a:t>
              </a:r>
              <a:endParaRPr kumimoji="0" lang="en-GB" sz="1000" b="0" i="0" u="none" strike="noStrike" kern="0" cap="none" spc="0" normalizeH="0" baseline="0" noProof="0">
                <a:ln>
                  <a:noFill/>
                </a:ln>
                <a:solidFill>
                  <a:srgbClr val="FFFFFF"/>
                </a:solidFill>
                <a:effectLst/>
                <a:uLnTx/>
                <a:uFillTx/>
                <a:latin typeface="Calibri"/>
                <a:ea typeface="+mn-ea"/>
                <a:cs typeface="+mn-cs"/>
              </a:endParaRPr>
            </a:p>
          </p:txBody>
        </p:sp>
      </p:grpSp>
    </p:spTree>
    <p:extLst>
      <p:ext uri="{BB962C8B-B14F-4D97-AF65-F5344CB8AC3E}">
        <p14:creationId xmlns:p14="http://schemas.microsoft.com/office/powerpoint/2010/main" val="645107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dirty="0" smtClean="0"/>
              <a:t>Στοιχεία Οικονομικών Επιδόσεων (1)</a:t>
            </a:r>
            <a:endParaRPr lang="el-GR" dirty="0"/>
          </a:p>
        </p:txBody>
      </p:sp>
      <p:sp>
        <p:nvSpPr>
          <p:cNvPr id="3" name="Content Placeholder 2"/>
          <p:cNvSpPr>
            <a:spLocks noGrp="1"/>
          </p:cNvSpPr>
          <p:nvPr>
            <p:ph idx="1"/>
          </p:nvPr>
        </p:nvSpPr>
        <p:spPr>
          <a:xfrm>
            <a:off x="251718" y="864000"/>
            <a:ext cx="9756000" cy="5589336"/>
          </a:xfrm>
        </p:spPr>
        <p:txBody>
          <a:bodyPr/>
          <a:lstStyle/>
          <a:p>
            <a:pPr marL="342900" indent="-342900">
              <a:buFont typeface="Wingdings" panose="05000000000000000000" pitchFamily="2" charset="2"/>
              <a:buChar char="ü"/>
            </a:pPr>
            <a:endParaRPr lang="el-GR" sz="2000" dirty="0"/>
          </a:p>
          <a:p>
            <a:endParaRPr lang="el-GR" dirty="0"/>
          </a:p>
        </p:txBody>
      </p:sp>
      <p:graphicFrame>
        <p:nvGraphicFramePr>
          <p:cNvPr id="6" name="Chart 5"/>
          <p:cNvGraphicFramePr>
            <a:graphicFrameLocks/>
          </p:cNvGraphicFramePr>
          <p:nvPr>
            <p:extLst>
              <p:ext uri="{D42A27DB-BD31-4B8C-83A1-F6EECF244321}">
                <p14:modId xmlns:p14="http://schemas.microsoft.com/office/powerpoint/2010/main" val="3702110800"/>
              </p:ext>
            </p:extLst>
          </p:nvPr>
        </p:nvGraphicFramePr>
        <p:xfrm>
          <a:off x="827782" y="1459902"/>
          <a:ext cx="8640959" cy="412933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63218159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dirty="0" smtClean="0"/>
              <a:t>Στοιχεία Οικονομικών Επιδόσεων (2)</a:t>
            </a:r>
            <a:endParaRPr lang="el-GR" dirty="0"/>
          </a:p>
        </p:txBody>
      </p:sp>
      <p:sp>
        <p:nvSpPr>
          <p:cNvPr id="3" name="Content Placeholder 2"/>
          <p:cNvSpPr>
            <a:spLocks noGrp="1"/>
          </p:cNvSpPr>
          <p:nvPr>
            <p:ph idx="1"/>
          </p:nvPr>
        </p:nvSpPr>
        <p:spPr>
          <a:xfrm>
            <a:off x="251718" y="864000"/>
            <a:ext cx="9756000" cy="5589336"/>
          </a:xfrm>
        </p:spPr>
        <p:txBody>
          <a:bodyPr/>
          <a:lstStyle/>
          <a:p>
            <a:pPr marL="342900" indent="-342900">
              <a:buFont typeface="Wingdings" panose="05000000000000000000" pitchFamily="2" charset="2"/>
              <a:buChar char="ü"/>
            </a:pPr>
            <a:endParaRPr lang="el-GR" sz="2000" dirty="0"/>
          </a:p>
          <a:p>
            <a:endParaRPr lang="el-GR" dirty="0"/>
          </a:p>
        </p:txBody>
      </p:sp>
      <p:graphicFrame>
        <p:nvGraphicFramePr>
          <p:cNvPr id="5" name="Chart 4"/>
          <p:cNvGraphicFramePr>
            <a:graphicFrameLocks/>
          </p:cNvGraphicFramePr>
          <p:nvPr>
            <p:extLst>
              <p:ext uri="{D42A27DB-BD31-4B8C-83A1-F6EECF244321}">
                <p14:modId xmlns:p14="http://schemas.microsoft.com/office/powerpoint/2010/main" val="369601112"/>
              </p:ext>
            </p:extLst>
          </p:nvPr>
        </p:nvGraphicFramePr>
        <p:xfrm>
          <a:off x="827782" y="1268760"/>
          <a:ext cx="8640960" cy="482453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64633899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dirty="0" smtClean="0"/>
              <a:t>Στοιχεία Οικονομικών Επιδόσεων (3)</a:t>
            </a:r>
            <a:endParaRPr lang="el-GR" dirty="0"/>
          </a:p>
        </p:txBody>
      </p:sp>
      <p:sp>
        <p:nvSpPr>
          <p:cNvPr id="3" name="Content Placeholder 2"/>
          <p:cNvSpPr>
            <a:spLocks noGrp="1"/>
          </p:cNvSpPr>
          <p:nvPr>
            <p:ph idx="1"/>
          </p:nvPr>
        </p:nvSpPr>
        <p:spPr>
          <a:xfrm>
            <a:off x="251718" y="864000"/>
            <a:ext cx="9756000" cy="5589336"/>
          </a:xfrm>
        </p:spPr>
        <p:txBody>
          <a:bodyPr/>
          <a:lstStyle/>
          <a:p>
            <a:pPr marL="342900" indent="-342900">
              <a:buFont typeface="Wingdings" panose="05000000000000000000" pitchFamily="2" charset="2"/>
              <a:buChar char="ü"/>
            </a:pPr>
            <a:endParaRPr lang="el-GR" sz="2000" dirty="0"/>
          </a:p>
          <a:p>
            <a:endParaRPr lang="el-GR" dirty="0"/>
          </a:p>
        </p:txBody>
      </p:sp>
      <p:graphicFrame>
        <p:nvGraphicFramePr>
          <p:cNvPr id="6" name="Chart 5"/>
          <p:cNvGraphicFramePr>
            <a:graphicFrameLocks/>
          </p:cNvGraphicFramePr>
          <p:nvPr>
            <p:extLst>
              <p:ext uri="{D42A27DB-BD31-4B8C-83A1-F6EECF244321}">
                <p14:modId xmlns:p14="http://schemas.microsoft.com/office/powerpoint/2010/main" val="1131521267"/>
              </p:ext>
            </p:extLst>
          </p:nvPr>
        </p:nvGraphicFramePr>
        <p:xfrm>
          <a:off x="827782" y="1268760"/>
          <a:ext cx="8640960" cy="482453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4757460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dirty="0" smtClean="0"/>
              <a:t>Στοιχεία Οικονομικών Επιδόσεων (4)</a:t>
            </a:r>
            <a:endParaRPr lang="el-GR" dirty="0"/>
          </a:p>
        </p:txBody>
      </p:sp>
      <p:sp>
        <p:nvSpPr>
          <p:cNvPr id="3" name="Content Placeholder 2"/>
          <p:cNvSpPr>
            <a:spLocks noGrp="1"/>
          </p:cNvSpPr>
          <p:nvPr>
            <p:ph idx="1"/>
          </p:nvPr>
        </p:nvSpPr>
        <p:spPr>
          <a:xfrm>
            <a:off x="251718" y="864000"/>
            <a:ext cx="9756000" cy="5589336"/>
          </a:xfrm>
        </p:spPr>
        <p:txBody>
          <a:bodyPr/>
          <a:lstStyle/>
          <a:p>
            <a:pPr marL="342900" indent="-342900">
              <a:buFont typeface="Wingdings" panose="05000000000000000000" pitchFamily="2" charset="2"/>
              <a:buChar char="ü"/>
            </a:pPr>
            <a:endParaRPr lang="el-GR" sz="2000" dirty="0"/>
          </a:p>
          <a:p>
            <a:endParaRPr lang="el-GR" dirty="0"/>
          </a:p>
        </p:txBody>
      </p:sp>
      <p:graphicFrame>
        <p:nvGraphicFramePr>
          <p:cNvPr id="7" name="Chart 6"/>
          <p:cNvGraphicFramePr>
            <a:graphicFrameLocks/>
          </p:cNvGraphicFramePr>
          <p:nvPr>
            <p:extLst>
              <p:ext uri="{D42A27DB-BD31-4B8C-83A1-F6EECF244321}">
                <p14:modId xmlns:p14="http://schemas.microsoft.com/office/powerpoint/2010/main" val="3424926089"/>
              </p:ext>
            </p:extLst>
          </p:nvPr>
        </p:nvGraphicFramePr>
        <p:xfrm>
          <a:off x="827782" y="1270746"/>
          <a:ext cx="8640960" cy="489455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28940854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dirty="0" smtClean="0"/>
              <a:t>Στοιχεία Οικονομικών Επιδόσεων (5)</a:t>
            </a:r>
            <a:endParaRPr lang="el-GR" dirty="0"/>
          </a:p>
        </p:txBody>
      </p:sp>
      <p:sp>
        <p:nvSpPr>
          <p:cNvPr id="3" name="Content Placeholder 2"/>
          <p:cNvSpPr>
            <a:spLocks noGrp="1"/>
          </p:cNvSpPr>
          <p:nvPr>
            <p:ph idx="1"/>
          </p:nvPr>
        </p:nvSpPr>
        <p:spPr>
          <a:xfrm>
            <a:off x="251718" y="864000"/>
            <a:ext cx="9756000" cy="5589336"/>
          </a:xfrm>
        </p:spPr>
        <p:txBody>
          <a:bodyPr/>
          <a:lstStyle/>
          <a:p>
            <a:pPr marL="342900" indent="-342900">
              <a:buFont typeface="Wingdings" panose="05000000000000000000" pitchFamily="2" charset="2"/>
              <a:buChar char="ü"/>
            </a:pPr>
            <a:endParaRPr lang="el-GR" sz="2000" dirty="0"/>
          </a:p>
          <a:p>
            <a:endParaRPr lang="el-GR" dirty="0"/>
          </a:p>
        </p:txBody>
      </p:sp>
      <p:graphicFrame>
        <p:nvGraphicFramePr>
          <p:cNvPr id="5" name="Chart 4"/>
          <p:cNvGraphicFramePr>
            <a:graphicFrameLocks/>
          </p:cNvGraphicFramePr>
          <p:nvPr>
            <p:extLst>
              <p:ext uri="{D42A27DB-BD31-4B8C-83A1-F6EECF244321}">
                <p14:modId xmlns:p14="http://schemas.microsoft.com/office/powerpoint/2010/main" val="3682194515"/>
              </p:ext>
            </p:extLst>
          </p:nvPr>
        </p:nvGraphicFramePr>
        <p:xfrm>
          <a:off x="827783" y="1268760"/>
          <a:ext cx="8640960" cy="489654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0379479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dirty="0" smtClean="0"/>
              <a:t>Στοιχεία Οικονομικών Επιδόσεων (6)</a:t>
            </a:r>
            <a:endParaRPr lang="el-GR" dirty="0"/>
          </a:p>
        </p:txBody>
      </p:sp>
      <p:sp>
        <p:nvSpPr>
          <p:cNvPr id="3" name="Content Placeholder 2"/>
          <p:cNvSpPr>
            <a:spLocks noGrp="1"/>
          </p:cNvSpPr>
          <p:nvPr>
            <p:ph idx="1"/>
          </p:nvPr>
        </p:nvSpPr>
        <p:spPr>
          <a:xfrm>
            <a:off x="251718" y="864000"/>
            <a:ext cx="9756000" cy="5589336"/>
          </a:xfrm>
        </p:spPr>
        <p:txBody>
          <a:bodyPr/>
          <a:lstStyle/>
          <a:p>
            <a:pPr marL="342900" indent="-342900">
              <a:buFont typeface="Wingdings" panose="05000000000000000000" pitchFamily="2" charset="2"/>
              <a:buChar char="ü"/>
            </a:pPr>
            <a:endParaRPr lang="el-GR" sz="2000" dirty="0"/>
          </a:p>
          <a:p>
            <a:endParaRPr lang="el-GR" dirty="0"/>
          </a:p>
        </p:txBody>
      </p:sp>
      <p:graphicFrame>
        <p:nvGraphicFramePr>
          <p:cNvPr id="6" name="Chart 5"/>
          <p:cNvGraphicFramePr>
            <a:graphicFrameLocks/>
          </p:cNvGraphicFramePr>
          <p:nvPr>
            <p:extLst>
              <p:ext uri="{D42A27DB-BD31-4B8C-83A1-F6EECF244321}">
                <p14:modId xmlns:p14="http://schemas.microsoft.com/office/powerpoint/2010/main" val="1338889780"/>
              </p:ext>
            </p:extLst>
          </p:nvPr>
        </p:nvGraphicFramePr>
        <p:xfrm>
          <a:off x="827782" y="1268760"/>
          <a:ext cx="8640960" cy="482453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43538691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dirty="0" smtClean="0"/>
              <a:t>Στοιχεία Οικονομικών Επιδόσεων (7)</a:t>
            </a:r>
            <a:endParaRPr lang="el-GR" dirty="0"/>
          </a:p>
        </p:txBody>
      </p:sp>
      <p:sp>
        <p:nvSpPr>
          <p:cNvPr id="3" name="Content Placeholder 2"/>
          <p:cNvSpPr>
            <a:spLocks noGrp="1"/>
          </p:cNvSpPr>
          <p:nvPr>
            <p:ph idx="1"/>
          </p:nvPr>
        </p:nvSpPr>
        <p:spPr>
          <a:xfrm>
            <a:off x="251718" y="864000"/>
            <a:ext cx="9756000" cy="5589336"/>
          </a:xfrm>
        </p:spPr>
        <p:txBody>
          <a:bodyPr/>
          <a:lstStyle/>
          <a:p>
            <a:pPr marL="342900" indent="-342900">
              <a:buFont typeface="Wingdings" panose="05000000000000000000" pitchFamily="2" charset="2"/>
              <a:buChar char="ü"/>
            </a:pPr>
            <a:endParaRPr lang="el-GR" sz="2000" dirty="0"/>
          </a:p>
          <a:p>
            <a:endParaRPr lang="el-GR" dirty="0"/>
          </a:p>
        </p:txBody>
      </p:sp>
      <p:graphicFrame>
        <p:nvGraphicFramePr>
          <p:cNvPr id="5" name="Chart 4"/>
          <p:cNvGraphicFramePr>
            <a:graphicFrameLocks/>
          </p:cNvGraphicFramePr>
          <p:nvPr>
            <p:extLst>
              <p:ext uri="{D42A27DB-BD31-4B8C-83A1-F6EECF244321}">
                <p14:modId xmlns:p14="http://schemas.microsoft.com/office/powerpoint/2010/main" val="218206391"/>
              </p:ext>
            </p:extLst>
          </p:nvPr>
        </p:nvGraphicFramePr>
        <p:xfrm>
          <a:off x="827782" y="1268760"/>
          <a:ext cx="8640960" cy="482453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81288353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dirty="0" smtClean="0"/>
              <a:t>Στοιχεία Οικονομικών Επιδόσεων (8)</a:t>
            </a:r>
            <a:endParaRPr lang="el-GR" dirty="0"/>
          </a:p>
        </p:txBody>
      </p:sp>
      <p:sp>
        <p:nvSpPr>
          <p:cNvPr id="3" name="Content Placeholder 2"/>
          <p:cNvSpPr>
            <a:spLocks noGrp="1"/>
          </p:cNvSpPr>
          <p:nvPr>
            <p:ph idx="1"/>
          </p:nvPr>
        </p:nvSpPr>
        <p:spPr>
          <a:xfrm>
            <a:off x="251718" y="864000"/>
            <a:ext cx="9756000" cy="5589336"/>
          </a:xfrm>
        </p:spPr>
        <p:txBody>
          <a:bodyPr/>
          <a:lstStyle/>
          <a:p>
            <a:pPr marL="342900" indent="-342900">
              <a:buFont typeface="Wingdings" panose="05000000000000000000" pitchFamily="2" charset="2"/>
              <a:buChar char="ü"/>
            </a:pPr>
            <a:endParaRPr lang="el-GR" sz="2000" dirty="0"/>
          </a:p>
          <a:p>
            <a:endParaRPr lang="el-GR" dirty="0"/>
          </a:p>
        </p:txBody>
      </p:sp>
      <p:graphicFrame>
        <p:nvGraphicFramePr>
          <p:cNvPr id="6" name="Chart 5"/>
          <p:cNvGraphicFramePr>
            <a:graphicFrameLocks/>
          </p:cNvGraphicFramePr>
          <p:nvPr>
            <p:extLst>
              <p:ext uri="{D42A27DB-BD31-4B8C-83A1-F6EECF244321}">
                <p14:modId xmlns:p14="http://schemas.microsoft.com/office/powerpoint/2010/main" val="3072605704"/>
              </p:ext>
            </p:extLst>
          </p:nvPr>
        </p:nvGraphicFramePr>
        <p:xfrm>
          <a:off x="827782" y="1268760"/>
          <a:ext cx="8640960" cy="482453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62590693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dirty="0" smtClean="0"/>
              <a:t>Στοιχεία Επικοινωνίας</a:t>
            </a:r>
            <a:endParaRPr lang="el-GR" dirty="0"/>
          </a:p>
        </p:txBody>
      </p:sp>
      <p:sp>
        <p:nvSpPr>
          <p:cNvPr id="5" name="Text Box 8"/>
          <p:cNvSpPr txBox="1">
            <a:spLocks noChangeArrowheads="1"/>
          </p:cNvSpPr>
          <p:nvPr/>
        </p:nvSpPr>
        <p:spPr bwMode="auto">
          <a:xfrm>
            <a:off x="503585" y="2707922"/>
            <a:ext cx="8784976" cy="339181"/>
          </a:xfrm>
          <a:prstGeom prst="rect">
            <a:avLst/>
          </a:prstGeom>
          <a:solidFill>
            <a:schemeClr val="bg1">
              <a:lumMod val="85000"/>
            </a:schemeClr>
          </a:solidFill>
          <a:ln>
            <a:solidFill>
              <a:schemeClr val="bg1"/>
            </a:solidFill>
          </a:ln>
          <a:effectLst>
            <a:outerShdw blurRad="50800" dist="50800" dir="12000000" algn="ctr" rotWithShape="0">
              <a:srgbClr val="000000">
                <a:alpha val="93000"/>
              </a:srgbClr>
            </a:outerShdw>
          </a:effectLst>
          <a:extLst/>
        </p:spPr>
        <p:txBody>
          <a:bodyPr wrap="square" lIns="85339" tIns="42665" rIns="85339" bIns="42665" anchor="ctr" anchorCtr="0">
            <a:spAutoFit/>
          </a:bodyPr>
          <a:lstStyle>
            <a:lvl1pPr defTabSz="619125" eaLnBrk="0" hangingPunct="0">
              <a:defRPr sz="1000">
                <a:solidFill>
                  <a:schemeClr val="tx1"/>
                </a:solidFill>
                <a:latin typeface="Verdana" pitchFamily="34" charset="0"/>
              </a:defRPr>
            </a:lvl1pPr>
            <a:lvl2pPr marL="742950" indent="-285750" defTabSz="619125" eaLnBrk="0" hangingPunct="0">
              <a:defRPr sz="1000">
                <a:solidFill>
                  <a:schemeClr val="tx1"/>
                </a:solidFill>
                <a:latin typeface="Verdana" pitchFamily="34" charset="0"/>
              </a:defRPr>
            </a:lvl2pPr>
            <a:lvl3pPr marL="1143000" indent="-228600" defTabSz="619125" eaLnBrk="0" hangingPunct="0">
              <a:defRPr sz="1000">
                <a:solidFill>
                  <a:schemeClr val="tx1"/>
                </a:solidFill>
                <a:latin typeface="Verdana" pitchFamily="34" charset="0"/>
              </a:defRPr>
            </a:lvl3pPr>
            <a:lvl4pPr marL="1600200" indent="-228600" defTabSz="619125" eaLnBrk="0" hangingPunct="0">
              <a:defRPr sz="1000">
                <a:solidFill>
                  <a:schemeClr val="tx1"/>
                </a:solidFill>
                <a:latin typeface="Verdana" pitchFamily="34" charset="0"/>
              </a:defRPr>
            </a:lvl4pPr>
            <a:lvl5pPr marL="2057400" indent="-228600" defTabSz="619125" eaLnBrk="0" hangingPunct="0">
              <a:defRPr sz="1000">
                <a:solidFill>
                  <a:schemeClr val="tx1"/>
                </a:solidFill>
                <a:latin typeface="Verdana" pitchFamily="34" charset="0"/>
              </a:defRPr>
            </a:lvl5pPr>
            <a:lvl6pPr marL="2514600" indent="-228600" algn="ctr" defTabSz="619125" eaLnBrk="0" fontAlgn="base" hangingPunct="0">
              <a:spcBef>
                <a:spcPct val="0"/>
              </a:spcBef>
              <a:spcAft>
                <a:spcPct val="0"/>
              </a:spcAft>
              <a:defRPr sz="1000">
                <a:solidFill>
                  <a:schemeClr val="tx1"/>
                </a:solidFill>
                <a:latin typeface="Verdana" pitchFamily="34" charset="0"/>
              </a:defRPr>
            </a:lvl6pPr>
            <a:lvl7pPr marL="2971800" indent="-228600" algn="ctr" defTabSz="619125" eaLnBrk="0" fontAlgn="base" hangingPunct="0">
              <a:spcBef>
                <a:spcPct val="0"/>
              </a:spcBef>
              <a:spcAft>
                <a:spcPct val="0"/>
              </a:spcAft>
              <a:defRPr sz="1000">
                <a:solidFill>
                  <a:schemeClr val="tx1"/>
                </a:solidFill>
                <a:latin typeface="Verdana" pitchFamily="34" charset="0"/>
              </a:defRPr>
            </a:lvl7pPr>
            <a:lvl8pPr marL="3429000" indent="-228600" algn="ctr" defTabSz="619125" eaLnBrk="0" fontAlgn="base" hangingPunct="0">
              <a:spcBef>
                <a:spcPct val="0"/>
              </a:spcBef>
              <a:spcAft>
                <a:spcPct val="0"/>
              </a:spcAft>
              <a:defRPr sz="1000">
                <a:solidFill>
                  <a:schemeClr val="tx1"/>
                </a:solidFill>
                <a:latin typeface="Verdana" pitchFamily="34" charset="0"/>
              </a:defRPr>
            </a:lvl8pPr>
            <a:lvl9pPr marL="3886200" indent="-228600" algn="ctr" defTabSz="619125" eaLnBrk="0" fontAlgn="base" hangingPunct="0">
              <a:spcBef>
                <a:spcPct val="0"/>
              </a:spcBef>
              <a:spcAft>
                <a:spcPct val="0"/>
              </a:spcAft>
              <a:defRPr sz="1000">
                <a:solidFill>
                  <a:schemeClr val="tx1"/>
                </a:solidFill>
                <a:latin typeface="Verdana" pitchFamily="34" charset="0"/>
              </a:defRPr>
            </a:lvl9pPr>
          </a:lstStyle>
          <a:p>
            <a:pPr algn="ctr" eaLnBrk="1" hangingPunct="1">
              <a:spcBef>
                <a:spcPts val="1381"/>
              </a:spcBef>
            </a:pPr>
            <a:r>
              <a:rPr lang="en-US" sz="1644" b="1" dirty="0">
                <a:solidFill>
                  <a:schemeClr val="tx1">
                    <a:lumMod val="65000"/>
                    <a:lumOff val="35000"/>
                  </a:schemeClr>
                </a:solidFill>
                <a:latin typeface="Calibri" pitchFamily="34" charset="0"/>
                <a:cs typeface="Calibri" pitchFamily="34" charset="0"/>
              </a:rPr>
              <a:t>HELLENIC EXCHANGES - ATHENS STOCK EXCHANGE </a:t>
            </a:r>
            <a:r>
              <a:rPr lang="en-US" sz="1644" b="1" dirty="0" smtClean="0">
                <a:solidFill>
                  <a:schemeClr val="tx1">
                    <a:lumMod val="65000"/>
                    <a:lumOff val="35000"/>
                  </a:schemeClr>
                </a:solidFill>
                <a:latin typeface="Calibri" pitchFamily="34" charset="0"/>
                <a:cs typeface="Calibri" pitchFamily="34" charset="0"/>
              </a:rPr>
              <a:t>S.A.</a:t>
            </a:r>
            <a:endParaRPr lang="en-US" sz="1644" b="1" dirty="0">
              <a:solidFill>
                <a:schemeClr val="tx1">
                  <a:lumMod val="65000"/>
                  <a:lumOff val="35000"/>
                </a:schemeClr>
              </a:solidFill>
              <a:latin typeface="Calibri" pitchFamily="34" charset="0"/>
              <a:cs typeface="Calibri" pitchFamily="34" charset="0"/>
            </a:endParaRPr>
          </a:p>
        </p:txBody>
      </p:sp>
      <p:sp>
        <p:nvSpPr>
          <p:cNvPr id="6" name="Text Box 5"/>
          <p:cNvSpPr txBox="1">
            <a:spLocks noChangeArrowheads="1"/>
          </p:cNvSpPr>
          <p:nvPr/>
        </p:nvSpPr>
        <p:spPr bwMode="auto">
          <a:xfrm>
            <a:off x="416919" y="4489410"/>
            <a:ext cx="8943650" cy="1603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5339" tIns="42665" rIns="85339" bIns="42665">
            <a:spAutoFit/>
          </a:bodyPr>
          <a:lstStyle>
            <a:lvl1pPr algn="l" defTabSz="619125">
              <a:defRPr sz="2400">
                <a:solidFill>
                  <a:schemeClr val="tx1"/>
                </a:solidFill>
                <a:latin typeface="Times New Roman" pitchFamily="18" charset="0"/>
              </a:defRPr>
            </a:lvl1pPr>
            <a:lvl2pPr marL="309563" algn="l" defTabSz="619125">
              <a:defRPr sz="2400">
                <a:solidFill>
                  <a:schemeClr val="tx1"/>
                </a:solidFill>
                <a:latin typeface="Times New Roman" pitchFamily="18" charset="0"/>
              </a:defRPr>
            </a:lvl2pPr>
            <a:lvl3pPr marL="619125" algn="l" defTabSz="619125">
              <a:defRPr sz="2400">
                <a:solidFill>
                  <a:schemeClr val="tx1"/>
                </a:solidFill>
                <a:latin typeface="Times New Roman" pitchFamily="18" charset="0"/>
              </a:defRPr>
            </a:lvl3pPr>
            <a:lvl4pPr marL="927100" algn="l" defTabSz="619125">
              <a:defRPr sz="2400">
                <a:solidFill>
                  <a:schemeClr val="tx1"/>
                </a:solidFill>
                <a:latin typeface="Times New Roman" pitchFamily="18" charset="0"/>
              </a:defRPr>
            </a:lvl4pPr>
            <a:lvl5pPr marL="1236663" algn="l" defTabSz="619125">
              <a:defRPr sz="2400">
                <a:solidFill>
                  <a:schemeClr val="tx1"/>
                </a:solidFill>
                <a:latin typeface="Times New Roman" pitchFamily="18" charset="0"/>
              </a:defRPr>
            </a:lvl5pPr>
            <a:lvl6pPr marL="1693863" defTabSz="619125" fontAlgn="base">
              <a:spcBef>
                <a:spcPct val="0"/>
              </a:spcBef>
              <a:spcAft>
                <a:spcPct val="0"/>
              </a:spcAft>
              <a:defRPr sz="2400">
                <a:solidFill>
                  <a:schemeClr val="tx1"/>
                </a:solidFill>
                <a:latin typeface="Times New Roman" pitchFamily="18" charset="0"/>
              </a:defRPr>
            </a:lvl6pPr>
            <a:lvl7pPr marL="2151063" defTabSz="619125" fontAlgn="base">
              <a:spcBef>
                <a:spcPct val="0"/>
              </a:spcBef>
              <a:spcAft>
                <a:spcPct val="0"/>
              </a:spcAft>
              <a:defRPr sz="2400">
                <a:solidFill>
                  <a:schemeClr val="tx1"/>
                </a:solidFill>
                <a:latin typeface="Times New Roman" pitchFamily="18" charset="0"/>
              </a:defRPr>
            </a:lvl7pPr>
            <a:lvl8pPr marL="2608263" defTabSz="619125" fontAlgn="base">
              <a:spcBef>
                <a:spcPct val="0"/>
              </a:spcBef>
              <a:spcAft>
                <a:spcPct val="0"/>
              </a:spcAft>
              <a:defRPr sz="2400">
                <a:solidFill>
                  <a:schemeClr val="tx1"/>
                </a:solidFill>
                <a:latin typeface="Times New Roman" pitchFamily="18" charset="0"/>
              </a:defRPr>
            </a:lvl8pPr>
            <a:lvl9pPr marL="3065463" defTabSz="619125" fontAlgn="base">
              <a:spcBef>
                <a:spcPct val="0"/>
              </a:spcBef>
              <a:spcAft>
                <a:spcPct val="0"/>
              </a:spcAft>
              <a:defRPr sz="2400">
                <a:solidFill>
                  <a:schemeClr val="tx1"/>
                </a:solidFill>
                <a:latin typeface="Times New Roman" pitchFamily="18" charset="0"/>
              </a:defRPr>
            </a:lvl9pPr>
          </a:lstStyle>
          <a:p>
            <a:pPr algn="just">
              <a:spcBef>
                <a:spcPct val="50000"/>
              </a:spcBef>
              <a:defRPr/>
            </a:pPr>
            <a:r>
              <a:rPr lang="en-US" sz="1096" dirty="0">
                <a:solidFill>
                  <a:srgbClr val="595959"/>
                </a:solidFill>
                <a:latin typeface="Calibri" pitchFamily="34" charset="0"/>
                <a:cs typeface="Calibri" pitchFamily="34" charset="0"/>
              </a:rPr>
              <a:t>This document: (a) is proprietary and confidential to Athens Exchange Group (“ATHEX”) and should not be disclosed to third parties without  ATHEX's consent; (b) Information contained herein has been obtained from company and external sources believed to be reliable, but not guaranteed as to its accuracy or completeness (c) Past performance is no guarantee of future results (d) is for informational purposes and is not to be construed as an offer to sell or a solicitation to buy shares of ATHEX (d) is subject to contract and shall not form part of any contract nor constitute an offer capable of acceptance or an acceptance; (e) excludes all conditions and warranties whether express or implied by statute, law or otherwise; (f) places no responsibility for accuracy and completeness on ATHEX for any comments on, or opinions regarding, the functional and technical capabilities of any software or other products mentioned where based on information provided by the product vendors; and (g) may be withdrawn by ATHEX within the timeframe specified by the requesting party and if none upon written notice. When specific ATHEX clients are mentioned by name, please do not contact them without prior written approval</a:t>
            </a:r>
            <a:endParaRPr lang="el-GR" sz="1096" dirty="0">
              <a:solidFill>
                <a:srgbClr val="595959"/>
              </a:solidFill>
              <a:latin typeface="Calibri" pitchFamily="34" charset="0"/>
              <a:cs typeface="Calibri" pitchFamily="34" charset="0"/>
            </a:endParaRPr>
          </a:p>
        </p:txBody>
      </p:sp>
      <p:sp>
        <p:nvSpPr>
          <p:cNvPr id="7" name="Rectangle 3"/>
          <p:cNvSpPr>
            <a:spLocks noChangeArrowheads="1"/>
          </p:cNvSpPr>
          <p:nvPr/>
        </p:nvSpPr>
        <p:spPr bwMode="auto">
          <a:xfrm>
            <a:off x="503585" y="3404207"/>
            <a:ext cx="3384376" cy="7940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5339" tIns="42665" rIns="85339" bIns="42665">
            <a:spAutoFit/>
          </a:bodyPr>
          <a:lstStyle/>
          <a:p>
            <a:pPr defTabSz="854445">
              <a:spcBef>
                <a:spcPct val="20000"/>
              </a:spcBef>
              <a:buClr>
                <a:schemeClr val="hlink"/>
              </a:buClr>
            </a:pPr>
            <a:r>
              <a:rPr lang="en-US" sz="1000" dirty="0">
                <a:solidFill>
                  <a:srgbClr val="595959"/>
                </a:solidFill>
                <a:latin typeface="Calibri" pitchFamily="34" charset="0"/>
                <a:cs typeface="Calibri" pitchFamily="34" charset="0"/>
              </a:rPr>
              <a:t>110 </a:t>
            </a:r>
            <a:r>
              <a:rPr lang="en-US" sz="1000" dirty="0" err="1">
                <a:solidFill>
                  <a:srgbClr val="595959"/>
                </a:solidFill>
                <a:latin typeface="Calibri" pitchFamily="34" charset="0"/>
                <a:cs typeface="Calibri" pitchFamily="34" charset="0"/>
              </a:rPr>
              <a:t>Athinon</a:t>
            </a:r>
            <a:r>
              <a:rPr lang="en-US" sz="1000" dirty="0">
                <a:solidFill>
                  <a:srgbClr val="595959"/>
                </a:solidFill>
                <a:latin typeface="Calibri" pitchFamily="34" charset="0"/>
                <a:cs typeface="Calibri" pitchFamily="34" charset="0"/>
              </a:rPr>
              <a:t> Ave., 104 42 Athens, Greece</a:t>
            </a:r>
          </a:p>
          <a:p>
            <a:pPr defTabSz="854445">
              <a:spcBef>
                <a:spcPct val="20000"/>
              </a:spcBef>
              <a:buClr>
                <a:schemeClr val="hlink"/>
              </a:buClr>
            </a:pPr>
            <a:endParaRPr lang="el-GR" sz="1000" dirty="0" smtClean="0">
              <a:solidFill>
                <a:schemeClr val="tx1">
                  <a:lumMod val="65000"/>
                  <a:lumOff val="35000"/>
                </a:schemeClr>
              </a:solidFill>
              <a:latin typeface="Calibri" pitchFamily="34" charset="0"/>
              <a:cs typeface="Calibri" pitchFamily="34" charset="0"/>
              <a:hlinkClick r:id="rId3"/>
            </a:endParaRPr>
          </a:p>
          <a:p>
            <a:pPr defTabSz="854445">
              <a:spcBef>
                <a:spcPct val="20000"/>
              </a:spcBef>
              <a:buClr>
                <a:schemeClr val="hlink"/>
              </a:buClr>
            </a:pPr>
            <a:endParaRPr lang="el-GR" sz="1000" dirty="0">
              <a:solidFill>
                <a:schemeClr val="accent2"/>
              </a:solidFill>
              <a:latin typeface="Calibri" pitchFamily="34" charset="0"/>
              <a:cs typeface="Calibri" pitchFamily="34" charset="0"/>
              <a:hlinkClick r:id="rId3"/>
            </a:endParaRPr>
          </a:p>
          <a:p>
            <a:pPr defTabSz="854445">
              <a:spcBef>
                <a:spcPct val="20000"/>
              </a:spcBef>
              <a:buClr>
                <a:schemeClr val="hlink"/>
              </a:buClr>
            </a:pPr>
            <a:r>
              <a:rPr lang="en-US" sz="1000" dirty="0" smtClean="0">
                <a:solidFill>
                  <a:schemeClr val="accent2"/>
                </a:solidFill>
                <a:latin typeface="Calibri" pitchFamily="34" charset="0"/>
                <a:cs typeface="Calibri" pitchFamily="34" charset="0"/>
                <a:hlinkClick r:id="rId3"/>
              </a:rPr>
              <a:t>www.Athexgroup.gr</a:t>
            </a:r>
            <a:endParaRPr lang="en-US" sz="1000" dirty="0">
              <a:solidFill>
                <a:schemeClr val="accent2"/>
              </a:solidFill>
              <a:latin typeface="Calibri" pitchFamily="34" charset="0"/>
              <a:cs typeface="Calibri" pitchFamily="34" charset="0"/>
            </a:endParaRPr>
          </a:p>
        </p:txBody>
      </p:sp>
      <p:sp>
        <p:nvSpPr>
          <p:cNvPr id="8" name="Rectangle 4"/>
          <p:cNvSpPr>
            <a:spLocks noChangeArrowheads="1"/>
          </p:cNvSpPr>
          <p:nvPr/>
        </p:nvSpPr>
        <p:spPr bwMode="auto">
          <a:xfrm>
            <a:off x="6984306" y="3320716"/>
            <a:ext cx="2304256" cy="7971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5339" tIns="42665" rIns="85339" bIns="42665">
            <a:spAutoFit/>
          </a:bodyPr>
          <a:lstStyle/>
          <a:p>
            <a:pPr defTabSz="854445">
              <a:spcBef>
                <a:spcPct val="20000"/>
              </a:spcBef>
              <a:buClr>
                <a:schemeClr val="hlink"/>
              </a:buClr>
              <a:tabLst>
                <a:tab pos="1086680" algn="l"/>
              </a:tabLst>
            </a:pPr>
            <a:r>
              <a:rPr lang="en-US" sz="1050" dirty="0">
                <a:latin typeface="Calibri" pitchFamily="34" charset="0"/>
                <a:cs typeface="Calibri" pitchFamily="34" charset="0"/>
              </a:rPr>
              <a:t>ISIN</a:t>
            </a:r>
            <a:r>
              <a:rPr lang="en-US" sz="1050" dirty="0">
                <a:solidFill>
                  <a:srgbClr val="778899"/>
                </a:solidFill>
                <a:latin typeface="Calibri" pitchFamily="34" charset="0"/>
                <a:cs typeface="Calibri" pitchFamily="34" charset="0"/>
              </a:rPr>
              <a:t>:                  </a:t>
            </a:r>
            <a:r>
              <a:rPr lang="en-US" sz="1050" b="1" dirty="0">
                <a:solidFill>
                  <a:srgbClr val="778899"/>
                </a:solidFill>
                <a:latin typeface="Calibri" pitchFamily="34" charset="0"/>
                <a:cs typeface="Calibri" pitchFamily="34" charset="0"/>
              </a:rPr>
              <a:t>GRS395363005</a:t>
            </a:r>
          </a:p>
          <a:p>
            <a:pPr defTabSz="854445">
              <a:spcBef>
                <a:spcPct val="20000"/>
              </a:spcBef>
              <a:buClr>
                <a:schemeClr val="hlink"/>
              </a:buClr>
              <a:tabLst>
                <a:tab pos="1086680" algn="l"/>
              </a:tabLst>
            </a:pPr>
            <a:r>
              <a:rPr lang="en-US" sz="1050" dirty="0">
                <a:latin typeface="Calibri" pitchFamily="34" charset="0"/>
                <a:cs typeface="Calibri" pitchFamily="34" charset="0"/>
              </a:rPr>
              <a:t>OASIS:               </a:t>
            </a:r>
            <a:r>
              <a:rPr lang="en-US" sz="1050" b="1" dirty="0">
                <a:solidFill>
                  <a:srgbClr val="778899"/>
                </a:solidFill>
                <a:latin typeface="Calibri" pitchFamily="34" charset="0"/>
                <a:cs typeface="Calibri" pitchFamily="34" charset="0"/>
              </a:rPr>
              <a:t>EXAE</a:t>
            </a:r>
          </a:p>
          <a:p>
            <a:pPr defTabSz="854445">
              <a:spcBef>
                <a:spcPct val="20000"/>
              </a:spcBef>
              <a:buClr>
                <a:schemeClr val="hlink"/>
              </a:buClr>
              <a:tabLst>
                <a:tab pos="1086680" algn="l"/>
              </a:tabLst>
            </a:pPr>
            <a:r>
              <a:rPr lang="en-US" sz="1050" dirty="0" smtClean="0">
                <a:latin typeface="Calibri" pitchFamily="34" charset="0"/>
                <a:cs typeface="Calibri" pitchFamily="34" charset="0"/>
              </a:rPr>
              <a:t>Bloomberg:</a:t>
            </a:r>
            <a:r>
              <a:rPr lang="en-US" sz="1050" b="1" dirty="0">
                <a:solidFill>
                  <a:srgbClr val="0070C0"/>
                </a:solidFill>
                <a:latin typeface="Calibri" pitchFamily="34" charset="0"/>
                <a:cs typeface="Calibri" pitchFamily="34" charset="0"/>
              </a:rPr>
              <a:t> </a:t>
            </a:r>
            <a:r>
              <a:rPr lang="en-US" sz="1050" b="1" dirty="0" smtClean="0">
                <a:solidFill>
                  <a:srgbClr val="0070C0"/>
                </a:solidFill>
                <a:latin typeface="Calibri" pitchFamily="34" charset="0"/>
                <a:cs typeface="Calibri" pitchFamily="34" charset="0"/>
              </a:rPr>
              <a:t>     </a:t>
            </a:r>
            <a:r>
              <a:rPr lang="en-US" sz="1050" b="1" dirty="0" smtClean="0">
                <a:solidFill>
                  <a:srgbClr val="778899"/>
                </a:solidFill>
                <a:latin typeface="Calibri" pitchFamily="34" charset="0"/>
                <a:cs typeface="Calibri" pitchFamily="34" charset="0"/>
              </a:rPr>
              <a:t>EXAE </a:t>
            </a:r>
            <a:r>
              <a:rPr lang="en-US" sz="1050" b="1" dirty="0">
                <a:solidFill>
                  <a:srgbClr val="778899"/>
                </a:solidFill>
                <a:latin typeface="Calibri" pitchFamily="34" charset="0"/>
                <a:cs typeface="Calibri" pitchFamily="34" charset="0"/>
              </a:rPr>
              <a:t>GA</a:t>
            </a:r>
            <a:r>
              <a:rPr lang="en-US" sz="1050" b="1" dirty="0">
                <a:solidFill>
                  <a:srgbClr val="0070C0"/>
                </a:solidFill>
                <a:effectLst>
                  <a:outerShdw blurRad="38100" dist="38100" dir="2700000" algn="tl">
                    <a:srgbClr val="000000">
                      <a:alpha val="43137"/>
                    </a:srgbClr>
                  </a:outerShdw>
                </a:effectLst>
                <a:latin typeface="Calibri" pitchFamily="34" charset="0"/>
                <a:cs typeface="Calibri" pitchFamily="34" charset="0"/>
              </a:rPr>
              <a:t/>
            </a:r>
            <a:br>
              <a:rPr lang="en-US" sz="1050" b="1" dirty="0">
                <a:solidFill>
                  <a:srgbClr val="0070C0"/>
                </a:solidFill>
                <a:effectLst>
                  <a:outerShdw blurRad="38100" dist="38100" dir="2700000" algn="tl">
                    <a:srgbClr val="000000">
                      <a:alpha val="43137"/>
                    </a:srgbClr>
                  </a:outerShdw>
                </a:effectLst>
                <a:latin typeface="Calibri" pitchFamily="34" charset="0"/>
                <a:cs typeface="Calibri" pitchFamily="34" charset="0"/>
              </a:rPr>
            </a:br>
            <a:r>
              <a:rPr lang="en-US" sz="1050" dirty="0" smtClean="0">
                <a:latin typeface="Calibri" pitchFamily="34" charset="0"/>
                <a:cs typeface="Calibri" pitchFamily="34" charset="0"/>
              </a:rPr>
              <a:t>Reuters:</a:t>
            </a:r>
            <a:r>
              <a:rPr lang="en-US" sz="1050" b="1" dirty="0">
                <a:latin typeface="Calibri" pitchFamily="34" charset="0"/>
                <a:cs typeface="Calibri" pitchFamily="34" charset="0"/>
              </a:rPr>
              <a:t> </a:t>
            </a:r>
            <a:r>
              <a:rPr lang="en-US" sz="1050" b="1" dirty="0" smtClean="0">
                <a:latin typeface="Calibri" pitchFamily="34" charset="0"/>
                <a:cs typeface="Calibri" pitchFamily="34" charset="0"/>
              </a:rPr>
              <a:t>           </a:t>
            </a:r>
            <a:r>
              <a:rPr lang="en-US" sz="1050" b="1" dirty="0" smtClean="0">
                <a:solidFill>
                  <a:srgbClr val="778899"/>
                </a:solidFill>
                <a:latin typeface="Calibri" pitchFamily="34" charset="0"/>
                <a:cs typeface="Calibri" pitchFamily="34" charset="0"/>
              </a:rPr>
              <a:t>EXCr.AT</a:t>
            </a:r>
            <a:endParaRPr lang="en-US" sz="1050" b="1" dirty="0">
              <a:solidFill>
                <a:srgbClr val="778899"/>
              </a:solidFill>
              <a:latin typeface="Calibri" pitchFamily="34" charset="0"/>
              <a:cs typeface="Calibri" pitchFamily="34" charset="0"/>
            </a:endParaRPr>
          </a:p>
        </p:txBody>
      </p:sp>
      <p:sp>
        <p:nvSpPr>
          <p:cNvPr id="9" name="Rectangle 6"/>
          <p:cNvSpPr>
            <a:spLocks noChangeArrowheads="1"/>
          </p:cNvSpPr>
          <p:nvPr/>
        </p:nvSpPr>
        <p:spPr bwMode="auto">
          <a:xfrm>
            <a:off x="575592" y="1058591"/>
            <a:ext cx="3060502" cy="1501958"/>
          </a:xfrm>
          <a:prstGeom prst="rect">
            <a:avLst/>
          </a:prstGeom>
          <a:noFill/>
          <a:ln>
            <a:noFill/>
          </a:ln>
          <a:effectLst/>
          <a:extLst>
            <a:ext uri="{909E8E84-426E-40DD-AFC4-6F175D3DCCD1}">
              <a14:hiddenFill xmlns:a14="http://schemas.microsoft.com/office/drawing/2010/main">
                <a:solidFill>
                  <a:srgbClr val="6699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5353" tIns="42676" rIns="85353" bIns="42676">
            <a:spAutoFit/>
          </a:bodyPr>
          <a:lstStyle/>
          <a:p>
            <a:pPr marL="328634" indent="-328634" defTabSz="854445">
              <a:spcBef>
                <a:spcPts val="601"/>
              </a:spcBef>
              <a:tabLst>
                <a:tab pos="1737371" algn="l"/>
              </a:tabLst>
              <a:defRPr/>
            </a:pPr>
            <a:r>
              <a:rPr lang="en-US" sz="1200" b="1" dirty="0" smtClean="0">
                <a:solidFill>
                  <a:srgbClr val="595959"/>
                </a:solidFill>
                <a:latin typeface="Calibri" pitchFamily="34" charset="0"/>
                <a:cs typeface="Calibri" pitchFamily="34" charset="0"/>
              </a:rPr>
              <a:t>Market Analysis &amp; Communication Unit</a:t>
            </a:r>
          </a:p>
          <a:p>
            <a:pPr marL="328634" indent="-328634" defTabSz="854445">
              <a:spcBef>
                <a:spcPts val="601"/>
              </a:spcBef>
              <a:tabLst>
                <a:tab pos="1737371" algn="l"/>
              </a:tabLst>
              <a:defRPr/>
            </a:pPr>
            <a:r>
              <a:rPr lang="en-US" sz="1200" b="1" dirty="0">
                <a:solidFill>
                  <a:srgbClr val="595959"/>
                </a:solidFill>
                <a:latin typeface="Calibri" pitchFamily="34" charset="0"/>
                <a:cs typeface="Calibri" pitchFamily="34" charset="0"/>
              </a:rPr>
              <a:t>Market Analysis </a:t>
            </a:r>
            <a:r>
              <a:rPr lang="en-US" sz="1200" b="1" dirty="0" smtClean="0">
                <a:solidFill>
                  <a:srgbClr val="595959"/>
                </a:solidFill>
                <a:latin typeface="Calibri" pitchFamily="34" charset="0"/>
                <a:cs typeface="Calibri" pitchFamily="34" charset="0"/>
              </a:rPr>
              <a:t>Team</a:t>
            </a:r>
          </a:p>
          <a:p>
            <a:pPr marL="328634" indent="-328634" defTabSz="854445">
              <a:spcBef>
                <a:spcPts val="601"/>
              </a:spcBef>
              <a:tabLst>
                <a:tab pos="1737371" algn="l"/>
              </a:tabLst>
              <a:defRPr/>
            </a:pPr>
            <a:r>
              <a:rPr lang="en-US" sz="1200" b="1" dirty="0" smtClean="0">
                <a:solidFill>
                  <a:srgbClr val="595959"/>
                </a:solidFill>
                <a:latin typeface="Calibri" pitchFamily="34" charset="0"/>
                <a:cs typeface="Calibri" pitchFamily="34" charset="0"/>
              </a:rPr>
              <a:t>Statistics &amp; Information</a:t>
            </a:r>
            <a:endParaRPr lang="en-US" sz="1200" b="1" dirty="0">
              <a:solidFill>
                <a:srgbClr val="595959"/>
              </a:solidFill>
              <a:latin typeface="Calibri" pitchFamily="34" charset="0"/>
              <a:cs typeface="Calibri" pitchFamily="34" charset="0"/>
              <a:hlinkClick r:id="rId4"/>
            </a:endParaRPr>
          </a:p>
          <a:p>
            <a:pPr defTabSz="854445">
              <a:spcBef>
                <a:spcPct val="20000"/>
              </a:spcBef>
              <a:buClr>
                <a:schemeClr val="hlink"/>
              </a:buClr>
            </a:pPr>
            <a:r>
              <a:rPr lang="el-GR" sz="1000" b="1" dirty="0" smtClean="0">
                <a:solidFill>
                  <a:srgbClr val="595959"/>
                </a:solidFill>
                <a:latin typeface="Wingdings"/>
                <a:ea typeface="Calibri"/>
                <a:cs typeface="Times New Roman"/>
              </a:rPr>
              <a:t>*</a:t>
            </a:r>
            <a:r>
              <a:rPr lang="en-US" sz="1000" b="1" dirty="0" smtClean="0">
                <a:solidFill>
                  <a:srgbClr val="595959"/>
                </a:solidFill>
                <a:latin typeface="Wingdings"/>
                <a:ea typeface="Calibri"/>
                <a:cs typeface="Times New Roman"/>
              </a:rPr>
              <a:t> </a:t>
            </a:r>
            <a:r>
              <a:rPr lang="en-GB" sz="1000" dirty="0" smtClean="0">
                <a:latin typeface="Calibri" pitchFamily="34" charset="0"/>
                <a:cs typeface="Calibri" pitchFamily="34" charset="0"/>
                <a:hlinkClick r:id="rId5"/>
              </a:rPr>
              <a:t>AthexStats@athexgroup.gr</a:t>
            </a:r>
            <a:r>
              <a:rPr lang="en-GB" sz="1000" dirty="0" smtClean="0">
                <a:latin typeface="Calibri" pitchFamily="34" charset="0"/>
                <a:cs typeface="Calibri" pitchFamily="34" charset="0"/>
              </a:rPr>
              <a:t> </a:t>
            </a:r>
            <a:r>
              <a:rPr lang="en-US" sz="1000" dirty="0" smtClean="0">
                <a:latin typeface="Calibri" pitchFamily="34" charset="0"/>
                <a:cs typeface="Calibri" pitchFamily="34" charset="0"/>
              </a:rPr>
              <a:t>  </a:t>
            </a:r>
            <a:endParaRPr lang="en-US" sz="1000" dirty="0">
              <a:latin typeface="Calibri" pitchFamily="34" charset="0"/>
              <a:cs typeface="Calibri" pitchFamily="34" charset="0"/>
            </a:endParaRPr>
          </a:p>
          <a:p>
            <a:pPr defTabSz="854445">
              <a:spcBef>
                <a:spcPct val="20000"/>
              </a:spcBef>
              <a:buClr>
                <a:schemeClr val="hlink"/>
              </a:buClr>
            </a:pPr>
            <a:endParaRPr lang="en-US" sz="1000" b="1" dirty="0" smtClean="0">
              <a:solidFill>
                <a:srgbClr val="595959"/>
              </a:solidFill>
              <a:latin typeface="Calibri" pitchFamily="34" charset="0"/>
              <a:cs typeface="Calibri" pitchFamily="34" charset="0"/>
            </a:endParaRPr>
          </a:p>
          <a:p>
            <a:pPr defTabSz="854445">
              <a:spcBef>
                <a:spcPct val="20000"/>
              </a:spcBef>
              <a:buClr>
                <a:schemeClr val="hlink"/>
              </a:buClr>
            </a:pPr>
            <a:r>
              <a:rPr lang="el-GR" sz="1000" dirty="0" smtClean="0">
                <a:solidFill>
                  <a:schemeClr val="bg2">
                    <a:lumMod val="50000"/>
                  </a:schemeClr>
                </a:solidFill>
                <a:latin typeface="Calibri" pitchFamily="34" charset="0"/>
                <a:cs typeface="Calibri" pitchFamily="34" charset="0"/>
              </a:rPr>
              <a:t> </a:t>
            </a:r>
            <a:endParaRPr lang="en-US" sz="1000" b="1" dirty="0" smtClean="0">
              <a:solidFill>
                <a:srgbClr val="595959"/>
              </a:solidFill>
              <a:latin typeface="Calibri" pitchFamily="34" charset="0"/>
              <a:cs typeface="Calibri" pitchFamily="34" charset="0"/>
            </a:endParaRPr>
          </a:p>
          <a:p>
            <a:pPr marL="328634" indent="-328634" defTabSz="854445">
              <a:tabLst>
                <a:tab pos="1737371" algn="l"/>
              </a:tabLst>
              <a:defRPr/>
            </a:pPr>
            <a:endParaRPr lang="en-US" sz="1000" dirty="0">
              <a:solidFill>
                <a:schemeClr val="bg2">
                  <a:lumMod val="50000"/>
                </a:schemeClr>
              </a:solidFill>
              <a:latin typeface="Calibri" pitchFamily="34" charset="0"/>
              <a:cs typeface="Calibri" pitchFamily="34" charset="0"/>
            </a:endParaRPr>
          </a:p>
        </p:txBody>
      </p:sp>
      <p:pic>
        <p:nvPicPr>
          <p:cNvPr id="11"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54952" y="908720"/>
            <a:ext cx="2433609" cy="16739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80430448"/>
      </p:ext>
    </p:extLst>
  </p:cSld>
  <p:clrMapOvr>
    <a:masterClrMapping/>
  </p:clrMapOvr>
  <p:timing>
    <p:tnLst>
      <p:par>
        <p:cTn id="1" dur="indefinite" restart="never" nodeType="tmRoot"/>
      </p:par>
    </p:tnLst>
  </p:timing>
</p:sld>
</file>

<file path=ppt/theme/theme1.xml><?xml version="1.0" encoding="utf-8"?>
<a:theme xmlns:a="http://schemas.openxmlformats.org/drawingml/2006/main" name="2010_05_25_HELEX_IR_Presentation__E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2010_05_25_HELEX_IR_Presentation__EN">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619125" rtl="0" eaLnBrk="1" fontAlgn="base" latinLnBrk="0" hangingPunct="1">
          <a:lnSpc>
            <a:spcPct val="100000"/>
          </a:lnSpc>
          <a:spcBef>
            <a:spcPct val="0"/>
          </a:spcBef>
          <a:spcAft>
            <a:spcPct val="0"/>
          </a:spcAft>
          <a:buClrTx/>
          <a:buSzTx/>
          <a:buFontTx/>
          <a:buNone/>
          <a:tabLst/>
          <a:defRPr kumimoji="0" lang="en-GB" sz="1000" b="0" i="0" u="none" strike="noStrike" cap="none" normalizeH="0" baseline="0" smtClean="0">
            <a:ln>
              <a:noFill/>
            </a:ln>
            <a:solidFill>
              <a:schemeClr val="tx1"/>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619125" rtl="0" eaLnBrk="1" fontAlgn="base" latinLnBrk="0" hangingPunct="1">
          <a:lnSpc>
            <a:spcPct val="100000"/>
          </a:lnSpc>
          <a:spcBef>
            <a:spcPct val="0"/>
          </a:spcBef>
          <a:spcAft>
            <a:spcPct val="0"/>
          </a:spcAft>
          <a:buClrTx/>
          <a:buSzTx/>
          <a:buFontTx/>
          <a:buNone/>
          <a:tabLst/>
          <a:defRPr kumimoji="0" lang="en-GB" sz="1000" b="0" i="0" u="none" strike="noStrike" cap="none" normalizeH="0" baseline="0" smtClean="0">
            <a:ln>
              <a:noFill/>
            </a:ln>
            <a:solidFill>
              <a:schemeClr val="tx1"/>
            </a:solidFill>
            <a:effectLst/>
            <a:latin typeface="Verdana" pitchFamily="34" charset="0"/>
          </a:defRPr>
        </a:defPPr>
      </a:lstStyle>
    </a:lnDef>
  </a:objectDefaults>
  <a:extraClrSchemeLst>
    <a:extraClrScheme>
      <a:clrScheme name="2010_05_25_HELEX_IR_Presentation__E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010_05_25_HELEX_IR_Presentation__E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010_05_25_HELEX_IR_Presentation__E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010_05_25_HELEX_IR_Presentation__E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010_05_25_HELEX_IR_Presentation__E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010_05_25_HELEX_IR_Presentation__E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010_05_25_HELEX_IR_Presentation__E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010_05_25_HELEX_IR_Presentation__E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010_05_25_HELEX_IR_Presentation__E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010_05_25_HELEX_IR_Presentation__E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010_05_25_HELEX_IR_Presentation__E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010_05_25_HELEX_IR_Presentation__E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sisl xmlns:xsi="http://www.w3.org/2001/XMLSchema-instance" xmlns:xsd="http://www.w3.org/2001/XMLSchema" xmlns="http://www.boldonjames.com/2008/01/sie/internal/label" sislVersion="0" policy="498f2868-5c8e-42be-8748-1dd57ec22400" origin="userSelected"/>
</file>

<file path=customXml/itemProps1.xml><?xml version="1.0" encoding="utf-8"?>
<ds:datastoreItem xmlns:ds="http://schemas.openxmlformats.org/officeDocument/2006/customXml" ds:itemID="{F5BC9055-3973-45B7-B898-047CD040E441}">
  <ds:schemaRefs>
    <ds:schemaRef ds:uri="http://www.w3.org/2001/XMLSchema"/>
    <ds:schemaRef ds:uri="http://www.boldonjames.com/2008/01/sie/internal/label"/>
  </ds:schemaRefs>
</ds:datastoreItem>
</file>

<file path=docProps/app.xml><?xml version="1.0" encoding="utf-8"?>
<Properties xmlns="http://schemas.openxmlformats.org/officeDocument/2006/extended-properties" xmlns:vt="http://schemas.openxmlformats.org/officeDocument/2006/docPropsVTypes">
  <Template>2010_05_25_HELEX_IR_Presentation__EN</Template>
  <TotalTime>46932</TotalTime>
  <Words>1246</Words>
  <Application>Microsoft Office PowerPoint</Application>
  <PresentationFormat>Custom</PresentationFormat>
  <Paragraphs>754</Paragraphs>
  <Slides>20</Slides>
  <Notes>20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2010_05_25_HELEX_IR_Presentation__EN</vt:lpstr>
      <vt:lpstr>PowerPoint Presentation</vt:lpstr>
      <vt:lpstr>Εταιρίες Πληροφορικής</vt:lpstr>
      <vt:lpstr>Βασικές Πληροφορίες</vt:lpstr>
      <vt:lpstr>FTSE/ATHEX Τεχνολογία </vt:lpstr>
      <vt:lpstr>Κεφαλαιοποίηση (1)</vt:lpstr>
      <vt:lpstr>Κεφαλαιοποίηση (2)</vt:lpstr>
      <vt:lpstr>Όγκος Συναλλαγών (1)</vt:lpstr>
      <vt:lpstr>Όγκος Συναλλαγών (2)</vt:lpstr>
      <vt:lpstr>Αξία Συναλλαγών (1)</vt:lpstr>
      <vt:lpstr>Αξία Συναλλαγών (2)</vt:lpstr>
      <vt:lpstr>Αξία Συναλλαγών (3)</vt:lpstr>
      <vt:lpstr>Στοιχεία Οικονομικών Επιδόσεων (1)</vt:lpstr>
      <vt:lpstr>Στοιχεία Οικονομικών Επιδόσεων (2)</vt:lpstr>
      <vt:lpstr>Στοιχεία Οικονομικών Επιδόσεων (3)</vt:lpstr>
      <vt:lpstr>Στοιχεία Οικονομικών Επιδόσεων (4)</vt:lpstr>
      <vt:lpstr>Στοιχεία Οικονομικών Επιδόσεων (5)</vt:lpstr>
      <vt:lpstr>Στοιχεία Οικονομικών Επιδόσεων (6)</vt:lpstr>
      <vt:lpstr>Στοιχεία Οικονομικών Επιδόσεων (7)</vt:lpstr>
      <vt:lpstr>Στοιχεία Οικονομικών Επιδόσεων (8)</vt:lpstr>
      <vt:lpstr>Στοιχεία Επικοινωνίας</vt:lpstr>
    </vt:vector>
  </TitlesOfParts>
  <Company>CSD SA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&lt;Presentation title&gt;</dc:title>
  <dc:creator>HELEX Group</dc:creator>
  <cp:lastModifiedBy>Papadomarkakis, Ioannis</cp:lastModifiedBy>
  <cp:revision>2357</cp:revision>
  <cp:lastPrinted>2020-06-30T20:06:14Z</cp:lastPrinted>
  <dcterms:created xsi:type="dcterms:W3CDTF">2010-06-01T07:40:50Z</dcterms:created>
  <dcterms:modified xsi:type="dcterms:W3CDTF">2020-07-16T08:02:29Z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ocIndexRef">
    <vt:lpwstr>993bd482-52ab-4caf-a2f1-d1c1942bdf55</vt:lpwstr>
  </property>
  <property fmtid="{D5CDD505-2E9C-101B-9397-08002B2CF9AE}" pid="3" name="bjSaver">
    <vt:lpwstr>+pELWUhlz16l3a9n98E3SLiGXmFIzkXB</vt:lpwstr>
  </property>
</Properties>
</file>