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8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6" r:id="rId10"/>
    <p:sldId id="267" r:id="rId11"/>
    <p:sldId id="265" r:id="rId12"/>
  </p:sldIdLst>
  <p:sldSz cx="12192000" cy="6858000"/>
  <p:notesSz cx="6797675" cy="9926638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oi Haikou" initials="RH" lastIdx="4" clrIdx="0">
    <p:extLst>
      <p:ext uri="{19B8F6BF-5375-455C-9EA6-DF929625EA0E}">
        <p15:presenceInfo xmlns:p15="http://schemas.microsoft.com/office/powerpoint/2012/main" userId="S::P100108@hraf.gr::bb2efdcb-5156-4710-8d41-f482f04d1b2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86631"/>
    <a:srgbClr val="63A7DB"/>
    <a:srgbClr val="E5E5E5"/>
    <a:srgbClr val="232C60"/>
    <a:srgbClr val="D6A300"/>
    <a:srgbClr val="8E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50827E4-BD6F-4D5E-B0F5-0D5CD1206C47}" v="12" dt="2021-09-14T06:10:32.58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3890" autoAdjust="0"/>
  </p:normalViewPr>
  <p:slideViewPr>
    <p:cSldViewPr snapToGrid="0">
      <p:cViewPr varScale="1">
        <p:scale>
          <a:sx n="107" d="100"/>
          <a:sy n="107" d="100"/>
        </p:scale>
        <p:origin x="63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i Haikou" userId="bb2efdcb-5156-4710-8d41-f482f04d1b24" providerId="ADAL" clId="{350827E4-BD6F-4D5E-B0F5-0D5CD1206C47}"/>
    <pc:docChg chg="modSld">
      <pc:chgData name="Roi Haikou" userId="bb2efdcb-5156-4710-8d41-f482f04d1b24" providerId="ADAL" clId="{350827E4-BD6F-4D5E-B0F5-0D5CD1206C47}" dt="2021-09-14T06:26:41.224" v="2" actId="1076"/>
      <pc:docMkLst>
        <pc:docMk/>
      </pc:docMkLst>
      <pc:sldChg chg="modSp mod">
        <pc:chgData name="Roi Haikou" userId="bb2efdcb-5156-4710-8d41-f482f04d1b24" providerId="ADAL" clId="{350827E4-BD6F-4D5E-B0F5-0D5CD1206C47}" dt="2021-09-14T06:26:41.224" v="2" actId="1076"/>
        <pc:sldMkLst>
          <pc:docMk/>
          <pc:sldMk cId="2257098128" sldId="257"/>
        </pc:sldMkLst>
        <pc:spChg chg="mod">
          <ac:chgData name="Roi Haikou" userId="bb2efdcb-5156-4710-8d41-f482f04d1b24" providerId="ADAL" clId="{350827E4-BD6F-4D5E-B0F5-0D5CD1206C47}" dt="2021-09-14T06:26:31.345" v="0" actId="20577"/>
          <ac:spMkLst>
            <pc:docMk/>
            <pc:sldMk cId="2257098128" sldId="257"/>
            <ac:spMk id="7" creationId="{26FE20C8-B4A5-4E94-9F3D-2D95771E7B61}"/>
          </ac:spMkLst>
        </pc:spChg>
        <pc:spChg chg="mod">
          <ac:chgData name="Roi Haikou" userId="bb2efdcb-5156-4710-8d41-f482f04d1b24" providerId="ADAL" clId="{350827E4-BD6F-4D5E-B0F5-0D5CD1206C47}" dt="2021-09-14T06:26:41.224" v="2" actId="1076"/>
          <ac:spMkLst>
            <pc:docMk/>
            <pc:sldMk cId="2257098128" sldId="257"/>
            <ac:spMk id="34" creationId="{81BD149D-8D24-45B9-942E-262F7C657959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534503-F337-47A4-A1B2-B73D4FED54E7}" type="datetimeFigureOut">
              <a:rPr lang="el-GR" smtClean="0"/>
              <a:t>14/9/2021</a:t>
            </a:fld>
            <a:endParaRPr lang="el-G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l-G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28A845-973B-49EF-B687-B1E502089772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6948079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28A845-973B-49EF-B687-B1E502089772}" type="slidenum">
              <a:rPr lang="el-GR" smtClean="0"/>
              <a:t>2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8322145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28A845-973B-49EF-B687-B1E502089772}" type="slidenum">
              <a:rPr lang="el-GR" smtClean="0"/>
              <a:t>3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9377292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28A845-973B-49EF-B687-B1E502089772}" type="slidenum">
              <a:rPr lang="el-GR" smtClean="0"/>
              <a:t>4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2593252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28A845-973B-49EF-B687-B1E502089772}" type="slidenum">
              <a:rPr lang="el-GR" smtClean="0"/>
              <a:t>5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9560550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28A845-973B-49EF-B687-B1E502089772}" type="slidenum">
              <a:rPr lang="el-GR" smtClean="0"/>
              <a:t>6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7437829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just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None/>
            </a:pPr>
            <a:endParaRPr lang="el-GR" sz="1200" dirty="0">
              <a:effectLst/>
              <a:latin typeface="Calibri" panose="020F0502020204030204" pitchFamily="34" charset="0"/>
            </a:endParaRPr>
          </a:p>
          <a:p>
            <a:pPr marL="285750" indent="-285750" algn="just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l-GR" sz="1200" dirty="0">
              <a:effectLst/>
              <a:latin typeface="Calibri" panose="020F0502020204030204" pitchFamily="34" charset="0"/>
            </a:endParaRPr>
          </a:p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28A845-973B-49EF-B687-B1E502089772}" type="slidenum">
              <a:rPr lang="el-GR" smtClean="0"/>
              <a:t>7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41255209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28A845-973B-49EF-B687-B1E502089772}" type="slidenum">
              <a:rPr lang="el-GR" smtClean="0"/>
              <a:t>8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9418653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28A845-973B-49EF-B687-B1E502089772}" type="slidenum">
              <a:rPr lang="el-GR" smtClean="0"/>
              <a:t>9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9672021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28A845-973B-49EF-B687-B1E502089772}" type="slidenum">
              <a:rPr lang="el-GR" smtClean="0"/>
              <a:t>10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2113654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629B0B-47E7-498B-83C9-05D027CE7A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l-GR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DBA9A34-A446-4506-B1A2-F4474ADF68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l-G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3D0B9D-8E55-47B9-91A4-E0B4BE8E81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056226" y="6356350"/>
            <a:ext cx="2743200" cy="365125"/>
          </a:xfrm>
        </p:spPr>
        <p:txBody>
          <a:bodyPr/>
          <a:lstStyle/>
          <a:p>
            <a:fld id="{97394010-A422-4C04-905A-EBAA7AD84DCA}" type="datetimeFigureOut">
              <a:rPr lang="el-GR" smtClean="0"/>
              <a:t>14/9/2021</a:t>
            </a:fld>
            <a:endParaRPr lang="el-G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38B195-F8BC-48AF-AC43-E618000276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EF5DE1-DCEA-4956-84F9-65FBE12378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92574" y="6356350"/>
            <a:ext cx="658986" cy="365125"/>
          </a:xfrm>
        </p:spPr>
        <p:txBody>
          <a:bodyPr/>
          <a:lstStyle>
            <a:lvl1pPr>
              <a:defRPr>
                <a:solidFill>
                  <a:srgbClr val="232C60"/>
                </a:solidFill>
              </a:defRPr>
            </a:lvl1pPr>
          </a:lstStyle>
          <a:p>
            <a:fld id="{F40EC1C6-71ED-4AFA-93BD-96DD5FB2E915}" type="slidenum">
              <a:rPr lang="el-GR" smtClean="0"/>
              <a:pPr/>
              <a:t>‹#›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10160144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45BA66-6AD7-498B-A3A6-E59069E289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l-G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6FC3FC-E7BB-4389-AF2D-5E0D77DF1B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l-G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269010-3E6B-490B-A758-6119536DE3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94010-A422-4C04-905A-EBAA7AD84DCA}" type="datetimeFigureOut">
              <a:rPr lang="el-GR" smtClean="0"/>
              <a:t>14/9/2021</a:t>
            </a:fld>
            <a:endParaRPr lang="el-G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8970A8-672C-49B9-AC44-A6247C63EB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4DB9D5-C83B-4D3D-87D9-1ED91BAF09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EC1C6-71ED-4AFA-93BD-96DD5FB2E915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1228948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0E1399-09DA-4C8E-B67B-43262EA08D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l-G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004233-F102-49F8-BD47-0369E3311F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327E82-3F2E-4611-AFCB-535CF8F725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94010-A422-4C04-905A-EBAA7AD84DCA}" type="datetimeFigureOut">
              <a:rPr lang="el-GR" smtClean="0"/>
              <a:t>14/9/2021</a:t>
            </a:fld>
            <a:endParaRPr lang="el-G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BEF766-F1F8-45C5-B152-29995E2E14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47274D-7A8E-43BD-98E0-5E0A0388B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EC1C6-71ED-4AFA-93BD-96DD5FB2E915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216339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0DF807-1FCD-4298-BBBE-C1570AF26D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l-G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DD57FF-DE26-4EDC-8913-8EEE4A6012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l-GR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8756CA-CBE7-49AB-97B6-9AEE52DD2F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l-GR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011C74-7DE4-48C6-86D7-8F98EBA2E1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94010-A422-4C04-905A-EBAA7AD84DCA}" type="datetimeFigureOut">
              <a:rPr lang="el-GR" smtClean="0"/>
              <a:t>14/9/2021</a:t>
            </a:fld>
            <a:endParaRPr lang="el-G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6BDAC0-5FB2-49BF-872B-08365AC81F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11CB1F-C2AC-48C3-9793-92956808A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EC1C6-71ED-4AFA-93BD-96DD5FB2E915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573839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BD0BC8-4324-4104-9811-ECFAC3ECD5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l-G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2FDCDA-9986-46FA-A302-675BA29255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0DD80C-B5F1-450B-96EC-326CBE1A45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l-GR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1A0DC2-4AA2-47EB-8909-49E1DE5E49C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1CCD477-FE09-480A-911A-C26B8527B6A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l-GR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3EA855D-5DFB-468D-A81D-941852A3B2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94010-A422-4C04-905A-EBAA7AD84DCA}" type="datetimeFigureOut">
              <a:rPr lang="el-GR" smtClean="0"/>
              <a:t>14/9/2021</a:t>
            </a:fld>
            <a:endParaRPr lang="el-GR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3D9D914-D7A3-4896-81AA-DC40876BEB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B13D6D9-6FB6-4016-8483-C035EA096F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EC1C6-71ED-4AFA-93BD-96DD5FB2E915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561650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4A94E4-189C-48DB-ADF5-590A583509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l-GR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1FAB174-3295-41D1-9CDD-765BD6659F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94010-A422-4C04-905A-EBAA7AD84DCA}" type="datetimeFigureOut">
              <a:rPr lang="el-GR" smtClean="0"/>
              <a:t>14/9/2021</a:t>
            </a:fld>
            <a:endParaRPr lang="el-G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7AB276C-6546-493B-9F98-74719CF220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33F2351-3BE9-4F21-9C92-93F74584A8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EC1C6-71ED-4AFA-93BD-96DD5FB2E915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401489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CD84CDD-35D2-47E9-AC6A-3A7D510847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94010-A422-4C04-905A-EBAA7AD84DCA}" type="datetimeFigureOut">
              <a:rPr lang="el-GR" smtClean="0"/>
              <a:t>14/9/2021</a:t>
            </a:fld>
            <a:endParaRPr lang="el-GR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1F42EE3-7F75-42B4-82F0-DF1BA63D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F7CAE4-7372-435C-AF6A-4741E36F0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EC1C6-71ED-4AFA-93BD-96DD5FB2E915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951314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9CF59F-6E2C-4D18-A24D-D4E10ED113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l-G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AFB58A-7565-4ED1-8996-A45BE4D23F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l-G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931BF1-7FB2-440B-B1DF-E8A3B5C17D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BE34AD-A3C3-488F-AB83-5E59FBEF86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94010-A422-4C04-905A-EBAA7AD84DCA}" type="datetimeFigureOut">
              <a:rPr lang="el-GR" smtClean="0"/>
              <a:t>14/9/2021</a:t>
            </a:fld>
            <a:endParaRPr lang="el-G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018CFA-8130-4352-B782-45DCCC593E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75DFAF-A5A8-4E16-A154-84D1212D6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EC1C6-71ED-4AFA-93BD-96DD5FB2E915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7882154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803FE9-A5A0-4CE5-AED4-7E9677CD2E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l-GR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9BC8781-6DDA-4223-BC34-A96143FA5EA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l-G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E07670-FB8D-43D8-B706-97708F3E5C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748132-141D-438D-B1EE-18A981DD1B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94010-A422-4C04-905A-EBAA7AD84DCA}" type="datetimeFigureOut">
              <a:rPr lang="el-GR" smtClean="0"/>
              <a:t>14/9/2021</a:t>
            </a:fld>
            <a:endParaRPr lang="el-G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CA4096-0199-4265-BD5F-FDBBD9DE52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BAB769-8D5F-42DB-9A6B-E957AD1F2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EC1C6-71ED-4AFA-93BD-96DD5FB2E915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4298690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E6AC26-0CC1-40DD-A6BB-AE2F8C4955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l-G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401613F-7369-42A8-AD49-78CD2A404E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l-G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5A3567-055B-4D35-91B9-B65C03FFB8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94010-A422-4C04-905A-EBAA7AD84DCA}" type="datetimeFigureOut">
              <a:rPr lang="el-GR" smtClean="0"/>
              <a:t>14/9/2021</a:t>
            </a:fld>
            <a:endParaRPr lang="el-G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A83B75-7146-4476-838B-51428A324F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5D0F63-CAC5-47BC-90F4-83698F723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EC1C6-71ED-4AFA-93BD-96DD5FB2E915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691768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C2751D9-F124-4ED4-BFBE-CD05664120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l-G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523FF0-0E3F-4F08-8C86-929C9E4DA8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l-G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D9846E-7E4B-4065-A1B1-5471DA00E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94010-A422-4C04-905A-EBAA7AD84DCA}" type="datetimeFigureOut">
              <a:rPr lang="el-GR" smtClean="0"/>
              <a:t>14/9/2021</a:t>
            </a:fld>
            <a:endParaRPr lang="el-G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E01E55-F3BF-44AC-81D9-BD27DC9F78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9DCA08-DB4B-4E7C-9DD0-0732EB4CA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EC1C6-71ED-4AFA-93BD-96DD5FB2E915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688836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79AFC63-E68D-49A4-8324-D0B4363607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l-G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5D9591-2A53-4CC5-ACCB-DB1C4FC86F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l-G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BA7BF5-4B28-4034-9412-D29291D0D0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394010-A422-4C04-905A-EBAA7AD84DCA}" type="datetimeFigureOut">
              <a:rPr lang="el-GR" smtClean="0"/>
              <a:t>14/9/2021</a:t>
            </a:fld>
            <a:endParaRPr lang="el-G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F36C1C-59FE-4936-A2A3-7D39723E23D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l-G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C66490-1ED5-4055-99F3-1A75AEB70AB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0EC1C6-71ED-4AFA-93BD-96DD5FB2E915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4641692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2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2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2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1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2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1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2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13" Type="http://schemas.openxmlformats.org/officeDocument/2006/relationships/image" Target="../media/image19.png"/><Relationship Id="rId3" Type="http://schemas.openxmlformats.org/officeDocument/2006/relationships/image" Target="../media/image1.png"/><Relationship Id="rId7" Type="http://schemas.openxmlformats.org/officeDocument/2006/relationships/image" Target="../media/image13.png"/><Relationship Id="rId12" Type="http://schemas.openxmlformats.org/officeDocument/2006/relationships/image" Target="../media/image18.sv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22.sv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7.png"/><Relationship Id="rId5" Type="http://schemas.openxmlformats.org/officeDocument/2006/relationships/image" Target="../media/image5.png"/><Relationship Id="rId15" Type="http://schemas.openxmlformats.org/officeDocument/2006/relationships/image" Target="../media/image21.png"/><Relationship Id="rId10" Type="http://schemas.openxmlformats.org/officeDocument/2006/relationships/image" Target="../media/image16.svg"/><Relationship Id="rId4" Type="http://schemas.openxmlformats.org/officeDocument/2006/relationships/image" Target="../media/image2.svg"/><Relationship Id="rId9" Type="http://schemas.openxmlformats.org/officeDocument/2006/relationships/image" Target="../media/image15.png"/><Relationship Id="rId14" Type="http://schemas.openxmlformats.org/officeDocument/2006/relationships/image" Target="../media/image20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svg"/><Relationship Id="rId18" Type="http://schemas.openxmlformats.org/officeDocument/2006/relationships/image" Target="../media/image35.png"/><Relationship Id="rId3" Type="http://schemas.openxmlformats.org/officeDocument/2006/relationships/image" Target="../media/image5.png"/><Relationship Id="rId7" Type="http://schemas.openxmlformats.org/officeDocument/2006/relationships/image" Target="../media/image24.svg"/><Relationship Id="rId12" Type="http://schemas.openxmlformats.org/officeDocument/2006/relationships/image" Target="../media/image29.png"/><Relationship Id="rId17" Type="http://schemas.openxmlformats.org/officeDocument/2006/relationships/image" Target="../media/image34.sv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33.png"/><Relationship Id="rId20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image" Target="../media/image28.svg"/><Relationship Id="rId5" Type="http://schemas.openxmlformats.org/officeDocument/2006/relationships/image" Target="../media/image2.svg"/><Relationship Id="rId15" Type="http://schemas.openxmlformats.org/officeDocument/2006/relationships/image" Target="../media/image32.svg"/><Relationship Id="rId10" Type="http://schemas.openxmlformats.org/officeDocument/2006/relationships/image" Target="../media/image27.png"/><Relationship Id="rId19" Type="http://schemas.openxmlformats.org/officeDocument/2006/relationships/image" Target="../media/image36.svg"/><Relationship Id="rId4" Type="http://schemas.openxmlformats.org/officeDocument/2006/relationships/image" Target="../media/image1.png"/><Relationship Id="rId9" Type="http://schemas.openxmlformats.org/officeDocument/2006/relationships/image" Target="../media/image26.svg"/><Relationship Id="rId1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B90E9E5A-FAAD-46DA-8756-F2BADE0281B9}"/>
              </a:ext>
            </a:extLst>
          </p:cNvPr>
          <p:cNvGrpSpPr/>
          <p:nvPr/>
        </p:nvGrpSpPr>
        <p:grpSpPr>
          <a:xfrm>
            <a:off x="9953625" y="0"/>
            <a:ext cx="2238375" cy="1910459"/>
            <a:chOff x="9953625" y="405010"/>
            <a:chExt cx="2238375" cy="1910459"/>
          </a:xfrm>
        </p:grpSpPr>
        <p:pic>
          <p:nvPicPr>
            <p:cNvPr id="11" name="Graphic 10">
              <a:extLst>
                <a:ext uri="{FF2B5EF4-FFF2-40B4-BE49-F238E27FC236}">
                  <a16:creationId xmlns:a16="http://schemas.microsoft.com/office/drawing/2014/main" id="{21CA355E-2322-4E2F-8C5D-F6DED9E7E01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flipH="1">
              <a:off x="9953625" y="405010"/>
              <a:ext cx="2238375" cy="1910459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EE3A24D0-ED75-4D1F-971F-3C7FF73C9616}"/>
                </a:ext>
              </a:extLst>
            </p:cNvPr>
            <p:cNvSpPr txBox="1"/>
            <p:nvPr/>
          </p:nvSpPr>
          <p:spPr>
            <a:xfrm>
              <a:off x="10728136" y="1024478"/>
              <a:ext cx="14638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l-GR" sz="2400" b="1" i="0" u="none" strike="noStrike" baseline="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85η ΔΕΘ</a:t>
              </a:r>
              <a:endParaRPr lang="el-GR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2" name="Rectangle 11">
            <a:extLst>
              <a:ext uri="{FF2B5EF4-FFF2-40B4-BE49-F238E27FC236}">
                <a16:creationId xmlns:a16="http://schemas.microsoft.com/office/drawing/2014/main" id="{79631CF5-CD81-4C84-A477-94FE5F641DF9}"/>
              </a:ext>
            </a:extLst>
          </p:cNvPr>
          <p:cNvSpPr/>
          <p:nvPr/>
        </p:nvSpPr>
        <p:spPr>
          <a:xfrm>
            <a:off x="0" y="5542718"/>
            <a:ext cx="12192000" cy="131528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681D246-0DDA-4025-94E9-F0E94A35B6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470899" y="5924501"/>
            <a:ext cx="3427961" cy="62806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6FE20C8-B4A5-4E94-9F3D-2D95771E7B61}"/>
              </a:ext>
            </a:extLst>
          </p:cNvPr>
          <p:cNvSpPr txBox="1"/>
          <p:nvPr/>
        </p:nvSpPr>
        <p:spPr>
          <a:xfrm>
            <a:off x="1922077" y="1473562"/>
            <a:ext cx="83478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000" b="0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Ημερίδα Ελληνικής Εταιρείας Συμμετοχών και Περιουσίας (ΕΕΣΥΠ)</a:t>
            </a:r>
            <a:endParaRPr lang="el-G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826065D-5374-4707-B745-3030D958C8CE}"/>
              </a:ext>
            </a:extLst>
          </p:cNvPr>
          <p:cNvSpPr txBox="1"/>
          <p:nvPr/>
        </p:nvSpPr>
        <p:spPr>
          <a:xfrm>
            <a:off x="2436718" y="2178779"/>
            <a:ext cx="73185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000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«Βιώσιμη Ανάπτυξη: Ο ρόλος των Δημοσίων Επιχειρήσεων</a:t>
            </a:r>
            <a:r>
              <a:rPr lang="en-US" sz="2000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l-GR" sz="2000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και η στρατηγική κατεύθυνσης προς το μέλλον»</a:t>
            </a:r>
            <a:endParaRPr lang="el-G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43A002C-46E5-4628-88AA-508F982B48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0471" y="5924501"/>
            <a:ext cx="3390629" cy="62806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2658873-0003-4A2C-B9F6-744CB7DCB259}"/>
              </a:ext>
            </a:extLst>
          </p:cNvPr>
          <p:cNvSpPr txBox="1"/>
          <p:nvPr/>
        </p:nvSpPr>
        <p:spPr>
          <a:xfrm>
            <a:off x="2881218" y="3191772"/>
            <a:ext cx="64295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800" b="1" i="0" u="none" strike="noStrike" baseline="0" dirty="0">
                <a:solidFill>
                  <a:srgbClr val="78663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Παρουσίαση της Μονάδας ΤΑΙΠΕΔ «</a:t>
            </a:r>
            <a:r>
              <a:rPr lang="en-US" sz="2800" b="1" i="0" u="none" strike="noStrike" baseline="0" dirty="0">
                <a:solidFill>
                  <a:srgbClr val="78663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Project Preparation Facility» (PPF)</a:t>
            </a:r>
            <a:endParaRPr lang="el-GR" sz="2800" b="1" dirty="0">
              <a:solidFill>
                <a:srgbClr val="78663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2C86E6B-CD42-4154-A4A6-DCC22B6E047C}"/>
              </a:ext>
            </a:extLst>
          </p:cNvPr>
          <p:cNvSpPr txBox="1"/>
          <p:nvPr/>
        </p:nvSpPr>
        <p:spPr>
          <a:xfrm>
            <a:off x="3314700" y="4450986"/>
            <a:ext cx="5562600" cy="7866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l-GR" sz="1600" b="1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Παναγιώτης Σταμπουλίδης</a:t>
            </a:r>
          </a:p>
          <a:p>
            <a:pPr algn="ctr">
              <a:lnSpc>
                <a:spcPct val="150000"/>
              </a:lnSpc>
            </a:pPr>
            <a:r>
              <a:rPr lang="el-GR" sz="1600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Εντεταλμένος Σύμβουλος ΤΑΙΠΕΔ</a:t>
            </a:r>
          </a:p>
        </p:txBody>
      </p:sp>
    </p:spTree>
    <p:extLst>
      <p:ext uri="{BB962C8B-B14F-4D97-AF65-F5344CB8AC3E}">
        <p14:creationId xmlns:p14="http://schemas.microsoft.com/office/powerpoint/2010/main" val="30636331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: Single Corner Snipped 31">
            <a:extLst>
              <a:ext uri="{FF2B5EF4-FFF2-40B4-BE49-F238E27FC236}">
                <a16:creationId xmlns:a16="http://schemas.microsoft.com/office/drawing/2014/main" id="{E141FDF0-626A-4F0C-8331-F5DD16874444}"/>
              </a:ext>
            </a:extLst>
          </p:cNvPr>
          <p:cNvSpPr/>
          <p:nvPr/>
        </p:nvSpPr>
        <p:spPr>
          <a:xfrm>
            <a:off x="329343" y="1669302"/>
            <a:ext cx="3179061" cy="3603389"/>
          </a:xfrm>
          <a:prstGeom prst="snip1Rect">
            <a:avLst/>
          </a:prstGeom>
          <a:solidFill>
            <a:srgbClr val="232C6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sp>
        <p:nvSpPr>
          <p:cNvPr id="28" name="Arrow: Right 27">
            <a:extLst>
              <a:ext uri="{FF2B5EF4-FFF2-40B4-BE49-F238E27FC236}">
                <a16:creationId xmlns:a16="http://schemas.microsoft.com/office/drawing/2014/main" id="{1736F440-6A1E-4946-953C-BCBAF967717E}"/>
              </a:ext>
            </a:extLst>
          </p:cNvPr>
          <p:cNvSpPr/>
          <p:nvPr/>
        </p:nvSpPr>
        <p:spPr>
          <a:xfrm>
            <a:off x="9003330" y="2358420"/>
            <a:ext cx="757054" cy="337628"/>
          </a:xfrm>
          <a:prstGeom prst="rightArrow">
            <a:avLst/>
          </a:prstGeom>
          <a:solidFill>
            <a:srgbClr val="63A7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6FE20C8-B4A5-4E94-9F3D-2D95771E7B61}"/>
              </a:ext>
            </a:extLst>
          </p:cNvPr>
          <p:cNvSpPr txBox="1"/>
          <p:nvPr/>
        </p:nvSpPr>
        <p:spPr>
          <a:xfrm>
            <a:off x="669658" y="2943578"/>
            <a:ext cx="249843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000" b="0" i="0" u="none" strike="noStrike" baseline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Φορέας Ωρίμανσης και Επιταχυντής Έργων Στρατηγικής Σημασίας, Εθνικής και</a:t>
            </a:r>
            <a:r>
              <a:rPr lang="en-US" sz="2000" b="0" i="0" u="none" strike="noStrike" baseline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l-GR" sz="2000" b="0" i="0" u="none" strike="noStrike" baseline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Περιφερειακής Εμβέλειας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DA98A62-2B08-4ED4-B229-86F090013AF5}"/>
              </a:ext>
            </a:extLst>
          </p:cNvPr>
          <p:cNvCxnSpPr>
            <a:cxnSpLocks/>
          </p:cNvCxnSpPr>
          <p:nvPr/>
        </p:nvCxnSpPr>
        <p:spPr>
          <a:xfrm>
            <a:off x="329343" y="6186224"/>
            <a:ext cx="11533314" cy="0"/>
          </a:xfrm>
          <a:prstGeom prst="line">
            <a:avLst/>
          </a:prstGeom>
          <a:ln w="28575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11" name="Picture 10" descr="Chart&#10;&#10;Description automatically generated">
            <a:extLst>
              <a:ext uri="{FF2B5EF4-FFF2-40B4-BE49-F238E27FC236}">
                <a16:creationId xmlns:a16="http://schemas.microsoft.com/office/drawing/2014/main" id="{5362FF9E-6AF2-42D0-9B0B-7F2B7F3900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0707" y="6326642"/>
            <a:ext cx="2241950" cy="410593"/>
          </a:xfrm>
          <a:prstGeom prst="rect">
            <a:avLst/>
          </a:prstGeom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F1EC317F-DA48-4019-9DEA-D74FC6470301}"/>
              </a:ext>
            </a:extLst>
          </p:cNvPr>
          <p:cNvSpPr/>
          <p:nvPr/>
        </p:nvSpPr>
        <p:spPr>
          <a:xfrm>
            <a:off x="3731056" y="1669303"/>
            <a:ext cx="1562100" cy="1665304"/>
          </a:xfrm>
          <a:prstGeom prst="roundRect">
            <a:avLst>
              <a:gd name="adj" fmla="val 10245"/>
            </a:avLst>
          </a:prstGeom>
          <a:solidFill>
            <a:srgbClr val="E5E5E5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D1B2F12-C7BF-42D2-BFF7-BCFD58AF5836}"/>
              </a:ext>
            </a:extLst>
          </p:cNvPr>
          <p:cNvSpPr txBox="1"/>
          <p:nvPr/>
        </p:nvSpPr>
        <p:spPr>
          <a:xfrm>
            <a:off x="3807255" y="2053723"/>
            <a:ext cx="1485901" cy="8964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1600"/>
              </a:lnSpc>
            </a:pPr>
            <a:r>
              <a:rPr lang="el-GR" sz="1200" b="1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Ευρωπαϊκός</a:t>
            </a:r>
          </a:p>
          <a:p>
            <a:pPr algn="l">
              <a:lnSpc>
                <a:spcPts val="1600"/>
              </a:lnSpc>
            </a:pPr>
            <a:r>
              <a:rPr lang="el-GR" sz="1200" b="1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Μηχανισμός</a:t>
            </a:r>
          </a:p>
          <a:p>
            <a:pPr algn="l">
              <a:lnSpc>
                <a:spcPts val="1600"/>
              </a:lnSpc>
            </a:pPr>
            <a:r>
              <a:rPr lang="el-GR" sz="1200" b="1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Ανάκαμψης</a:t>
            </a:r>
          </a:p>
          <a:p>
            <a:pPr algn="l">
              <a:lnSpc>
                <a:spcPts val="1600"/>
              </a:lnSpc>
            </a:pPr>
            <a:r>
              <a:rPr lang="en-US" sz="1050" b="0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(NextGenerationEU)</a:t>
            </a:r>
            <a:endParaRPr lang="el-GR" sz="10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FAABAEC9-44B2-42D9-8799-2251A98EF34B}"/>
              </a:ext>
            </a:extLst>
          </p:cNvPr>
          <p:cNvSpPr/>
          <p:nvPr/>
        </p:nvSpPr>
        <p:spPr>
          <a:xfrm>
            <a:off x="5752834" y="3421134"/>
            <a:ext cx="1562101" cy="1832929"/>
          </a:xfrm>
          <a:prstGeom prst="roundRect">
            <a:avLst>
              <a:gd name="adj" fmla="val 10946"/>
            </a:avLst>
          </a:prstGeom>
          <a:solidFill>
            <a:srgbClr val="E5E5E5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89C182E-95FB-48F2-A730-F91AB082EC6C}"/>
              </a:ext>
            </a:extLst>
          </p:cNvPr>
          <p:cNvSpPr txBox="1"/>
          <p:nvPr/>
        </p:nvSpPr>
        <p:spPr>
          <a:xfrm>
            <a:off x="5962197" y="3640671"/>
            <a:ext cx="1297141" cy="11020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1600"/>
              </a:lnSpc>
            </a:pPr>
            <a:r>
              <a:rPr lang="el-GR" sz="1200" b="1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Εθνικά &amp;</a:t>
            </a:r>
          </a:p>
          <a:p>
            <a:pPr algn="l">
              <a:lnSpc>
                <a:spcPts val="1600"/>
              </a:lnSpc>
            </a:pPr>
            <a:r>
              <a:rPr lang="el-GR" sz="1200" b="1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Ευρωπαϊκά</a:t>
            </a:r>
          </a:p>
          <a:p>
            <a:pPr algn="l">
              <a:lnSpc>
                <a:spcPts val="1600"/>
              </a:lnSpc>
            </a:pPr>
            <a:r>
              <a:rPr lang="el-GR" sz="1200" b="1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Διαρθρωτικά</a:t>
            </a:r>
          </a:p>
          <a:p>
            <a:pPr algn="l">
              <a:lnSpc>
                <a:spcPts val="1600"/>
              </a:lnSpc>
            </a:pPr>
            <a:r>
              <a:rPr lang="el-GR" sz="1200" b="1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&amp; Επενδυτικά</a:t>
            </a:r>
          </a:p>
          <a:p>
            <a:pPr algn="l">
              <a:lnSpc>
                <a:spcPts val="1600"/>
              </a:lnSpc>
            </a:pPr>
            <a:r>
              <a:rPr lang="el-GR" sz="1200" b="1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Ταμεία</a:t>
            </a:r>
            <a:endParaRPr lang="el-GR" sz="10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Plus Sign 8">
            <a:extLst>
              <a:ext uri="{FF2B5EF4-FFF2-40B4-BE49-F238E27FC236}">
                <a16:creationId xmlns:a16="http://schemas.microsoft.com/office/drawing/2014/main" id="{1DDAE483-6651-4FEC-964B-BFE72C4D0905}"/>
              </a:ext>
            </a:extLst>
          </p:cNvPr>
          <p:cNvSpPr/>
          <p:nvPr/>
        </p:nvSpPr>
        <p:spPr>
          <a:xfrm>
            <a:off x="5283632" y="2317684"/>
            <a:ext cx="419100" cy="419100"/>
          </a:xfrm>
          <a:prstGeom prst="mathPlus">
            <a:avLst/>
          </a:prstGeom>
          <a:solidFill>
            <a:srgbClr val="7866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A8E5D044-4675-4DA5-A191-1545523D7D36}"/>
              </a:ext>
            </a:extLst>
          </p:cNvPr>
          <p:cNvSpPr/>
          <p:nvPr/>
        </p:nvSpPr>
        <p:spPr>
          <a:xfrm>
            <a:off x="5773437" y="1680740"/>
            <a:ext cx="1485901" cy="1633022"/>
          </a:xfrm>
          <a:prstGeom prst="roundRect">
            <a:avLst>
              <a:gd name="adj" fmla="val 10245"/>
            </a:avLst>
          </a:prstGeom>
          <a:solidFill>
            <a:srgbClr val="E5E5E5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4D197FC-BEF8-434A-8B7C-9175A7D642E5}"/>
              </a:ext>
            </a:extLst>
          </p:cNvPr>
          <p:cNvSpPr txBox="1"/>
          <p:nvPr/>
        </p:nvSpPr>
        <p:spPr>
          <a:xfrm>
            <a:off x="5849455" y="2076501"/>
            <a:ext cx="1485901" cy="9014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1600"/>
              </a:lnSpc>
            </a:pPr>
            <a:r>
              <a:rPr lang="el-GR" sz="1200" b="1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Μηχανισμός</a:t>
            </a:r>
          </a:p>
          <a:p>
            <a:pPr algn="l">
              <a:lnSpc>
                <a:spcPts val="1600"/>
              </a:lnSpc>
            </a:pPr>
            <a:r>
              <a:rPr lang="el-GR" sz="1200" b="1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Ανάκαμψης &amp;</a:t>
            </a:r>
          </a:p>
          <a:p>
            <a:pPr algn="l">
              <a:lnSpc>
                <a:spcPts val="1600"/>
              </a:lnSpc>
            </a:pPr>
            <a:r>
              <a:rPr lang="el-GR" sz="1200" b="1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Ανθεκτικότητας</a:t>
            </a:r>
          </a:p>
          <a:p>
            <a:pPr algn="l">
              <a:lnSpc>
                <a:spcPts val="1600"/>
              </a:lnSpc>
            </a:pPr>
            <a:r>
              <a:rPr lang="en-US" sz="1200" b="0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(RRF)</a:t>
            </a:r>
            <a:endParaRPr lang="el-GR" sz="10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Arrow: Right 20">
            <a:extLst>
              <a:ext uri="{FF2B5EF4-FFF2-40B4-BE49-F238E27FC236}">
                <a16:creationId xmlns:a16="http://schemas.microsoft.com/office/drawing/2014/main" id="{D87BB2B0-E684-47F7-A694-C1A3E2982167}"/>
              </a:ext>
            </a:extLst>
          </p:cNvPr>
          <p:cNvSpPr/>
          <p:nvPr/>
        </p:nvSpPr>
        <p:spPr>
          <a:xfrm>
            <a:off x="7259338" y="2358420"/>
            <a:ext cx="409576" cy="337628"/>
          </a:xfrm>
          <a:prstGeom prst="rightArrow">
            <a:avLst/>
          </a:prstGeom>
          <a:solidFill>
            <a:srgbClr val="E5E5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F41FDB1E-4ED0-4820-BC6D-E97E574016EA}"/>
              </a:ext>
            </a:extLst>
          </p:cNvPr>
          <p:cNvSpPr/>
          <p:nvPr/>
        </p:nvSpPr>
        <p:spPr>
          <a:xfrm>
            <a:off x="7731558" y="1669303"/>
            <a:ext cx="1562100" cy="1665304"/>
          </a:xfrm>
          <a:prstGeom prst="roundRect">
            <a:avLst>
              <a:gd name="adj" fmla="val 9960"/>
            </a:avLst>
          </a:prstGeom>
          <a:solidFill>
            <a:srgbClr val="63A7DB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671497E-7F56-4181-8EE7-A7E736989138}"/>
              </a:ext>
            </a:extLst>
          </p:cNvPr>
          <p:cNvSpPr txBox="1"/>
          <p:nvPr/>
        </p:nvSpPr>
        <p:spPr>
          <a:xfrm>
            <a:off x="7807757" y="1780602"/>
            <a:ext cx="1485901" cy="15179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1600"/>
              </a:lnSpc>
            </a:pPr>
            <a:r>
              <a:rPr lang="el-GR" sz="1200" b="1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Εθνικό Σχέδιο</a:t>
            </a:r>
          </a:p>
          <a:p>
            <a:pPr algn="l">
              <a:lnSpc>
                <a:spcPts val="1600"/>
              </a:lnSpc>
            </a:pPr>
            <a:r>
              <a:rPr lang="el-GR" sz="1200" b="1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Ανάκαμψης &amp;</a:t>
            </a:r>
          </a:p>
          <a:p>
            <a:pPr algn="l">
              <a:lnSpc>
                <a:spcPts val="1600"/>
              </a:lnSpc>
            </a:pPr>
            <a:r>
              <a:rPr lang="el-GR" sz="1200" b="1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Ανθεκτικότητας</a:t>
            </a:r>
          </a:p>
          <a:p>
            <a:pPr algn="l">
              <a:lnSpc>
                <a:spcPts val="1600"/>
              </a:lnSpc>
            </a:pPr>
            <a:r>
              <a:rPr lang="el-GR" sz="12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«Ελλάδα 2.0»</a:t>
            </a:r>
          </a:p>
          <a:p>
            <a:pPr algn="l">
              <a:lnSpc>
                <a:spcPts val="1600"/>
              </a:lnSpc>
            </a:pPr>
            <a:endParaRPr lang="el-GR" sz="12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lnSpc>
                <a:spcPts val="1600"/>
              </a:lnSpc>
            </a:pPr>
            <a:r>
              <a:rPr lang="el-GR" sz="12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Ταμείο Ανάκαμψης</a:t>
            </a:r>
            <a:endParaRPr lang="el-GR" sz="10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FA6E839-53F5-4762-8BF9-C4EA5D4030CD}"/>
              </a:ext>
            </a:extLst>
          </p:cNvPr>
          <p:cNvSpPr/>
          <p:nvPr/>
        </p:nvSpPr>
        <p:spPr>
          <a:xfrm>
            <a:off x="7731558" y="3446346"/>
            <a:ext cx="1562100" cy="1832929"/>
          </a:xfrm>
          <a:prstGeom prst="roundRect">
            <a:avLst>
              <a:gd name="adj" fmla="val 8130"/>
            </a:avLst>
          </a:prstGeom>
          <a:solidFill>
            <a:srgbClr val="E5E5E5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26D0BD3-56EF-4204-92EB-9C53A695CF90}"/>
              </a:ext>
            </a:extLst>
          </p:cNvPr>
          <p:cNvSpPr txBox="1"/>
          <p:nvPr/>
        </p:nvSpPr>
        <p:spPr>
          <a:xfrm>
            <a:off x="7807756" y="3488153"/>
            <a:ext cx="1485901" cy="17222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1600"/>
              </a:lnSpc>
            </a:pPr>
            <a:r>
              <a:rPr lang="el-GR" sz="1200" b="1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Πρόγραμμα</a:t>
            </a:r>
          </a:p>
          <a:p>
            <a:pPr algn="l">
              <a:lnSpc>
                <a:spcPts val="1600"/>
              </a:lnSpc>
            </a:pPr>
            <a:r>
              <a:rPr lang="el-GR" sz="1200" b="1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Δημοσίων</a:t>
            </a:r>
          </a:p>
          <a:p>
            <a:pPr algn="l">
              <a:lnSpc>
                <a:spcPts val="1600"/>
              </a:lnSpc>
            </a:pPr>
            <a:r>
              <a:rPr lang="el-GR" sz="1200" b="1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Επενδύσεων</a:t>
            </a:r>
          </a:p>
          <a:p>
            <a:pPr algn="l">
              <a:lnSpc>
                <a:spcPts val="1600"/>
              </a:lnSpc>
            </a:pPr>
            <a:endParaRPr lang="el-GR" sz="1200" b="1" i="0" u="none" strike="noStrike" baseline="0" dirty="0">
              <a:solidFill>
                <a:srgbClr val="232C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lnSpc>
                <a:spcPts val="1600"/>
              </a:lnSpc>
            </a:pPr>
            <a:r>
              <a:rPr lang="el-GR" sz="1200" b="1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ΕΣΠΑ</a:t>
            </a:r>
          </a:p>
          <a:p>
            <a:pPr algn="l">
              <a:lnSpc>
                <a:spcPts val="1600"/>
              </a:lnSpc>
            </a:pPr>
            <a:endParaRPr lang="el-GR" sz="1200" b="1" i="0" u="none" strike="noStrike" baseline="0" dirty="0">
              <a:solidFill>
                <a:srgbClr val="232C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lnSpc>
                <a:spcPts val="1600"/>
              </a:lnSpc>
            </a:pPr>
            <a:r>
              <a:rPr lang="el-GR" sz="1200" b="1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Άλλες πηγές</a:t>
            </a:r>
          </a:p>
          <a:p>
            <a:pPr algn="l">
              <a:lnSpc>
                <a:spcPts val="1600"/>
              </a:lnSpc>
            </a:pPr>
            <a:r>
              <a:rPr lang="el-GR" sz="1200" b="1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Ενίσχυσης</a:t>
            </a:r>
            <a:endParaRPr lang="el-GR" sz="10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Arrow: Right 26">
            <a:extLst>
              <a:ext uri="{FF2B5EF4-FFF2-40B4-BE49-F238E27FC236}">
                <a16:creationId xmlns:a16="http://schemas.microsoft.com/office/drawing/2014/main" id="{C4FFEE67-582D-45F0-915E-5951AA70626B}"/>
              </a:ext>
            </a:extLst>
          </p:cNvPr>
          <p:cNvSpPr/>
          <p:nvPr/>
        </p:nvSpPr>
        <p:spPr>
          <a:xfrm>
            <a:off x="9003331" y="4193996"/>
            <a:ext cx="757054" cy="337628"/>
          </a:xfrm>
          <a:prstGeom prst="rightArrow">
            <a:avLst/>
          </a:prstGeom>
          <a:solidFill>
            <a:srgbClr val="E5E5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D35142EA-8F1C-42F3-971C-964C24768289}"/>
              </a:ext>
            </a:extLst>
          </p:cNvPr>
          <p:cNvSpPr/>
          <p:nvPr/>
        </p:nvSpPr>
        <p:spPr>
          <a:xfrm>
            <a:off x="9914980" y="1669302"/>
            <a:ext cx="1748940" cy="3603389"/>
          </a:xfrm>
          <a:prstGeom prst="roundRect">
            <a:avLst>
              <a:gd name="adj" fmla="val 9960"/>
            </a:avLst>
          </a:prstGeom>
          <a:solidFill>
            <a:srgbClr val="232C6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AD40E90-0D6D-4B0D-9197-914DE6E2D211}"/>
              </a:ext>
            </a:extLst>
          </p:cNvPr>
          <p:cNvSpPr txBox="1"/>
          <p:nvPr/>
        </p:nvSpPr>
        <p:spPr>
          <a:xfrm>
            <a:off x="10141019" y="2608612"/>
            <a:ext cx="1296862" cy="17247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l-GR" sz="1200" b="1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ΑΝΑΠΤΥΞΙΑΚΟ</a:t>
            </a:r>
          </a:p>
          <a:p>
            <a:pPr algn="l">
              <a:lnSpc>
                <a:spcPct val="150000"/>
              </a:lnSpc>
            </a:pPr>
            <a:r>
              <a:rPr lang="el-GR" sz="1200" b="1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ΠΡΟΓΡΑΜΜΑ</a:t>
            </a:r>
          </a:p>
          <a:p>
            <a:pPr algn="l">
              <a:lnSpc>
                <a:spcPct val="150000"/>
              </a:lnSpc>
            </a:pPr>
            <a:r>
              <a:rPr lang="el-GR" sz="1200" b="1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ΣΥΜΒΑΣΕΩΝ</a:t>
            </a:r>
          </a:p>
          <a:p>
            <a:pPr algn="l">
              <a:lnSpc>
                <a:spcPct val="150000"/>
              </a:lnSpc>
            </a:pPr>
            <a:r>
              <a:rPr lang="el-GR" sz="1200" b="1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ΣΤΡΑΤΗΓΙΚΗΣ</a:t>
            </a:r>
          </a:p>
          <a:p>
            <a:pPr algn="l">
              <a:lnSpc>
                <a:spcPct val="150000"/>
              </a:lnSpc>
            </a:pPr>
            <a:r>
              <a:rPr lang="el-GR" sz="1200" b="1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ΣΗΜΑΣΙΑΣ</a:t>
            </a:r>
          </a:p>
          <a:p>
            <a:pPr algn="l">
              <a:lnSpc>
                <a:spcPct val="150000"/>
              </a:lnSpc>
            </a:pPr>
            <a:r>
              <a:rPr lang="el-GR" sz="1200" b="0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(ΠΡΟΓΡΑΜΜΑ)</a:t>
            </a:r>
            <a:endParaRPr lang="el-GR" sz="10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FEB06465-D102-4E4E-A0B4-210658448B22}"/>
              </a:ext>
            </a:extLst>
          </p:cNvPr>
          <p:cNvSpPr/>
          <p:nvPr/>
        </p:nvSpPr>
        <p:spPr>
          <a:xfrm>
            <a:off x="0" y="128786"/>
            <a:ext cx="11862657" cy="638421"/>
          </a:xfrm>
          <a:prstGeom prst="rect">
            <a:avLst/>
          </a:prstGeom>
          <a:solidFill>
            <a:srgbClr val="232C6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DB88B59B-6797-45C5-9C93-FC92ED7BAB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114656" y="128786"/>
            <a:ext cx="748001" cy="63842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E3A24D0-ED75-4D1F-971F-3C7FF73C9616}"/>
              </a:ext>
            </a:extLst>
          </p:cNvPr>
          <p:cNvSpPr txBox="1"/>
          <p:nvPr/>
        </p:nvSpPr>
        <p:spPr>
          <a:xfrm>
            <a:off x="329343" y="186386"/>
            <a:ext cx="31834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l-GR" sz="2800" b="0" i="0" u="none" strike="noStrike" baseline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Σκοπός</a:t>
            </a:r>
            <a:r>
              <a:rPr lang="en-US" sz="2800" b="0" i="0" u="none" strike="noStrike" baseline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l-GR" sz="2800" b="0" i="0" u="none" strike="noStrike" baseline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του </a:t>
            </a:r>
            <a:r>
              <a:rPr lang="en-US" sz="2800" b="1" i="0" u="none" strike="noStrike" baseline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PPF</a:t>
            </a:r>
            <a:endParaRPr lang="el-GR" sz="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 descr="Text&#10;&#10;Description automatically generated">
            <a:extLst>
              <a:ext uri="{FF2B5EF4-FFF2-40B4-BE49-F238E27FC236}">
                <a16:creationId xmlns:a16="http://schemas.microsoft.com/office/drawing/2014/main" id="{D5FBA280-755B-4C95-854E-2D0CC112FC3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43" y="6326642"/>
            <a:ext cx="2241950" cy="415288"/>
          </a:xfrm>
          <a:prstGeom prst="rect">
            <a:avLst/>
          </a:prstGeom>
        </p:spPr>
      </p:pic>
      <p:pic>
        <p:nvPicPr>
          <p:cNvPr id="8" name="Graphic 7" descr="Bank with solid fill">
            <a:extLst>
              <a:ext uri="{FF2B5EF4-FFF2-40B4-BE49-F238E27FC236}">
                <a16:creationId xmlns:a16="http://schemas.microsoft.com/office/drawing/2014/main" id="{CBE29118-C74E-4F59-B997-5C5ED1EE1A2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461673" y="1888761"/>
            <a:ext cx="914400" cy="914400"/>
          </a:xfrm>
          <a:prstGeom prst="rect">
            <a:avLst/>
          </a:prstGeom>
        </p:spPr>
      </p:pic>
      <p:sp>
        <p:nvSpPr>
          <p:cNvPr id="34" name="Plus Sign 33">
            <a:extLst>
              <a:ext uri="{FF2B5EF4-FFF2-40B4-BE49-F238E27FC236}">
                <a16:creationId xmlns:a16="http://schemas.microsoft.com/office/drawing/2014/main" id="{81BD149D-8D24-45B9-942E-262F7C657959}"/>
              </a:ext>
            </a:extLst>
          </p:cNvPr>
          <p:cNvSpPr/>
          <p:nvPr/>
        </p:nvSpPr>
        <p:spPr>
          <a:xfrm>
            <a:off x="8366250" y="2696048"/>
            <a:ext cx="184456" cy="169920"/>
          </a:xfrm>
          <a:prstGeom prst="mathPlus">
            <a:avLst/>
          </a:prstGeom>
          <a:solidFill>
            <a:srgbClr val="7866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22570981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Arrow: Right 20">
            <a:extLst>
              <a:ext uri="{FF2B5EF4-FFF2-40B4-BE49-F238E27FC236}">
                <a16:creationId xmlns:a16="http://schemas.microsoft.com/office/drawing/2014/main" id="{D87BB2B0-E684-47F7-A694-C1A3E2982167}"/>
              </a:ext>
            </a:extLst>
          </p:cNvPr>
          <p:cNvSpPr/>
          <p:nvPr/>
        </p:nvSpPr>
        <p:spPr>
          <a:xfrm>
            <a:off x="7780951" y="1723167"/>
            <a:ext cx="987225" cy="3645998"/>
          </a:xfrm>
          <a:prstGeom prst="rightArrow">
            <a:avLst>
              <a:gd name="adj1" fmla="val 74895"/>
              <a:gd name="adj2" fmla="val 100000"/>
            </a:avLst>
          </a:prstGeom>
          <a:solidFill>
            <a:srgbClr val="E5E5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1F709788-1725-4F1D-8375-E6CB9193FE4C}"/>
              </a:ext>
            </a:extLst>
          </p:cNvPr>
          <p:cNvSpPr/>
          <p:nvPr/>
        </p:nvSpPr>
        <p:spPr>
          <a:xfrm>
            <a:off x="3546846" y="1954154"/>
            <a:ext cx="4250512" cy="3184025"/>
          </a:xfrm>
          <a:prstGeom prst="roundRect">
            <a:avLst>
              <a:gd name="adj" fmla="val 0"/>
            </a:avLst>
          </a:prstGeom>
          <a:solidFill>
            <a:srgbClr val="E5E5E5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DA98A62-2B08-4ED4-B229-86F090013AF5}"/>
              </a:ext>
            </a:extLst>
          </p:cNvPr>
          <p:cNvCxnSpPr>
            <a:cxnSpLocks/>
            <a:stCxn id="16" idx="1"/>
          </p:cNvCxnSpPr>
          <p:nvPr/>
        </p:nvCxnSpPr>
        <p:spPr>
          <a:xfrm>
            <a:off x="3546846" y="3546167"/>
            <a:ext cx="4558929" cy="0"/>
          </a:xfrm>
          <a:prstGeom prst="line">
            <a:avLst/>
          </a:prstGeom>
          <a:ln w="76200">
            <a:solidFill>
              <a:srgbClr val="78663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D35142EA-8F1C-42F3-971C-964C24768289}"/>
              </a:ext>
            </a:extLst>
          </p:cNvPr>
          <p:cNvSpPr/>
          <p:nvPr/>
        </p:nvSpPr>
        <p:spPr>
          <a:xfrm>
            <a:off x="341753" y="1723163"/>
            <a:ext cx="3061383" cy="3645993"/>
          </a:xfrm>
          <a:prstGeom prst="roundRect">
            <a:avLst>
              <a:gd name="adj" fmla="val 9960"/>
            </a:avLst>
          </a:prstGeom>
          <a:solidFill>
            <a:srgbClr val="63A7DB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AD40E90-0D6D-4B0D-9197-914DE6E2D211}"/>
              </a:ext>
            </a:extLst>
          </p:cNvPr>
          <p:cNvSpPr txBox="1"/>
          <p:nvPr/>
        </p:nvSpPr>
        <p:spPr>
          <a:xfrm>
            <a:off x="841437" y="2437154"/>
            <a:ext cx="2062014" cy="2215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l-GR" sz="2400" b="1" i="0" u="none" strike="noStrike" baseline="0" dirty="0">
                <a:solidFill>
                  <a:srgbClr val="FFFFFF"/>
                </a:solidFill>
                <a:latin typeface="Averta-Bold" panose="00000800000000000000" pitchFamily="50" charset="-95"/>
              </a:rPr>
              <a:t>Αναπτυξιακό</a:t>
            </a:r>
          </a:p>
          <a:p>
            <a:pPr algn="l"/>
            <a:r>
              <a:rPr lang="el-GR" sz="2400" b="1" i="0" u="none" strike="noStrike" baseline="0" dirty="0">
                <a:solidFill>
                  <a:srgbClr val="FFFFFF"/>
                </a:solidFill>
                <a:latin typeface="Averta-Bold" panose="00000800000000000000" pitchFamily="50" charset="-95"/>
              </a:rPr>
              <a:t>Πρόγραμμα</a:t>
            </a:r>
          </a:p>
          <a:p>
            <a:pPr algn="l"/>
            <a:r>
              <a:rPr lang="el-GR" sz="2400" b="1" i="0" u="none" strike="noStrike" baseline="0" dirty="0">
                <a:solidFill>
                  <a:srgbClr val="FFFFFF"/>
                </a:solidFill>
                <a:latin typeface="Averta-Bold" panose="00000800000000000000" pitchFamily="50" charset="-95"/>
              </a:rPr>
              <a:t>Συμβάσεων</a:t>
            </a:r>
          </a:p>
          <a:p>
            <a:pPr algn="l"/>
            <a:r>
              <a:rPr lang="el-GR" sz="2400" b="1" i="0" u="none" strike="noStrike" baseline="0" dirty="0">
                <a:solidFill>
                  <a:srgbClr val="FFFFFF"/>
                </a:solidFill>
                <a:latin typeface="Averta-Bold" panose="00000800000000000000" pitchFamily="50" charset="-95"/>
              </a:rPr>
              <a:t>Στρατηγικής</a:t>
            </a:r>
          </a:p>
          <a:p>
            <a:pPr algn="l"/>
            <a:r>
              <a:rPr lang="el-GR" sz="2400" b="1" i="0" u="none" strike="noStrike" baseline="0" dirty="0">
                <a:solidFill>
                  <a:srgbClr val="FFFFFF"/>
                </a:solidFill>
                <a:latin typeface="Averta-Bold" panose="00000800000000000000" pitchFamily="50" charset="-95"/>
              </a:rPr>
              <a:t>Σημασίας</a:t>
            </a:r>
          </a:p>
          <a:p>
            <a:pPr algn="l"/>
            <a:r>
              <a:rPr lang="el-GR" b="0" i="0" u="none" strike="noStrike" baseline="0" dirty="0">
                <a:solidFill>
                  <a:srgbClr val="FFFFFF"/>
                </a:solidFill>
                <a:latin typeface="Averta-Regular" panose="00000500000000000000" pitchFamily="50" charset="-95"/>
              </a:rPr>
              <a:t>(Πρόγραμμα)</a:t>
            </a:r>
            <a:endParaRPr lang="el-GR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D1B2F12-C7BF-42D2-BFF7-BCFD58AF5836}"/>
              </a:ext>
            </a:extLst>
          </p:cNvPr>
          <p:cNvSpPr txBox="1"/>
          <p:nvPr/>
        </p:nvSpPr>
        <p:spPr>
          <a:xfrm>
            <a:off x="3654161" y="2185134"/>
            <a:ext cx="4143197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l-GR" b="1" i="0" u="none" strike="noStrike" baseline="0" dirty="0">
                <a:solidFill>
                  <a:srgbClr val="63A7D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Απόφαση Κυβερνητικής Επιτροπής</a:t>
            </a:r>
          </a:p>
          <a:p>
            <a:pPr algn="l"/>
            <a:r>
              <a:rPr lang="el-GR" b="1" i="0" u="none" strike="noStrike" baseline="0" dirty="0">
                <a:solidFill>
                  <a:srgbClr val="63A7D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Συμβάσεων Στρατηγικής Σημασίας</a:t>
            </a:r>
          </a:p>
          <a:p>
            <a:pPr algn="l"/>
            <a:r>
              <a:rPr lang="el-GR" sz="1600" b="0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Μετά απ</a:t>
            </a:r>
            <a:r>
              <a:rPr lang="el-GR" sz="160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ό αίτημα </a:t>
            </a:r>
            <a:r>
              <a:rPr lang="el-GR" sz="1600" b="0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του αρμόδιου φορέα </a:t>
            </a:r>
            <a:r>
              <a:rPr lang="el-GR" sz="1400" b="0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(Υπουργεία</a:t>
            </a:r>
            <a:r>
              <a:rPr lang="el-GR" sz="140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Περιφέρειες, Δήμοι, ΕΕΣΥΠ κτλ.)</a:t>
            </a:r>
            <a:endParaRPr lang="el-GR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E713AA82-61BA-41BA-B338-FA1733776727}"/>
              </a:ext>
            </a:extLst>
          </p:cNvPr>
          <p:cNvSpPr/>
          <p:nvPr/>
        </p:nvSpPr>
        <p:spPr>
          <a:xfrm>
            <a:off x="8788866" y="1723163"/>
            <a:ext cx="2954492" cy="1656000"/>
          </a:xfrm>
          <a:prstGeom prst="roundRect">
            <a:avLst>
              <a:gd name="adj" fmla="val 9960"/>
            </a:avLst>
          </a:prstGeom>
          <a:solidFill>
            <a:srgbClr val="232C6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A144BB2-E35C-4F6B-A05C-E2370489EC3D}"/>
              </a:ext>
            </a:extLst>
          </p:cNvPr>
          <p:cNvSpPr txBox="1"/>
          <p:nvPr/>
        </p:nvSpPr>
        <p:spPr>
          <a:xfrm>
            <a:off x="9012626" y="1950999"/>
            <a:ext cx="265226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l-GR" b="1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Ανάθεση</a:t>
            </a:r>
          </a:p>
          <a:p>
            <a:pPr algn="l"/>
            <a:r>
              <a:rPr lang="el-GR" b="1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του ΤΑΙΠΕΔ </a:t>
            </a:r>
            <a:r>
              <a:rPr lang="en-US" b="1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PPF</a:t>
            </a:r>
          </a:p>
          <a:p>
            <a:pPr algn="l"/>
            <a:r>
              <a:rPr lang="el-GR" b="1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ως φορέα</a:t>
            </a:r>
            <a:r>
              <a:rPr lang="en-US" b="1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l-GR" b="1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ωρίμανσης</a:t>
            </a:r>
            <a:r>
              <a:rPr lang="en-US" b="1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l-GR" b="1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του έργου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523D1CC-E4B0-44D6-AAB6-97545043DFB6}"/>
              </a:ext>
            </a:extLst>
          </p:cNvPr>
          <p:cNvSpPr txBox="1"/>
          <p:nvPr/>
        </p:nvSpPr>
        <p:spPr>
          <a:xfrm>
            <a:off x="3654160" y="3793839"/>
            <a:ext cx="4640689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l-GR" b="1" i="0" u="none" strike="noStrike" baseline="0" dirty="0">
                <a:solidFill>
                  <a:srgbClr val="63A7D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Με αίτημα Αρμόδιου </a:t>
            </a:r>
            <a:r>
              <a:rPr lang="el-GR" b="1" dirty="0">
                <a:solidFill>
                  <a:srgbClr val="63A7D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Φ</a:t>
            </a:r>
            <a:r>
              <a:rPr lang="el-GR" b="1" i="0" u="none" strike="noStrike" baseline="0" dirty="0">
                <a:solidFill>
                  <a:srgbClr val="63A7D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ορέα του Ελληνικού Δημοσίου </a:t>
            </a:r>
            <a:r>
              <a:rPr lang="el-GR" sz="1100" dirty="0">
                <a:solidFill>
                  <a:srgbClr val="63A7D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(Υπουργεία, Δήμοι, ΝΠΔΔ κ.ά.)</a:t>
            </a:r>
            <a:endParaRPr lang="el-GR" sz="1400" dirty="0">
              <a:solidFill>
                <a:srgbClr val="63A7D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l-GR" sz="160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Κατόπιν έγκρισης του Διοικητικού Συμβουλίου του ΤΑΙΠΕΔ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2DFAD88-8914-4C35-ACF5-7E57EE198104}"/>
              </a:ext>
            </a:extLst>
          </p:cNvPr>
          <p:cNvSpPr/>
          <p:nvPr/>
        </p:nvSpPr>
        <p:spPr>
          <a:xfrm>
            <a:off x="0" y="128786"/>
            <a:ext cx="11862657" cy="638421"/>
          </a:xfrm>
          <a:prstGeom prst="rect">
            <a:avLst/>
          </a:prstGeom>
          <a:solidFill>
            <a:srgbClr val="232C6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AD4A56C2-E0AE-4AE2-AAF7-5BF7FEFFA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14656" y="128786"/>
            <a:ext cx="748001" cy="63842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50169EC8-038A-4B91-B63B-1CBBC596A988}"/>
              </a:ext>
            </a:extLst>
          </p:cNvPr>
          <p:cNvSpPr txBox="1"/>
          <p:nvPr/>
        </p:nvSpPr>
        <p:spPr>
          <a:xfrm>
            <a:off x="329343" y="186386"/>
            <a:ext cx="46456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="0" i="0" u="none" strike="noStrike" baseline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PPF</a:t>
            </a:r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l-GR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ως Φορέας Ωρίμανσης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3CA50B1A-2222-4958-A6D6-F3D888196589}"/>
              </a:ext>
            </a:extLst>
          </p:cNvPr>
          <p:cNvCxnSpPr>
            <a:cxnSpLocks/>
          </p:cNvCxnSpPr>
          <p:nvPr/>
        </p:nvCxnSpPr>
        <p:spPr>
          <a:xfrm>
            <a:off x="329343" y="6186224"/>
            <a:ext cx="11533314" cy="0"/>
          </a:xfrm>
          <a:prstGeom prst="line">
            <a:avLst/>
          </a:prstGeom>
          <a:ln w="28575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22" name="Picture 21" descr="Chart&#10;&#10;Description automatically generated">
            <a:extLst>
              <a:ext uri="{FF2B5EF4-FFF2-40B4-BE49-F238E27FC236}">
                <a16:creationId xmlns:a16="http://schemas.microsoft.com/office/drawing/2014/main" id="{3DD3619A-3295-452E-88F6-2B341425530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0707" y="6326643"/>
            <a:ext cx="2241950" cy="410593"/>
          </a:xfrm>
          <a:prstGeom prst="rect">
            <a:avLst/>
          </a:prstGeom>
        </p:spPr>
      </p:pic>
      <p:pic>
        <p:nvPicPr>
          <p:cNvPr id="17" name="Picture 16" descr="Text&#10;&#10;Description automatically generated">
            <a:extLst>
              <a:ext uri="{FF2B5EF4-FFF2-40B4-BE49-F238E27FC236}">
                <a16:creationId xmlns:a16="http://schemas.microsoft.com/office/drawing/2014/main" id="{FFF6F7F1-96F9-4B53-8F16-72FEE4E5F77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43" y="6326642"/>
            <a:ext cx="2241950" cy="415288"/>
          </a:xfrm>
          <a:prstGeom prst="rect">
            <a:avLst/>
          </a:prstGeom>
        </p:spPr>
      </p:pic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6ACC2259-3303-48A5-BB11-84081BC8A3C6}"/>
              </a:ext>
            </a:extLst>
          </p:cNvPr>
          <p:cNvSpPr/>
          <p:nvPr/>
        </p:nvSpPr>
        <p:spPr>
          <a:xfrm>
            <a:off x="8813684" y="3713156"/>
            <a:ext cx="2942083" cy="1656000"/>
          </a:xfrm>
          <a:prstGeom prst="roundRect">
            <a:avLst>
              <a:gd name="adj" fmla="val 9960"/>
            </a:avLst>
          </a:prstGeom>
          <a:solidFill>
            <a:srgbClr val="232C6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883EB4A-DF5F-4CF5-AC15-424617498769}"/>
              </a:ext>
            </a:extLst>
          </p:cNvPr>
          <p:cNvSpPr txBox="1"/>
          <p:nvPr/>
        </p:nvSpPr>
        <p:spPr>
          <a:xfrm>
            <a:off x="9012626" y="4079491"/>
            <a:ext cx="265226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l-GR" b="1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Σύμβαση μεταξύ ΤΑΙΠΕΔ και αρμόδιου φορέα του Δημοσίου </a:t>
            </a:r>
          </a:p>
        </p:txBody>
      </p:sp>
    </p:spTree>
    <p:extLst>
      <p:ext uri="{BB962C8B-B14F-4D97-AF65-F5344CB8AC3E}">
        <p14:creationId xmlns:p14="http://schemas.microsoft.com/office/powerpoint/2010/main" val="30124678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9B8DFD0-22EB-4978-9DCB-E4E0CE5A7AED}"/>
              </a:ext>
            </a:extLst>
          </p:cNvPr>
          <p:cNvSpPr/>
          <p:nvPr/>
        </p:nvSpPr>
        <p:spPr>
          <a:xfrm>
            <a:off x="0" y="128786"/>
            <a:ext cx="11862657" cy="638421"/>
          </a:xfrm>
          <a:prstGeom prst="rect">
            <a:avLst/>
          </a:prstGeom>
          <a:solidFill>
            <a:srgbClr val="232C6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0771B178-6385-46C1-829B-F890CD1D90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14656" y="128786"/>
            <a:ext cx="748001" cy="638421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1D0C130-C1E3-43D3-AA73-F40B00C3E123}"/>
              </a:ext>
            </a:extLst>
          </p:cNvPr>
          <p:cNvSpPr txBox="1"/>
          <p:nvPr/>
        </p:nvSpPr>
        <p:spPr>
          <a:xfrm>
            <a:off x="329343" y="186386"/>
            <a:ext cx="58652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l-GR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Γιατί</a:t>
            </a:r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l-GR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το </a:t>
            </a:r>
            <a:r>
              <a:rPr lang="en-US" sz="2800" b="1" i="0" u="none" strike="noStrike" baseline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PPF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B5895690-18D9-4BAC-93F8-A129AC844FE3}"/>
              </a:ext>
            </a:extLst>
          </p:cNvPr>
          <p:cNvCxnSpPr>
            <a:cxnSpLocks/>
          </p:cNvCxnSpPr>
          <p:nvPr/>
        </p:nvCxnSpPr>
        <p:spPr>
          <a:xfrm>
            <a:off x="329343" y="6186224"/>
            <a:ext cx="11533314" cy="0"/>
          </a:xfrm>
          <a:prstGeom prst="line">
            <a:avLst/>
          </a:prstGeom>
          <a:ln w="28575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15" name="Picture 14" descr="Chart&#10;&#10;Description automatically generated">
            <a:extLst>
              <a:ext uri="{FF2B5EF4-FFF2-40B4-BE49-F238E27FC236}">
                <a16:creationId xmlns:a16="http://schemas.microsoft.com/office/drawing/2014/main" id="{04F02A3B-A2B8-4FF0-AD32-313B8B0A936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0707" y="6326643"/>
            <a:ext cx="2241950" cy="41059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D1B2F12-C7BF-42D2-BFF7-BCFD58AF5836}"/>
              </a:ext>
            </a:extLst>
          </p:cNvPr>
          <p:cNvSpPr txBox="1"/>
          <p:nvPr/>
        </p:nvSpPr>
        <p:spPr>
          <a:xfrm>
            <a:off x="4910601" y="1450449"/>
            <a:ext cx="5969282" cy="40257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ts val="2200"/>
              </a:lnSpc>
              <a:buClr>
                <a:srgbClr val="786631"/>
              </a:buClr>
              <a:buFontTx/>
              <a:buChar char="●"/>
            </a:pPr>
            <a:r>
              <a:rPr lang="el-GR" sz="1600" b="1" i="0" u="none" strike="noStrike" baseline="0" dirty="0">
                <a:solidFill>
                  <a:srgbClr val="78663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Ωρίμανση περιουσιακών στοιχείων </a:t>
            </a:r>
            <a:r>
              <a:rPr lang="el-GR" sz="160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ποικίλων έργων</a:t>
            </a:r>
            <a:endParaRPr lang="el-GR" sz="1600" b="0" i="0" u="none" strike="noStrike" baseline="0" dirty="0">
              <a:solidFill>
                <a:srgbClr val="232C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l">
              <a:lnSpc>
                <a:spcPts val="2200"/>
              </a:lnSpc>
              <a:buClr>
                <a:srgbClr val="786631"/>
              </a:buClr>
              <a:buFontTx/>
              <a:buChar char="●"/>
            </a:pPr>
            <a:endParaRPr lang="el-GR" sz="1600" b="0" i="0" u="none" strike="noStrike" baseline="0" dirty="0">
              <a:solidFill>
                <a:srgbClr val="232C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ts val="2200"/>
              </a:lnSpc>
              <a:buClr>
                <a:srgbClr val="786631"/>
              </a:buClr>
              <a:buFontTx/>
              <a:buChar char="●"/>
            </a:pPr>
            <a:r>
              <a:rPr lang="el-GR" sz="160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Ευελιξία και ταχύτητα στην </a:t>
            </a:r>
            <a:r>
              <a:rPr lang="el-GR" sz="1600" b="1" dirty="0">
                <a:solidFill>
                  <a:srgbClr val="78663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πρόσληψη συμβούλων</a:t>
            </a:r>
          </a:p>
          <a:p>
            <a:pPr marL="285750" indent="-285750">
              <a:lnSpc>
                <a:spcPts val="2200"/>
              </a:lnSpc>
              <a:buClr>
                <a:srgbClr val="786631"/>
              </a:buClr>
              <a:buFontTx/>
              <a:buChar char="●"/>
            </a:pPr>
            <a:endParaRPr lang="el-GR" sz="1600" b="1" dirty="0">
              <a:solidFill>
                <a:srgbClr val="78663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l">
              <a:lnSpc>
                <a:spcPts val="2200"/>
              </a:lnSpc>
              <a:buClr>
                <a:srgbClr val="786631"/>
              </a:buClr>
              <a:buFontTx/>
              <a:buChar char="●"/>
            </a:pPr>
            <a:r>
              <a:rPr lang="el-GR" sz="1600" b="0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Ταχύτερη διενέργεια και ολοκλήρωση </a:t>
            </a:r>
            <a:r>
              <a:rPr lang="el-GR" sz="1600" b="1" i="0" u="none" strike="noStrike" baseline="0" dirty="0">
                <a:solidFill>
                  <a:srgbClr val="78663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διαγωνιστικών διαδικασιών</a:t>
            </a:r>
          </a:p>
          <a:p>
            <a:pPr marL="285750" indent="-285750" algn="l">
              <a:lnSpc>
                <a:spcPts val="2200"/>
              </a:lnSpc>
              <a:buClr>
                <a:srgbClr val="786631"/>
              </a:buClr>
              <a:buFontTx/>
              <a:buChar char="●"/>
            </a:pPr>
            <a:endParaRPr lang="el-GR" sz="1600" b="1" dirty="0">
              <a:solidFill>
                <a:srgbClr val="232C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l">
              <a:lnSpc>
                <a:spcPts val="2200"/>
              </a:lnSpc>
              <a:buClr>
                <a:srgbClr val="786631"/>
              </a:buClr>
              <a:buFontTx/>
              <a:buChar char="●"/>
            </a:pPr>
            <a:r>
              <a:rPr lang="el-GR" sz="1600" b="1" i="0" u="none" strike="noStrike" baseline="0" dirty="0">
                <a:solidFill>
                  <a:srgbClr val="78663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Συντονισμός και συνεργασία </a:t>
            </a:r>
            <a:r>
              <a:rPr lang="el-GR" sz="1600" b="0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με όλα τα εμπλεκόμενα μέρη (Υπουργεία, σύμβουλοι, ενδιαφερόμενους επενδυτές, κτλ.)</a:t>
            </a:r>
          </a:p>
          <a:p>
            <a:pPr marL="285750" indent="-285750" algn="l">
              <a:lnSpc>
                <a:spcPts val="2200"/>
              </a:lnSpc>
              <a:buClr>
                <a:srgbClr val="786631"/>
              </a:buClr>
              <a:buFontTx/>
              <a:buChar char="●"/>
            </a:pPr>
            <a:endParaRPr lang="el-GR" sz="1600" b="1" i="0" u="none" strike="noStrike" baseline="0" dirty="0">
              <a:solidFill>
                <a:srgbClr val="232C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l">
              <a:lnSpc>
                <a:spcPts val="2200"/>
              </a:lnSpc>
              <a:buClr>
                <a:srgbClr val="786631"/>
              </a:buClr>
              <a:buFontTx/>
              <a:buChar char="●"/>
            </a:pPr>
            <a:r>
              <a:rPr lang="el-GR" sz="1600" b="1" i="0" u="none" strike="noStrike" baseline="0" dirty="0">
                <a:solidFill>
                  <a:srgbClr val="78663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Εξοικείωση</a:t>
            </a:r>
            <a:r>
              <a:rPr lang="el-GR" sz="1600" b="1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l-GR" sz="1600" b="0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με τις διαδικασίες του Δημοσίου</a:t>
            </a:r>
          </a:p>
          <a:p>
            <a:pPr algn="l">
              <a:lnSpc>
                <a:spcPts val="2200"/>
              </a:lnSpc>
              <a:buClr>
                <a:srgbClr val="786631"/>
              </a:buClr>
            </a:pPr>
            <a:endParaRPr lang="el-GR" sz="1600" b="1" dirty="0">
              <a:solidFill>
                <a:srgbClr val="232C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l">
              <a:lnSpc>
                <a:spcPts val="2200"/>
              </a:lnSpc>
              <a:buClr>
                <a:srgbClr val="786631"/>
              </a:buClr>
              <a:buFontTx/>
              <a:buChar char="●"/>
            </a:pPr>
            <a:r>
              <a:rPr lang="el-GR" sz="1600" b="1" i="0" u="none" strike="noStrike" baseline="0" dirty="0">
                <a:solidFill>
                  <a:srgbClr val="78663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Πρωτοπορία</a:t>
            </a:r>
            <a:r>
              <a:rPr lang="el-GR" sz="1600" b="1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l-GR" sz="1600" b="0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σε θέματα προώθησης </a:t>
            </a:r>
            <a:r>
              <a:rPr lang="el-GR" sz="1600" b="1" i="0" u="none" strike="noStrike" baseline="0" dirty="0">
                <a:solidFill>
                  <a:srgbClr val="78663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βιώσιμης ανάπτυξης </a:t>
            </a:r>
            <a:r>
              <a:rPr lang="el-GR" sz="1600" b="0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και προσέλκυσης </a:t>
            </a:r>
            <a:r>
              <a:rPr lang="el-GR" sz="1600" b="1" i="0" u="none" strike="noStrike" baseline="0" dirty="0">
                <a:solidFill>
                  <a:srgbClr val="78663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βιώσιμων επενδύσεων</a:t>
            </a:r>
            <a:endParaRPr lang="el-GR" sz="1200" dirty="0">
              <a:solidFill>
                <a:srgbClr val="78663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angle: Single Corner Snipped 15">
            <a:extLst>
              <a:ext uri="{FF2B5EF4-FFF2-40B4-BE49-F238E27FC236}">
                <a16:creationId xmlns:a16="http://schemas.microsoft.com/office/drawing/2014/main" id="{CC75C1F8-BF09-447D-9FB5-9D7797CD307E}"/>
              </a:ext>
            </a:extLst>
          </p:cNvPr>
          <p:cNvSpPr/>
          <p:nvPr/>
        </p:nvSpPr>
        <p:spPr>
          <a:xfrm>
            <a:off x="1312118" y="1381834"/>
            <a:ext cx="3179061" cy="4025717"/>
          </a:xfrm>
          <a:prstGeom prst="snip1Rect">
            <a:avLst/>
          </a:prstGeom>
          <a:solidFill>
            <a:srgbClr val="232C6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6FE20C8-B4A5-4E94-9F3D-2D95771E7B61}"/>
              </a:ext>
            </a:extLst>
          </p:cNvPr>
          <p:cNvSpPr txBox="1"/>
          <p:nvPr/>
        </p:nvSpPr>
        <p:spPr>
          <a:xfrm>
            <a:off x="1618486" y="2517529"/>
            <a:ext cx="25663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3600" b="0" i="0" u="none" strike="noStrike" baseline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ΕΜΠΕΙΡΙΑ</a:t>
            </a:r>
            <a:endParaRPr lang="en-US" sz="3600" b="0" i="0" u="none" strike="noStrike" baseline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l-GR" sz="3600" b="0" i="0" u="none" strike="noStrike" baseline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ΤΟΥ</a:t>
            </a:r>
            <a:endParaRPr lang="en-US" sz="3600" b="0" i="0" u="none" strike="noStrike" baseline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l-GR" sz="3600" b="0" i="0" u="none" strike="noStrike" baseline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ΤΑΙΠΕΔ</a:t>
            </a:r>
            <a:endParaRPr lang="el-GR" sz="3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9" descr="Text&#10;&#10;Description automatically generated">
            <a:extLst>
              <a:ext uri="{FF2B5EF4-FFF2-40B4-BE49-F238E27FC236}">
                <a16:creationId xmlns:a16="http://schemas.microsoft.com/office/drawing/2014/main" id="{45848742-7E8C-4962-82EE-22EDD40F4D7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43" y="6326642"/>
            <a:ext cx="2241950" cy="41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7748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D9313698-3792-47F0-987B-AC90F26EB127}"/>
              </a:ext>
            </a:extLst>
          </p:cNvPr>
          <p:cNvSpPr/>
          <p:nvPr/>
        </p:nvSpPr>
        <p:spPr>
          <a:xfrm>
            <a:off x="0" y="128786"/>
            <a:ext cx="11862657" cy="638421"/>
          </a:xfrm>
          <a:prstGeom prst="rect">
            <a:avLst/>
          </a:prstGeom>
          <a:solidFill>
            <a:srgbClr val="232C6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pic>
        <p:nvPicPr>
          <p:cNvPr id="18" name="Graphic 17">
            <a:extLst>
              <a:ext uri="{FF2B5EF4-FFF2-40B4-BE49-F238E27FC236}">
                <a16:creationId xmlns:a16="http://schemas.microsoft.com/office/drawing/2014/main" id="{A848ECA4-C1FA-4F6B-A000-D73F1BDCDF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14656" y="128786"/>
            <a:ext cx="748001" cy="638421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A32A4060-39C5-406D-AFEC-CC1A5B76781F}"/>
              </a:ext>
            </a:extLst>
          </p:cNvPr>
          <p:cNvSpPr txBox="1"/>
          <p:nvPr/>
        </p:nvSpPr>
        <p:spPr>
          <a:xfrm>
            <a:off x="329343" y="186386"/>
            <a:ext cx="58652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l-GR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Με</a:t>
            </a:r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l-GR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το </a:t>
            </a:r>
            <a:r>
              <a:rPr lang="en-US" sz="2800" b="1" i="0" u="none" strike="noStrike" baseline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PPF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0333A715-8418-4B36-B8EB-8A8B41BD3537}"/>
              </a:ext>
            </a:extLst>
          </p:cNvPr>
          <p:cNvCxnSpPr>
            <a:cxnSpLocks/>
          </p:cNvCxnSpPr>
          <p:nvPr/>
        </p:nvCxnSpPr>
        <p:spPr>
          <a:xfrm>
            <a:off x="329343" y="6186224"/>
            <a:ext cx="11533314" cy="0"/>
          </a:xfrm>
          <a:prstGeom prst="line">
            <a:avLst/>
          </a:prstGeom>
          <a:ln w="28575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21" name="Picture 20" descr="Chart&#10;&#10;Description automatically generated">
            <a:extLst>
              <a:ext uri="{FF2B5EF4-FFF2-40B4-BE49-F238E27FC236}">
                <a16:creationId xmlns:a16="http://schemas.microsoft.com/office/drawing/2014/main" id="{52BCEA96-D54F-4276-A22B-BD9178A454F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0707" y="6326643"/>
            <a:ext cx="2241950" cy="410593"/>
          </a:xfrm>
          <a:prstGeom prst="rect">
            <a:avLst/>
          </a:prstGeom>
        </p:spPr>
      </p:pic>
      <p:sp>
        <p:nvSpPr>
          <p:cNvPr id="8" name="Arrow: Right 7">
            <a:extLst>
              <a:ext uri="{FF2B5EF4-FFF2-40B4-BE49-F238E27FC236}">
                <a16:creationId xmlns:a16="http://schemas.microsoft.com/office/drawing/2014/main" id="{E34EFF06-5B83-4BD0-BC8D-EBF4BBA1AA23}"/>
              </a:ext>
            </a:extLst>
          </p:cNvPr>
          <p:cNvSpPr/>
          <p:nvPr/>
        </p:nvSpPr>
        <p:spPr>
          <a:xfrm rot="5400000">
            <a:off x="5847819" y="2902541"/>
            <a:ext cx="496361" cy="337628"/>
          </a:xfrm>
          <a:prstGeom prst="rightArrow">
            <a:avLst/>
          </a:prstGeom>
          <a:solidFill>
            <a:srgbClr val="7866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5" name="Arrow: Right 14">
            <a:extLst>
              <a:ext uri="{FF2B5EF4-FFF2-40B4-BE49-F238E27FC236}">
                <a16:creationId xmlns:a16="http://schemas.microsoft.com/office/drawing/2014/main" id="{E016C2C3-87B3-453E-BE42-412E5F204657}"/>
              </a:ext>
            </a:extLst>
          </p:cNvPr>
          <p:cNvSpPr/>
          <p:nvPr/>
        </p:nvSpPr>
        <p:spPr>
          <a:xfrm rot="2294157">
            <a:off x="9008328" y="2826274"/>
            <a:ext cx="889864" cy="337628"/>
          </a:xfrm>
          <a:prstGeom prst="rightArrow">
            <a:avLst/>
          </a:prstGeom>
          <a:solidFill>
            <a:srgbClr val="7866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6" name="Arrow: Right 15">
            <a:extLst>
              <a:ext uri="{FF2B5EF4-FFF2-40B4-BE49-F238E27FC236}">
                <a16:creationId xmlns:a16="http://schemas.microsoft.com/office/drawing/2014/main" id="{D94A6E4B-5CD3-4E3E-842B-85932ADEFFCC}"/>
              </a:ext>
            </a:extLst>
          </p:cNvPr>
          <p:cNvSpPr/>
          <p:nvPr/>
        </p:nvSpPr>
        <p:spPr>
          <a:xfrm rot="19305843" flipH="1">
            <a:off x="2293922" y="2826274"/>
            <a:ext cx="889864" cy="337628"/>
          </a:xfrm>
          <a:prstGeom prst="rightArrow">
            <a:avLst/>
          </a:prstGeom>
          <a:solidFill>
            <a:srgbClr val="7866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2DCF3582-62C0-4874-A11F-3F307A09D285}"/>
              </a:ext>
            </a:extLst>
          </p:cNvPr>
          <p:cNvSpPr/>
          <p:nvPr/>
        </p:nvSpPr>
        <p:spPr>
          <a:xfrm>
            <a:off x="3090672" y="1211647"/>
            <a:ext cx="6010656" cy="1537231"/>
          </a:xfrm>
          <a:prstGeom prst="roundRect">
            <a:avLst>
              <a:gd name="adj" fmla="val 12832"/>
            </a:avLst>
          </a:prstGeom>
          <a:solidFill>
            <a:srgbClr val="232C6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3F18C6FB-8385-45ED-88A0-322ABF4645D9}"/>
              </a:ext>
            </a:extLst>
          </p:cNvPr>
          <p:cNvSpPr/>
          <p:nvPr/>
        </p:nvSpPr>
        <p:spPr>
          <a:xfrm>
            <a:off x="4053060" y="3424126"/>
            <a:ext cx="4085880" cy="2222227"/>
          </a:xfrm>
          <a:prstGeom prst="roundRect">
            <a:avLst>
              <a:gd name="adj" fmla="val 10698"/>
            </a:avLst>
          </a:prstGeom>
          <a:solidFill>
            <a:srgbClr val="63A7DB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6DA9246-BD92-4FA7-8B17-277026634F10}"/>
              </a:ext>
            </a:extLst>
          </p:cNvPr>
          <p:cNvSpPr txBox="1"/>
          <p:nvPr/>
        </p:nvSpPr>
        <p:spPr>
          <a:xfrm>
            <a:off x="4273380" y="3873520"/>
            <a:ext cx="364524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l-GR"/>
            </a:defPPr>
            <a:lvl1pPr algn="ctr">
              <a:defRPr sz="2400" b="1" i="0" u="none" strike="noStrike" baseline="0">
                <a:solidFill>
                  <a:schemeClr val="bg1"/>
                </a:solidFill>
                <a:latin typeface="Averta-Bold" panose="00000800000000000000" pitchFamily="50" charset="-95"/>
              </a:defRPr>
            </a:lvl1pPr>
          </a:lstStyle>
          <a:p>
            <a:r>
              <a:rPr lang="el-GR" sz="2000" dirty="0">
                <a:latin typeface="Arial" panose="020B0604020202020204" pitchFamily="34" charset="0"/>
                <a:cs typeface="Arial" panose="020B0604020202020204" pitchFamily="34" charset="0"/>
              </a:rPr>
              <a:t>Ταχύτερη απορρόφηση πόρων και ενίσχυση στην πράσινη και ψηφιακή μετάβαση</a:t>
            </a: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08A96588-638F-4C14-A18D-FCD47FB5617C}"/>
              </a:ext>
            </a:extLst>
          </p:cNvPr>
          <p:cNvSpPr/>
          <p:nvPr/>
        </p:nvSpPr>
        <p:spPr>
          <a:xfrm>
            <a:off x="1038566" y="3424126"/>
            <a:ext cx="2657899" cy="2222227"/>
          </a:xfrm>
          <a:prstGeom prst="roundRect">
            <a:avLst>
              <a:gd name="adj" fmla="val 10698"/>
            </a:avLst>
          </a:prstGeom>
          <a:solidFill>
            <a:srgbClr val="63A7DB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BC4570A-8910-43BB-A80B-48669ECC797C}"/>
              </a:ext>
            </a:extLst>
          </p:cNvPr>
          <p:cNvSpPr txBox="1"/>
          <p:nvPr/>
        </p:nvSpPr>
        <p:spPr>
          <a:xfrm>
            <a:off x="1274720" y="3719631"/>
            <a:ext cx="2185591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l-GR" sz="2000" b="1" i="0" u="none" strike="noStrike" baseline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Επιτάχυνση</a:t>
            </a:r>
          </a:p>
          <a:p>
            <a:pPr algn="ctr"/>
            <a:r>
              <a:rPr lang="el-GR" sz="2000" b="1" i="0" u="none" strike="noStrike" baseline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του έργου</a:t>
            </a:r>
            <a:endParaRPr lang="en-US" sz="2000" b="1" i="0" u="none" strike="noStrike" baseline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l-GR" sz="2000" b="1" i="0" u="none" strike="noStrike" baseline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</a:t>
            </a:r>
            <a:endParaRPr lang="en-US" sz="2000" b="1" i="0" u="none" strike="noStrike" baseline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l-GR" sz="2000" b="1" i="0" u="none" strike="noStrike" baseline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Μειωμ</a:t>
            </a:r>
            <a:r>
              <a:rPr lang="el-GR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ένη</a:t>
            </a:r>
            <a:r>
              <a:rPr lang="el-GR" sz="2000" b="1" i="0" u="none" strike="noStrike" baseline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γραφειοκρατία</a:t>
            </a:r>
            <a:endParaRPr lang="el-GR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EC2B6ACE-3498-443C-8C5F-CFBA5578D583}"/>
              </a:ext>
            </a:extLst>
          </p:cNvPr>
          <p:cNvSpPr/>
          <p:nvPr/>
        </p:nvSpPr>
        <p:spPr>
          <a:xfrm>
            <a:off x="8495535" y="3424126"/>
            <a:ext cx="2657899" cy="2222227"/>
          </a:xfrm>
          <a:prstGeom prst="roundRect">
            <a:avLst>
              <a:gd name="adj" fmla="val 10698"/>
            </a:avLst>
          </a:prstGeom>
          <a:solidFill>
            <a:srgbClr val="63A7DB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3DB1C6F-20EF-4367-A389-E30FE7BA46C5}"/>
              </a:ext>
            </a:extLst>
          </p:cNvPr>
          <p:cNvSpPr txBox="1"/>
          <p:nvPr/>
        </p:nvSpPr>
        <p:spPr>
          <a:xfrm>
            <a:off x="8847248" y="4181296"/>
            <a:ext cx="195447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l-GR" sz="2000" b="1" i="0" u="none" strike="noStrike" baseline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Αποφόρτιση</a:t>
            </a:r>
          </a:p>
          <a:p>
            <a:pPr algn="ctr"/>
            <a:r>
              <a:rPr lang="el-GR" sz="2000" b="1" i="0" u="none" strike="noStrike" baseline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Υπουργείων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D1B2F12-C7BF-42D2-BFF7-BCFD58AF5836}"/>
              </a:ext>
            </a:extLst>
          </p:cNvPr>
          <p:cNvSpPr txBox="1"/>
          <p:nvPr/>
        </p:nvSpPr>
        <p:spPr>
          <a:xfrm>
            <a:off x="3728262" y="1626319"/>
            <a:ext cx="473547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l-GR"/>
            </a:defPPr>
            <a:lvl1pPr algn="ctr">
              <a:defRPr sz="2400" b="1" i="0" u="none" strike="noStrike" baseline="0">
                <a:solidFill>
                  <a:schemeClr val="bg1"/>
                </a:solidFill>
                <a:latin typeface="Averta-Bold" panose="00000800000000000000" pitchFamily="50" charset="-95"/>
              </a:defRPr>
            </a:lvl1pPr>
          </a:lstStyle>
          <a:p>
            <a:r>
              <a:rPr lang="el-GR" sz="2000" dirty="0">
                <a:latin typeface="Arial" panose="020B0604020202020204" pitchFamily="34" charset="0"/>
                <a:cs typeface="Arial" panose="020B0604020202020204" pitchFamily="34" charset="0"/>
              </a:rPr>
              <a:t>Συντονισμός και διασφάλιση απόδοσης των συμβούλων</a:t>
            </a:r>
          </a:p>
        </p:txBody>
      </p:sp>
      <p:pic>
        <p:nvPicPr>
          <p:cNvPr id="22" name="Picture 21" descr="Text&#10;&#10;Description automatically generated">
            <a:extLst>
              <a:ext uri="{FF2B5EF4-FFF2-40B4-BE49-F238E27FC236}">
                <a16:creationId xmlns:a16="http://schemas.microsoft.com/office/drawing/2014/main" id="{96A07CA4-87E0-4E51-8C27-EB241E42143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43" y="6326642"/>
            <a:ext cx="2241950" cy="41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6173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ABB19E6-8E9E-47D4-BA3D-C60CE6438EFD}"/>
              </a:ext>
            </a:extLst>
          </p:cNvPr>
          <p:cNvSpPr/>
          <p:nvPr/>
        </p:nvSpPr>
        <p:spPr>
          <a:xfrm>
            <a:off x="5341937" y="3019174"/>
            <a:ext cx="5262282" cy="1458610"/>
          </a:xfrm>
          <a:prstGeom prst="rect">
            <a:avLst/>
          </a:prstGeom>
          <a:noFill/>
          <a:ln w="76200">
            <a:solidFill>
              <a:srgbClr val="7866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DE90F430-98B5-40BD-A16E-8E70C6E2965F}"/>
              </a:ext>
            </a:extLst>
          </p:cNvPr>
          <p:cNvCxnSpPr>
            <a:cxnSpLocks/>
          </p:cNvCxnSpPr>
          <p:nvPr/>
        </p:nvCxnSpPr>
        <p:spPr>
          <a:xfrm>
            <a:off x="7973078" y="1563718"/>
            <a:ext cx="0" cy="3267531"/>
          </a:xfrm>
          <a:prstGeom prst="line">
            <a:avLst/>
          </a:prstGeom>
          <a:ln w="76200">
            <a:solidFill>
              <a:srgbClr val="7866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A9F154A-436D-44A1-8147-7A92C2C3974E}"/>
              </a:ext>
            </a:extLst>
          </p:cNvPr>
          <p:cNvSpPr/>
          <p:nvPr/>
        </p:nvSpPr>
        <p:spPr>
          <a:xfrm>
            <a:off x="6815801" y="1162165"/>
            <a:ext cx="2314555" cy="649203"/>
          </a:xfrm>
          <a:prstGeom prst="roundRect">
            <a:avLst>
              <a:gd name="adj" fmla="val 21115"/>
            </a:avLst>
          </a:prstGeom>
          <a:solidFill>
            <a:srgbClr val="232C6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DD728AE-C4E3-40E5-823F-0308988665FD}"/>
              </a:ext>
            </a:extLst>
          </p:cNvPr>
          <p:cNvSpPr txBox="1"/>
          <p:nvPr/>
        </p:nvSpPr>
        <p:spPr>
          <a:xfrm>
            <a:off x="6815801" y="1343810"/>
            <a:ext cx="2314554" cy="2859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1600"/>
              </a:lnSpc>
            </a:pPr>
            <a:r>
              <a:rPr lang="el-GR" sz="1200" b="1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ΔΙΚΑΙΟΥΧΟΣ ΤΟΥ ΕΡΓΟΥ</a:t>
            </a:r>
            <a:endParaRPr lang="el-GR" sz="105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0ED43D1-4906-44F0-8112-69FF826E63B3}"/>
              </a:ext>
            </a:extLst>
          </p:cNvPr>
          <p:cNvSpPr/>
          <p:nvPr/>
        </p:nvSpPr>
        <p:spPr>
          <a:xfrm>
            <a:off x="4548029" y="3425314"/>
            <a:ext cx="1800223" cy="646331"/>
          </a:xfrm>
          <a:prstGeom prst="roundRect">
            <a:avLst>
              <a:gd name="adj" fmla="val 21115"/>
            </a:avLst>
          </a:prstGeom>
          <a:solidFill>
            <a:srgbClr val="63A7DB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83FD04C-E202-4125-A288-AEBCFB1C6CE3}"/>
              </a:ext>
            </a:extLst>
          </p:cNvPr>
          <p:cNvSpPr txBox="1"/>
          <p:nvPr/>
        </p:nvSpPr>
        <p:spPr>
          <a:xfrm>
            <a:off x="4546012" y="3533036"/>
            <a:ext cx="180425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l-GR" sz="1100" b="1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ΝΟΜΙΚΟΣ</a:t>
            </a:r>
          </a:p>
          <a:p>
            <a:pPr algn="ctr"/>
            <a:r>
              <a:rPr lang="el-GR" sz="1100" b="1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ΣΥΜΒΟΥΛΟΣ</a:t>
            </a:r>
            <a:endParaRPr lang="el-GR" sz="7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3" name="Rectangle: Rounded Corners 92">
            <a:extLst>
              <a:ext uri="{FF2B5EF4-FFF2-40B4-BE49-F238E27FC236}">
                <a16:creationId xmlns:a16="http://schemas.microsoft.com/office/drawing/2014/main" id="{940B8904-DD52-4AE5-899D-77942CFE2BB0}"/>
              </a:ext>
            </a:extLst>
          </p:cNvPr>
          <p:cNvSpPr/>
          <p:nvPr/>
        </p:nvSpPr>
        <p:spPr>
          <a:xfrm>
            <a:off x="6815801" y="1997821"/>
            <a:ext cx="2314555" cy="649203"/>
          </a:xfrm>
          <a:prstGeom prst="roundRect">
            <a:avLst>
              <a:gd name="adj" fmla="val 21115"/>
            </a:avLst>
          </a:prstGeom>
          <a:solidFill>
            <a:srgbClr val="232C6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13B615B9-E7C1-4FCE-8544-8878DAC9F230}"/>
              </a:ext>
            </a:extLst>
          </p:cNvPr>
          <p:cNvSpPr txBox="1"/>
          <p:nvPr/>
        </p:nvSpPr>
        <p:spPr>
          <a:xfrm>
            <a:off x="6815801" y="2179466"/>
            <a:ext cx="2314554" cy="2859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1600"/>
              </a:lnSpc>
            </a:pPr>
            <a:r>
              <a:rPr lang="el-GR" sz="1200" b="1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ΟΜΑΔΑ </a:t>
            </a:r>
            <a:r>
              <a:rPr lang="en-US" sz="1200" b="1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PPF</a:t>
            </a:r>
            <a:endParaRPr lang="el-GR" sz="105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6" name="Rectangle: Rounded Corners 95">
            <a:extLst>
              <a:ext uri="{FF2B5EF4-FFF2-40B4-BE49-F238E27FC236}">
                <a16:creationId xmlns:a16="http://schemas.microsoft.com/office/drawing/2014/main" id="{9710E41B-1445-4B92-8E31-6A8DADD87951}"/>
              </a:ext>
            </a:extLst>
          </p:cNvPr>
          <p:cNvSpPr/>
          <p:nvPr/>
        </p:nvSpPr>
        <p:spPr>
          <a:xfrm>
            <a:off x="6732031" y="3425314"/>
            <a:ext cx="2482094" cy="646331"/>
          </a:xfrm>
          <a:prstGeom prst="roundRect">
            <a:avLst>
              <a:gd name="adj" fmla="val 21115"/>
            </a:avLst>
          </a:prstGeom>
          <a:solidFill>
            <a:srgbClr val="63A7DB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2DF9EEDB-2E07-415B-B324-809040AB57F4}"/>
              </a:ext>
            </a:extLst>
          </p:cNvPr>
          <p:cNvSpPr txBox="1"/>
          <p:nvPr/>
        </p:nvSpPr>
        <p:spPr>
          <a:xfrm>
            <a:off x="6944378" y="3533036"/>
            <a:ext cx="205740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l-GR" sz="1100" b="1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ΧΡΗΜΑΤΟΟΙΚΟΝΟΜΙΚΟΣ</a:t>
            </a:r>
          </a:p>
          <a:p>
            <a:pPr algn="ctr"/>
            <a:r>
              <a:rPr lang="el-GR" sz="1100" b="1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ΣΥΜΒΟΥΛΟΣ</a:t>
            </a:r>
            <a:endParaRPr lang="el-GR" sz="7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8" name="Rectangle: Rounded Corners 97">
            <a:extLst>
              <a:ext uri="{FF2B5EF4-FFF2-40B4-BE49-F238E27FC236}">
                <a16:creationId xmlns:a16="http://schemas.microsoft.com/office/drawing/2014/main" id="{DDBD3B3F-C080-4D42-A8FC-0DF20429DBBB}"/>
              </a:ext>
            </a:extLst>
          </p:cNvPr>
          <p:cNvSpPr/>
          <p:nvPr/>
        </p:nvSpPr>
        <p:spPr>
          <a:xfrm>
            <a:off x="9596896" y="3425314"/>
            <a:ext cx="1800223" cy="646331"/>
          </a:xfrm>
          <a:prstGeom prst="roundRect">
            <a:avLst>
              <a:gd name="adj" fmla="val 21115"/>
            </a:avLst>
          </a:prstGeom>
          <a:solidFill>
            <a:srgbClr val="63A7DB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5D3F12F9-8E62-499B-8CDA-AE068F25ACA0}"/>
              </a:ext>
            </a:extLst>
          </p:cNvPr>
          <p:cNvSpPr txBox="1"/>
          <p:nvPr/>
        </p:nvSpPr>
        <p:spPr>
          <a:xfrm>
            <a:off x="9594879" y="3533036"/>
            <a:ext cx="180425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l-GR" sz="1100" b="1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ΤΕΧΝΙΚΟΣ</a:t>
            </a:r>
          </a:p>
          <a:p>
            <a:pPr algn="ctr"/>
            <a:r>
              <a:rPr lang="el-GR" sz="1100" b="1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ΣΥΜΒΟΥΛΟΣ</a:t>
            </a:r>
            <a:endParaRPr lang="el-GR" sz="7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6A61DB0-88D0-4B0C-B0BE-42B273A533BB}"/>
              </a:ext>
            </a:extLst>
          </p:cNvPr>
          <p:cNvSpPr/>
          <p:nvPr/>
        </p:nvSpPr>
        <p:spPr>
          <a:xfrm>
            <a:off x="0" y="128786"/>
            <a:ext cx="11862657" cy="638421"/>
          </a:xfrm>
          <a:prstGeom prst="rect">
            <a:avLst/>
          </a:prstGeom>
          <a:solidFill>
            <a:srgbClr val="232C6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AB935C46-2ACB-44A3-B46B-B7709D145F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14656" y="128786"/>
            <a:ext cx="748001" cy="638421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13608D60-9ACD-49C9-AAD4-06BDABD3E928}"/>
              </a:ext>
            </a:extLst>
          </p:cNvPr>
          <p:cNvSpPr txBox="1"/>
          <p:nvPr/>
        </p:nvSpPr>
        <p:spPr>
          <a:xfrm>
            <a:off x="329342" y="186386"/>
            <a:ext cx="96730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l-GR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Ανάθεση Συμβούλων από ΤΑΙΠΕΔ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829D2153-A106-4FEA-B613-424C30E9A0CD}"/>
              </a:ext>
            </a:extLst>
          </p:cNvPr>
          <p:cNvCxnSpPr>
            <a:cxnSpLocks/>
          </p:cNvCxnSpPr>
          <p:nvPr/>
        </p:nvCxnSpPr>
        <p:spPr>
          <a:xfrm>
            <a:off x="329343" y="6186224"/>
            <a:ext cx="11533314" cy="0"/>
          </a:xfrm>
          <a:prstGeom prst="line">
            <a:avLst/>
          </a:prstGeom>
          <a:ln w="28575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28" name="Picture 27" descr="Chart&#10;&#10;Description automatically generated">
            <a:extLst>
              <a:ext uri="{FF2B5EF4-FFF2-40B4-BE49-F238E27FC236}">
                <a16:creationId xmlns:a16="http://schemas.microsoft.com/office/drawing/2014/main" id="{3FB161F1-52B8-46D8-8152-C4E8E242A8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0707" y="6326643"/>
            <a:ext cx="2241950" cy="410593"/>
          </a:xfrm>
          <a:prstGeom prst="rect">
            <a:avLst/>
          </a:prstGeom>
        </p:spPr>
      </p:pic>
      <p:sp>
        <p:nvSpPr>
          <p:cNvPr id="29" name="Rectangle: Single Corner Snipped 28">
            <a:extLst>
              <a:ext uri="{FF2B5EF4-FFF2-40B4-BE49-F238E27FC236}">
                <a16:creationId xmlns:a16="http://schemas.microsoft.com/office/drawing/2014/main" id="{BDC88C5E-E2B5-4FAA-8852-777107FECCF4}"/>
              </a:ext>
            </a:extLst>
          </p:cNvPr>
          <p:cNvSpPr/>
          <p:nvPr/>
        </p:nvSpPr>
        <p:spPr>
          <a:xfrm>
            <a:off x="776109" y="2009663"/>
            <a:ext cx="2566324" cy="3076344"/>
          </a:xfrm>
          <a:prstGeom prst="snip1Rect">
            <a:avLst/>
          </a:prstGeom>
          <a:solidFill>
            <a:srgbClr val="232C6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640CCC0-EBCB-4610-835C-3AF75D50B23F}"/>
              </a:ext>
            </a:extLst>
          </p:cNvPr>
          <p:cNvSpPr txBox="1"/>
          <p:nvPr/>
        </p:nvSpPr>
        <p:spPr>
          <a:xfrm>
            <a:off x="775072" y="3108301"/>
            <a:ext cx="255540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800" b="0" i="0" u="none" strike="noStrike" baseline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ΑΝΑΘΕΣΗ / ΑΝΑΠΤΥΞΗ PROJECT ΑΠΟ PPF</a:t>
            </a:r>
          </a:p>
        </p:txBody>
      </p:sp>
      <p:pic>
        <p:nvPicPr>
          <p:cNvPr id="31" name="Picture 30" descr="Text&#10;&#10;Description automatically generated">
            <a:extLst>
              <a:ext uri="{FF2B5EF4-FFF2-40B4-BE49-F238E27FC236}">
                <a16:creationId xmlns:a16="http://schemas.microsoft.com/office/drawing/2014/main" id="{4C96D1D7-0E52-40FC-BB31-593DCD3A88C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43" y="6326642"/>
            <a:ext cx="2241950" cy="415288"/>
          </a:xfrm>
          <a:prstGeom prst="rect">
            <a:avLst/>
          </a:prstGeom>
        </p:spPr>
      </p:pic>
      <p:pic>
        <p:nvPicPr>
          <p:cNvPr id="3" name="Graphic 2" descr="Handshake with solid fill">
            <a:extLst>
              <a:ext uri="{FF2B5EF4-FFF2-40B4-BE49-F238E27FC236}">
                <a16:creationId xmlns:a16="http://schemas.microsoft.com/office/drawing/2014/main" id="{6B001965-D88C-4F05-9BF1-9716D0D5EB3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472567" y="2001428"/>
            <a:ext cx="1160417" cy="1160417"/>
          </a:xfrm>
          <a:prstGeom prst="rect">
            <a:avLst/>
          </a:prstGeom>
        </p:spPr>
      </p:pic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4E16F3EB-FC80-4F0F-A405-FE7333E9F854}"/>
              </a:ext>
            </a:extLst>
          </p:cNvPr>
          <p:cNvSpPr/>
          <p:nvPr/>
        </p:nvSpPr>
        <p:spPr>
          <a:xfrm>
            <a:off x="5663918" y="5103454"/>
            <a:ext cx="1800223" cy="646331"/>
          </a:xfrm>
          <a:prstGeom prst="roundRect">
            <a:avLst>
              <a:gd name="adj" fmla="val 21115"/>
            </a:avLst>
          </a:prstGeom>
          <a:solidFill>
            <a:srgbClr val="63A7DB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83299428-1B37-4D4A-A080-740B1555EBF1}"/>
              </a:ext>
            </a:extLst>
          </p:cNvPr>
          <p:cNvSpPr txBox="1"/>
          <p:nvPr/>
        </p:nvSpPr>
        <p:spPr>
          <a:xfrm>
            <a:off x="5659884" y="5211176"/>
            <a:ext cx="180425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l-GR" sz="1100" b="1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Κανονισμός αναθέσεων ΤΑΙΠΕΔ</a:t>
            </a:r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5A61F45C-7ABF-4CCE-86D8-8B18F9B043BB}"/>
              </a:ext>
            </a:extLst>
          </p:cNvPr>
          <p:cNvSpPr/>
          <p:nvPr/>
        </p:nvSpPr>
        <p:spPr>
          <a:xfrm>
            <a:off x="8514983" y="5103455"/>
            <a:ext cx="1800223" cy="646331"/>
          </a:xfrm>
          <a:prstGeom prst="roundRect">
            <a:avLst>
              <a:gd name="adj" fmla="val 21115"/>
            </a:avLst>
          </a:prstGeom>
          <a:solidFill>
            <a:srgbClr val="63A7DB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D2938AB4-C195-4EE4-BCD4-158EECD59850}"/>
              </a:ext>
            </a:extLst>
          </p:cNvPr>
          <p:cNvSpPr txBox="1"/>
          <p:nvPr/>
        </p:nvSpPr>
        <p:spPr>
          <a:xfrm>
            <a:off x="8510949" y="5126538"/>
            <a:ext cx="1804257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l-GR" sz="1100" b="1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Σύναψη Συμφωνίας</a:t>
            </a:r>
            <a:endParaRPr lang="en-US" sz="1100" b="1" i="0" u="none" strike="noStrike" baseline="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l-GR" sz="1100" b="1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1100" b="1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el-GR" sz="1100" b="1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Πλαίσιο</a:t>
            </a: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E5631D40-DAB7-41C1-A161-A9399B8DB62C}"/>
              </a:ext>
            </a:extLst>
          </p:cNvPr>
          <p:cNvCxnSpPr>
            <a:cxnSpLocks/>
          </p:cNvCxnSpPr>
          <p:nvPr/>
        </p:nvCxnSpPr>
        <p:spPr>
          <a:xfrm flipH="1">
            <a:off x="6533078" y="4790173"/>
            <a:ext cx="2880000" cy="0"/>
          </a:xfrm>
          <a:prstGeom prst="line">
            <a:avLst/>
          </a:prstGeom>
          <a:ln w="76200">
            <a:solidFill>
              <a:srgbClr val="7866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D402C7AC-0F54-4471-960F-1A48495B5BE9}"/>
              </a:ext>
            </a:extLst>
          </p:cNvPr>
          <p:cNvCxnSpPr>
            <a:cxnSpLocks/>
          </p:cNvCxnSpPr>
          <p:nvPr/>
        </p:nvCxnSpPr>
        <p:spPr>
          <a:xfrm>
            <a:off x="9413078" y="4754874"/>
            <a:ext cx="2018" cy="350633"/>
          </a:xfrm>
          <a:prstGeom prst="line">
            <a:avLst/>
          </a:prstGeom>
          <a:ln w="76200">
            <a:solidFill>
              <a:srgbClr val="7866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97C8FFA5-694E-4667-B619-95E7DE641BF9}"/>
              </a:ext>
            </a:extLst>
          </p:cNvPr>
          <p:cNvCxnSpPr>
            <a:cxnSpLocks/>
          </p:cNvCxnSpPr>
          <p:nvPr/>
        </p:nvCxnSpPr>
        <p:spPr>
          <a:xfrm>
            <a:off x="6564030" y="4754874"/>
            <a:ext cx="2018" cy="350633"/>
          </a:xfrm>
          <a:prstGeom prst="line">
            <a:avLst/>
          </a:prstGeom>
          <a:ln w="76200">
            <a:solidFill>
              <a:srgbClr val="7866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13380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FBC84B31-CA00-4FAD-A265-F082E32CD63E}"/>
              </a:ext>
            </a:extLst>
          </p:cNvPr>
          <p:cNvCxnSpPr>
            <a:cxnSpLocks/>
          </p:cNvCxnSpPr>
          <p:nvPr/>
        </p:nvCxnSpPr>
        <p:spPr>
          <a:xfrm>
            <a:off x="10499024" y="4076497"/>
            <a:ext cx="2018" cy="350633"/>
          </a:xfrm>
          <a:prstGeom prst="line">
            <a:avLst/>
          </a:prstGeom>
          <a:ln w="76200">
            <a:solidFill>
              <a:srgbClr val="7866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D33A5D68-1B14-4199-AD10-2B8027185823}"/>
              </a:ext>
            </a:extLst>
          </p:cNvPr>
          <p:cNvCxnSpPr>
            <a:cxnSpLocks/>
          </p:cNvCxnSpPr>
          <p:nvPr/>
        </p:nvCxnSpPr>
        <p:spPr>
          <a:xfrm>
            <a:off x="5450157" y="4076497"/>
            <a:ext cx="2018" cy="350633"/>
          </a:xfrm>
          <a:prstGeom prst="line">
            <a:avLst/>
          </a:prstGeom>
          <a:ln w="76200">
            <a:solidFill>
              <a:srgbClr val="7866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DE90F430-98B5-40BD-A16E-8E70C6E2965F}"/>
              </a:ext>
            </a:extLst>
          </p:cNvPr>
          <p:cNvCxnSpPr>
            <a:cxnSpLocks/>
          </p:cNvCxnSpPr>
          <p:nvPr/>
        </p:nvCxnSpPr>
        <p:spPr>
          <a:xfrm>
            <a:off x="7976104" y="2500891"/>
            <a:ext cx="0" cy="1926239"/>
          </a:xfrm>
          <a:prstGeom prst="line">
            <a:avLst/>
          </a:prstGeom>
          <a:ln w="76200">
            <a:solidFill>
              <a:srgbClr val="7866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A9F154A-436D-44A1-8147-7A92C2C3974E}"/>
              </a:ext>
            </a:extLst>
          </p:cNvPr>
          <p:cNvSpPr/>
          <p:nvPr/>
        </p:nvSpPr>
        <p:spPr>
          <a:xfrm>
            <a:off x="6818827" y="2099338"/>
            <a:ext cx="2314555" cy="649203"/>
          </a:xfrm>
          <a:prstGeom prst="roundRect">
            <a:avLst>
              <a:gd name="adj" fmla="val 21115"/>
            </a:avLst>
          </a:prstGeom>
          <a:solidFill>
            <a:srgbClr val="232C6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DD728AE-C4E3-40E5-823F-0308988665FD}"/>
              </a:ext>
            </a:extLst>
          </p:cNvPr>
          <p:cNvSpPr txBox="1"/>
          <p:nvPr/>
        </p:nvSpPr>
        <p:spPr>
          <a:xfrm>
            <a:off x="6818827" y="2280983"/>
            <a:ext cx="2314554" cy="2859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1600"/>
              </a:lnSpc>
            </a:pPr>
            <a:r>
              <a:rPr lang="el-GR" sz="1200" b="1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ΔΙΚΑΙΟΥΧΟΣ ΤΟΥ ΕΡΓΟΥ</a:t>
            </a:r>
            <a:endParaRPr lang="el-GR" sz="105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0ED43D1-4906-44F0-8112-69FF826E63B3}"/>
              </a:ext>
            </a:extLst>
          </p:cNvPr>
          <p:cNvSpPr/>
          <p:nvPr/>
        </p:nvSpPr>
        <p:spPr>
          <a:xfrm>
            <a:off x="4551055" y="4429511"/>
            <a:ext cx="1800223" cy="646331"/>
          </a:xfrm>
          <a:prstGeom prst="roundRect">
            <a:avLst>
              <a:gd name="adj" fmla="val 21115"/>
            </a:avLst>
          </a:prstGeom>
          <a:solidFill>
            <a:srgbClr val="63A7DB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83FD04C-E202-4125-A288-AEBCFB1C6CE3}"/>
              </a:ext>
            </a:extLst>
          </p:cNvPr>
          <p:cNvSpPr txBox="1"/>
          <p:nvPr/>
        </p:nvSpPr>
        <p:spPr>
          <a:xfrm>
            <a:off x="4549038" y="4537278"/>
            <a:ext cx="180425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l-GR" sz="1100" b="1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ΝΟΜΙΚΟΣ</a:t>
            </a:r>
          </a:p>
          <a:p>
            <a:pPr algn="ctr"/>
            <a:r>
              <a:rPr lang="el-GR" sz="1100" b="1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ΣΥΜΒΟΥΛΟΣ</a:t>
            </a:r>
            <a:endParaRPr lang="el-GR" sz="7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90C49E56-8928-4BA4-9CA2-194536EE070E}"/>
              </a:ext>
            </a:extLst>
          </p:cNvPr>
          <p:cNvCxnSpPr>
            <a:cxnSpLocks/>
          </p:cNvCxnSpPr>
          <p:nvPr/>
        </p:nvCxnSpPr>
        <p:spPr>
          <a:xfrm flipH="1">
            <a:off x="5419850" y="4096657"/>
            <a:ext cx="5111750" cy="0"/>
          </a:xfrm>
          <a:prstGeom prst="line">
            <a:avLst/>
          </a:prstGeom>
          <a:ln w="76200">
            <a:solidFill>
              <a:srgbClr val="7866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Rectangle: Rounded Corners 92">
            <a:extLst>
              <a:ext uri="{FF2B5EF4-FFF2-40B4-BE49-F238E27FC236}">
                <a16:creationId xmlns:a16="http://schemas.microsoft.com/office/drawing/2014/main" id="{940B8904-DD52-4AE5-899D-77942CFE2BB0}"/>
              </a:ext>
            </a:extLst>
          </p:cNvPr>
          <p:cNvSpPr/>
          <p:nvPr/>
        </p:nvSpPr>
        <p:spPr>
          <a:xfrm>
            <a:off x="9133381" y="2934994"/>
            <a:ext cx="2314555" cy="649203"/>
          </a:xfrm>
          <a:prstGeom prst="roundRect">
            <a:avLst>
              <a:gd name="adj" fmla="val 21115"/>
            </a:avLst>
          </a:prstGeom>
          <a:solidFill>
            <a:srgbClr val="232C6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13B615B9-E7C1-4FCE-8544-8878DAC9F230}"/>
              </a:ext>
            </a:extLst>
          </p:cNvPr>
          <p:cNvSpPr txBox="1"/>
          <p:nvPr/>
        </p:nvSpPr>
        <p:spPr>
          <a:xfrm>
            <a:off x="9133381" y="3116639"/>
            <a:ext cx="2314554" cy="2859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1600"/>
              </a:lnSpc>
            </a:pPr>
            <a:r>
              <a:rPr lang="el-GR" sz="1200" b="1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ΟΜΑΔΑ </a:t>
            </a:r>
            <a:r>
              <a:rPr lang="en-US" sz="1200" b="1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PPF</a:t>
            </a:r>
            <a:endParaRPr lang="el-GR" sz="105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6" name="Rectangle: Rounded Corners 95">
            <a:extLst>
              <a:ext uri="{FF2B5EF4-FFF2-40B4-BE49-F238E27FC236}">
                <a16:creationId xmlns:a16="http://schemas.microsoft.com/office/drawing/2014/main" id="{9710E41B-1445-4B92-8E31-6A8DADD87951}"/>
              </a:ext>
            </a:extLst>
          </p:cNvPr>
          <p:cNvSpPr/>
          <p:nvPr/>
        </p:nvSpPr>
        <p:spPr>
          <a:xfrm>
            <a:off x="6735057" y="4429511"/>
            <a:ext cx="2482094" cy="646331"/>
          </a:xfrm>
          <a:prstGeom prst="roundRect">
            <a:avLst>
              <a:gd name="adj" fmla="val 21115"/>
            </a:avLst>
          </a:prstGeom>
          <a:solidFill>
            <a:srgbClr val="63A7DB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2DF9EEDB-2E07-415B-B324-809040AB57F4}"/>
              </a:ext>
            </a:extLst>
          </p:cNvPr>
          <p:cNvSpPr txBox="1"/>
          <p:nvPr/>
        </p:nvSpPr>
        <p:spPr>
          <a:xfrm>
            <a:off x="6947404" y="4537233"/>
            <a:ext cx="205740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l-GR" sz="1100" b="1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ΧΡΗΜΑΤΟΟΙΚΟΝΟΜΙΚΟΣ</a:t>
            </a:r>
          </a:p>
          <a:p>
            <a:pPr algn="ctr"/>
            <a:r>
              <a:rPr lang="el-GR" sz="1100" b="1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ΣΥΜΒΟΥΛΟΣ</a:t>
            </a:r>
            <a:endParaRPr lang="el-GR" sz="7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8" name="Rectangle: Rounded Corners 97">
            <a:extLst>
              <a:ext uri="{FF2B5EF4-FFF2-40B4-BE49-F238E27FC236}">
                <a16:creationId xmlns:a16="http://schemas.microsoft.com/office/drawing/2014/main" id="{DDBD3B3F-C080-4D42-A8FC-0DF20429DBBB}"/>
              </a:ext>
            </a:extLst>
          </p:cNvPr>
          <p:cNvSpPr/>
          <p:nvPr/>
        </p:nvSpPr>
        <p:spPr>
          <a:xfrm>
            <a:off x="9599922" y="4429511"/>
            <a:ext cx="1800223" cy="646331"/>
          </a:xfrm>
          <a:prstGeom prst="roundRect">
            <a:avLst>
              <a:gd name="adj" fmla="val 21115"/>
            </a:avLst>
          </a:prstGeom>
          <a:solidFill>
            <a:srgbClr val="63A7DB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5D3F12F9-8E62-499B-8CDA-AE068F25ACA0}"/>
              </a:ext>
            </a:extLst>
          </p:cNvPr>
          <p:cNvSpPr txBox="1"/>
          <p:nvPr/>
        </p:nvSpPr>
        <p:spPr>
          <a:xfrm>
            <a:off x="9597905" y="4537278"/>
            <a:ext cx="180425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l-GR" sz="1100" b="1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ΤΕΧΝΙΚΟΣ</a:t>
            </a:r>
          </a:p>
          <a:p>
            <a:pPr algn="ctr"/>
            <a:r>
              <a:rPr lang="el-GR" sz="1100" b="1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ΣΥΜΒΟΥΛΟΣ</a:t>
            </a:r>
            <a:endParaRPr lang="el-GR" sz="7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8E8A5DCB-7773-42FA-A124-A41C75F3C330}"/>
              </a:ext>
            </a:extLst>
          </p:cNvPr>
          <p:cNvCxnSpPr>
            <a:cxnSpLocks/>
            <a:stCxn id="94" idx="1"/>
          </p:cNvCxnSpPr>
          <p:nvPr/>
        </p:nvCxnSpPr>
        <p:spPr>
          <a:xfrm flipH="1">
            <a:off x="7975600" y="3259595"/>
            <a:ext cx="1157781" cy="0"/>
          </a:xfrm>
          <a:prstGeom prst="line">
            <a:avLst/>
          </a:prstGeom>
          <a:ln w="76200">
            <a:solidFill>
              <a:srgbClr val="7866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: Single Corner Snipped 20">
            <a:extLst>
              <a:ext uri="{FF2B5EF4-FFF2-40B4-BE49-F238E27FC236}">
                <a16:creationId xmlns:a16="http://schemas.microsoft.com/office/drawing/2014/main" id="{0C365B71-A3C1-4428-82EF-7A4B3B82F141}"/>
              </a:ext>
            </a:extLst>
          </p:cNvPr>
          <p:cNvSpPr/>
          <p:nvPr/>
        </p:nvSpPr>
        <p:spPr>
          <a:xfrm>
            <a:off x="775590" y="2009663"/>
            <a:ext cx="2566324" cy="3076344"/>
          </a:xfrm>
          <a:prstGeom prst="snip1Rect">
            <a:avLst/>
          </a:prstGeom>
          <a:solidFill>
            <a:srgbClr val="232C6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5B41AEB-54C9-4795-9A43-8E9C79F08213}"/>
              </a:ext>
            </a:extLst>
          </p:cNvPr>
          <p:cNvSpPr txBox="1"/>
          <p:nvPr/>
        </p:nvSpPr>
        <p:spPr>
          <a:xfrm>
            <a:off x="781048" y="3504292"/>
            <a:ext cx="25554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400" b="0" i="0" u="none" strike="noStrike" baseline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ΑΝΑΠΤΥΞΗ </a:t>
            </a:r>
            <a:r>
              <a:rPr lang="en-US" sz="2400" b="0" i="0" u="none" strike="noStrike" baseline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PROJECT </a:t>
            </a:r>
            <a:r>
              <a:rPr lang="el-GR" sz="2400" b="0" i="0" u="none" strike="noStrike" baseline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ΑΠΟ ΔΙΚΑΙΟΥΧΟΥΣ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EF58B67-025D-4886-A62B-882D65896E0B}"/>
              </a:ext>
            </a:extLst>
          </p:cNvPr>
          <p:cNvSpPr/>
          <p:nvPr/>
        </p:nvSpPr>
        <p:spPr>
          <a:xfrm>
            <a:off x="0" y="128786"/>
            <a:ext cx="11862657" cy="638421"/>
          </a:xfrm>
          <a:prstGeom prst="rect">
            <a:avLst/>
          </a:prstGeom>
          <a:solidFill>
            <a:srgbClr val="232C6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1FF91A98-A665-44C6-A2E3-F955CA8ED4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14656" y="128786"/>
            <a:ext cx="748001" cy="638421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3743EBFF-F883-4039-AEC0-3A51C9023884}"/>
              </a:ext>
            </a:extLst>
          </p:cNvPr>
          <p:cNvSpPr txBox="1"/>
          <p:nvPr/>
        </p:nvSpPr>
        <p:spPr>
          <a:xfrm>
            <a:off x="329342" y="186386"/>
            <a:ext cx="96730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l-GR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Ανάθεση Συμβούλων από Δικαιούχο</a:t>
            </a: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CB125C52-0C4E-4D0D-B85F-C1ABA5CE1F22}"/>
              </a:ext>
            </a:extLst>
          </p:cNvPr>
          <p:cNvCxnSpPr>
            <a:cxnSpLocks/>
          </p:cNvCxnSpPr>
          <p:nvPr/>
        </p:nvCxnSpPr>
        <p:spPr>
          <a:xfrm>
            <a:off x="329343" y="6186224"/>
            <a:ext cx="11533314" cy="0"/>
          </a:xfrm>
          <a:prstGeom prst="line">
            <a:avLst/>
          </a:prstGeom>
          <a:ln w="28575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30" name="Picture 29" descr="Chart&#10;&#10;Description automatically generated">
            <a:extLst>
              <a:ext uri="{FF2B5EF4-FFF2-40B4-BE49-F238E27FC236}">
                <a16:creationId xmlns:a16="http://schemas.microsoft.com/office/drawing/2014/main" id="{2B79D1B9-8C3C-41AE-AC21-0FC152C3420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0707" y="6326643"/>
            <a:ext cx="2241950" cy="410593"/>
          </a:xfrm>
          <a:prstGeom prst="rect">
            <a:avLst/>
          </a:prstGeom>
        </p:spPr>
      </p:pic>
      <p:pic>
        <p:nvPicPr>
          <p:cNvPr id="31" name="Picture 30" descr="Text&#10;&#10;Description automatically generated">
            <a:extLst>
              <a:ext uri="{FF2B5EF4-FFF2-40B4-BE49-F238E27FC236}">
                <a16:creationId xmlns:a16="http://schemas.microsoft.com/office/drawing/2014/main" id="{3C93ED26-A430-4778-8C2F-E29C353E640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43" y="6326642"/>
            <a:ext cx="2241950" cy="415288"/>
          </a:xfrm>
          <a:prstGeom prst="rect">
            <a:avLst/>
          </a:prstGeom>
        </p:spPr>
      </p:pic>
      <p:pic>
        <p:nvPicPr>
          <p:cNvPr id="3" name="Graphic 2" descr="Bar graph with upward trend with solid fill">
            <a:extLst>
              <a:ext uri="{FF2B5EF4-FFF2-40B4-BE49-F238E27FC236}">
                <a16:creationId xmlns:a16="http://schemas.microsoft.com/office/drawing/2014/main" id="{14C725AE-11D1-4486-B0E7-B6641659C48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529728" y="2280983"/>
            <a:ext cx="1058049" cy="1058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5884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: Single Corner Snipped 32">
            <a:extLst>
              <a:ext uri="{FF2B5EF4-FFF2-40B4-BE49-F238E27FC236}">
                <a16:creationId xmlns:a16="http://schemas.microsoft.com/office/drawing/2014/main" id="{FE964D7E-4344-40DD-AC3B-949E67C51150}"/>
              </a:ext>
            </a:extLst>
          </p:cNvPr>
          <p:cNvSpPr/>
          <p:nvPr/>
        </p:nvSpPr>
        <p:spPr>
          <a:xfrm>
            <a:off x="737118" y="1289980"/>
            <a:ext cx="2574500" cy="4373471"/>
          </a:xfrm>
          <a:prstGeom prst="snip1Rect">
            <a:avLst/>
          </a:prstGeom>
          <a:solidFill>
            <a:srgbClr val="232C6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8D5D824-2862-4DB7-85D8-04E85B7839F8}"/>
              </a:ext>
            </a:extLst>
          </p:cNvPr>
          <p:cNvSpPr txBox="1"/>
          <p:nvPr/>
        </p:nvSpPr>
        <p:spPr>
          <a:xfrm>
            <a:off x="3756923" y="3430230"/>
            <a:ext cx="7611158" cy="21253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lnSpc>
                <a:spcPct val="150000"/>
              </a:lnSpc>
              <a:buClr>
                <a:srgbClr val="786631"/>
              </a:buClr>
              <a:buFont typeface="Averta-Regular" panose="00000500000000000000" pitchFamily="50" charset="-95"/>
              <a:buChar char="●"/>
            </a:pPr>
            <a:r>
              <a:rPr lang="en-US" b="1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l-GR" b="1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Διαχείριση χρονοδιαγράμματος</a:t>
            </a:r>
          </a:p>
          <a:p>
            <a:pPr marL="285750" indent="-285750" algn="l">
              <a:lnSpc>
                <a:spcPct val="150000"/>
              </a:lnSpc>
              <a:buClr>
                <a:srgbClr val="786631"/>
              </a:buClr>
              <a:buFont typeface="Averta-Regular" panose="00000500000000000000" pitchFamily="50" charset="-95"/>
              <a:buChar char="●"/>
            </a:pPr>
            <a:r>
              <a:rPr lang="en-US" b="0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l-GR" b="1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Συντονισμός με τρίτους </a:t>
            </a:r>
            <a:r>
              <a:rPr lang="el-GR" b="0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(Υπουργεία κτλ.)</a:t>
            </a:r>
          </a:p>
          <a:p>
            <a:pPr marL="285750" indent="-285750" algn="l">
              <a:lnSpc>
                <a:spcPct val="150000"/>
              </a:lnSpc>
              <a:buClr>
                <a:srgbClr val="786631"/>
              </a:buClr>
              <a:buFont typeface="Averta-Regular" panose="00000500000000000000" pitchFamily="50" charset="-95"/>
              <a:buChar char="●"/>
            </a:pPr>
            <a:r>
              <a:rPr lang="en-US" b="0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l-GR" b="1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Διαχείριση συμβάσεων</a:t>
            </a:r>
          </a:p>
          <a:p>
            <a:pPr marL="285750" indent="-285750" algn="l">
              <a:lnSpc>
                <a:spcPct val="150000"/>
              </a:lnSpc>
              <a:buClr>
                <a:srgbClr val="786631"/>
              </a:buClr>
              <a:buFont typeface="Averta-Regular" panose="00000500000000000000" pitchFamily="50" charset="-95"/>
              <a:buChar char="●"/>
            </a:pPr>
            <a:r>
              <a:rPr lang="en-US" b="1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l-GR" b="1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Διαχείριση κινδύνων, αλλαγών και διαφορών</a:t>
            </a:r>
          </a:p>
          <a:p>
            <a:pPr marL="285750" indent="-285750" algn="l">
              <a:lnSpc>
                <a:spcPct val="150000"/>
              </a:lnSpc>
              <a:buClr>
                <a:srgbClr val="786631"/>
              </a:buClr>
              <a:buFont typeface="Averta-Regular" panose="00000500000000000000" pitchFamily="50" charset="-95"/>
              <a:buChar char="●"/>
            </a:pPr>
            <a:r>
              <a:rPr lang="en-US" b="0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l-GR" b="1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Παρακολούθηση και αναφορά προόδου</a:t>
            </a:r>
            <a:r>
              <a:rPr lang="en-US" b="1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l-GR" b="0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(Digital Reporting Tool)</a:t>
            </a:r>
            <a:endParaRPr lang="el-GR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D54A50D-6890-4E70-9538-64AA76F0D9D2}"/>
              </a:ext>
            </a:extLst>
          </p:cNvPr>
          <p:cNvSpPr/>
          <p:nvPr/>
        </p:nvSpPr>
        <p:spPr>
          <a:xfrm>
            <a:off x="0" y="128786"/>
            <a:ext cx="11862657" cy="638421"/>
          </a:xfrm>
          <a:prstGeom prst="rect">
            <a:avLst/>
          </a:prstGeom>
          <a:solidFill>
            <a:srgbClr val="232C6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2DB7AAC8-EE5F-4833-9B5F-EF8C2C8F31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14656" y="128786"/>
            <a:ext cx="748001" cy="638421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89983A83-D824-4207-9F73-1779BC852A1C}"/>
              </a:ext>
            </a:extLst>
          </p:cNvPr>
          <p:cNvSpPr txBox="1"/>
          <p:nvPr/>
        </p:nvSpPr>
        <p:spPr>
          <a:xfrm>
            <a:off x="329342" y="186386"/>
            <a:ext cx="96730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l-GR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Φάσεις Ωρίμανσης του Έργου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73A4EA6A-1C8F-4417-9840-AB41C2A58E62}"/>
              </a:ext>
            </a:extLst>
          </p:cNvPr>
          <p:cNvCxnSpPr>
            <a:cxnSpLocks/>
          </p:cNvCxnSpPr>
          <p:nvPr/>
        </p:nvCxnSpPr>
        <p:spPr>
          <a:xfrm>
            <a:off x="329343" y="6186224"/>
            <a:ext cx="11533314" cy="0"/>
          </a:xfrm>
          <a:prstGeom prst="line">
            <a:avLst/>
          </a:prstGeom>
          <a:ln w="28575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20" name="Picture 19" descr="Chart&#10;&#10;Description automatically generated">
            <a:extLst>
              <a:ext uri="{FF2B5EF4-FFF2-40B4-BE49-F238E27FC236}">
                <a16:creationId xmlns:a16="http://schemas.microsoft.com/office/drawing/2014/main" id="{2498DC6D-1BEB-4C26-B13C-E198771419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0707" y="6326643"/>
            <a:ext cx="2241950" cy="410593"/>
          </a:xfrm>
          <a:prstGeom prst="rect">
            <a:avLst/>
          </a:prstGeom>
        </p:spPr>
      </p:pic>
      <p:pic>
        <p:nvPicPr>
          <p:cNvPr id="34" name="Picture 33" descr="Text&#10;&#10;Description automatically generated">
            <a:extLst>
              <a:ext uri="{FF2B5EF4-FFF2-40B4-BE49-F238E27FC236}">
                <a16:creationId xmlns:a16="http://schemas.microsoft.com/office/drawing/2014/main" id="{6D74BE1F-B0FB-4B37-9DD3-6F53B034180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43" y="6326642"/>
            <a:ext cx="2241950" cy="415288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04EE619C-FB7E-4667-807E-796E8FF13DE8}"/>
              </a:ext>
            </a:extLst>
          </p:cNvPr>
          <p:cNvGrpSpPr/>
          <p:nvPr/>
        </p:nvGrpSpPr>
        <p:grpSpPr>
          <a:xfrm>
            <a:off x="7562837" y="1499538"/>
            <a:ext cx="1773122" cy="1615645"/>
            <a:chOff x="7562837" y="1499538"/>
            <a:chExt cx="1773122" cy="1615645"/>
          </a:xfrm>
        </p:grpSpPr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B8A9B22C-914D-4C9D-ABEE-6ACD15A75433}"/>
                </a:ext>
              </a:extLst>
            </p:cNvPr>
            <p:cNvSpPr/>
            <p:nvPr/>
          </p:nvSpPr>
          <p:spPr>
            <a:xfrm>
              <a:off x="7562837" y="2468852"/>
              <a:ext cx="1773122" cy="646331"/>
            </a:xfrm>
            <a:prstGeom prst="roundRect">
              <a:avLst>
                <a:gd name="adj" fmla="val 21115"/>
              </a:avLst>
            </a:prstGeom>
            <a:solidFill>
              <a:srgbClr val="786631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l-GR" sz="1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34F3F251-42B2-4B2E-81C7-BDF0CA4FF3AE}"/>
                </a:ext>
              </a:extLst>
            </p:cNvPr>
            <p:cNvSpPr txBox="1"/>
            <p:nvPr/>
          </p:nvSpPr>
          <p:spPr>
            <a:xfrm>
              <a:off x="7624247" y="2530407"/>
              <a:ext cx="1650302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l-GR" sz="1400" b="1" i="0" u="none" strike="noStrike" baseline="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ΔΗΜΟΠΡΑΤΗΣΗ</a:t>
              </a:r>
            </a:p>
            <a:p>
              <a:pPr algn="ctr"/>
              <a:r>
                <a:rPr lang="el-GR" sz="1400" b="1" i="0" u="none" strike="noStrike" baseline="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ΕΡΓΟΥ</a:t>
              </a:r>
              <a:endParaRPr lang="el-GR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5" name="Graphic 4" descr="Gavel outline">
              <a:extLst>
                <a:ext uri="{FF2B5EF4-FFF2-40B4-BE49-F238E27FC236}">
                  <a16:creationId xmlns:a16="http://schemas.microsoft.com/office/drawing/2014/main" id="{AD536567-4F59-4614-A422-40662D40093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7992198" y="1499538"/>
              <a:ext cx="914400" cy="914400"/>
            </a:xfrm>
            <a:prstGeom prst="rect">
              <a:avLst/>
            </a:prstGeom>
          </p:spPr>
        </p:pic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4DF71AB3-9D2E-4309-BE94-63DF4AC768EC}"/>
              </a:ext>
            </a:extLst>
          </p:cNvPr>
          <p:cNvGrpSpPr/>
          <p:nvPr/>
        </p:nvGrpSpPr>
        <p:grpSpPr>
          <a:xfrm>
            <a:off x="5661321" y="1499538"/>
            <a:ext cx="1773122" cy="1615645"/>
            <a:chOff x="5661321" y="1499538"/>
            <a:chExt cx="1773122" cy="1615645"/>
          </a:xfrm>
        </p:grpSpPr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5DCC89FA-9EE8-46F0-BEEF-C9CF0BCCFF2E}"/>
                </a:ext>
              </a:extLst>
            </p:cNvPr>
            <p:cNvSpPr/>
            <p:nvPr/>
          </p:nvSpPr>
          <p:spPr>
            <a:xfrm>
              <a:off x="5661321" y="2468852"/>
              <a:ext cx="1773122" cy="646331"/>
            </a:xfrm>
            <a:prstGeom prst="roundRect">
              <a:avLst>
                <a:gd name="adj" fmla="val 21115"/>
              </a:avLst>
            </a:prstGeom>
            <a:solidFill>
              <a:srgbClr val="786631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l-GR" sz="1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DD17FC07-0C93-4470-924A-C3B07CE8433D}"/>
                </a:ext>
              </a:extLst>
            </p:cNvPr>
            <p:cNvSpPr txBox="1"/>
            <p:nvPr/>
          </p:nvSpPr>
          <p:spPr>
            <a:xfrm>
              <a:off x="5722731" y="2638129"/>
              <a:ext cx="1650302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l-GR" sz="1400" b="1" i="0" u="none" strike="noStrike" baseline="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ΑΔΕΙΟΔΟΤΗΣΗ</a:t>
              </a:r>
              <a:endParaRPr lang="el-GR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7" name="Graphic 6" descr="Clipboard Partially Checked with solid fill">
              <a:extLst>
                <a:ext uri="{FF2B5EF4-FFF2-40B4-BE49-F238E27FC236}">
                  <a16:creationId xmlns:a16="http://schemas.microsoft.com/office/drawing/2014/main" id="{6157CC6B-4F9A-4A15-A13B-E92FA7E0458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6090682" y="1499538"/>
              <a:ext cx="914400" cy="914400"/>
            </a:xfrm>
            <a:prstGeom prst="rect">
              <a:avLst/>
            </a:prstGeom>
          </p:spPr>
        </p:pic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75A5E889-29A0-4EE1-BB7E-70690AEEA601}"/>
              </a:ext>
            </a:extLst>
          </p:cNvPr>
          <p:cNvGrpSpPr/>
          <p:nvPr/>
        </p:nvGrpSpPr>
        <p:grpSpPr>
          <a:xfrm>
            <a:off x="3759805" y="1499538"/>
            <a:ext cx="1773122" cy="1615645"/>
            <a:chOff x="3759805" y="1499538"/>
            <a:chExt cx="1773122" cy="1615645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30ED43D1-4906-44F0-8112-69FF826E63B3}"/>
                </a:ext>
              </a:extLst>
            </p:cNvPr>
            <p:cNvSpPr/>
            <p:nvPr/>
          </p:nvSpPr>
          <p:spPr>
            <a:xfrm>
              <a:off x="3759805" y="2468852"/>
              <a:ext cx="1773122" cy="646331"/>
            </a:xfrm>
            <a:prstGeom prst="roundRect">
              <a:avLst>
                <a:gd name="adj" fmla="val 21115"/>
              </a:avLst>
            </a:prstGeom>
            <a:solidFill>
              <a:srgbClr val="786631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l-GR" sz="1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D83FD04C-E202-4125-A288-AEBCFB1C6CE3}"/>
                </a:ext>
              </a:extLst>
            </p:cNvPr>
            <p:cNvSpPr txBox="1"/>
            <p:nvPr/>
          </p:nvSpPr>
          <p:spPr>
            <a:xfrm>
              <a:off x="3821215" y="2638129"/>
              <a:ext cx="1650302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l-GR" sz="1400" b="1" i="0" u="none" strike="noStrike" baseline="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ΜΕΛΕΤΕΣ</a:t>
              </a:r>
              <a:endParaRPr lang="el-GR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9" name="Graphic 8" descr="Blueprint with solid fill">
              <a:extLst>
                <a:ext uri="{FF2B5EF4-FFF2-40B4-BE49-F238E27FC236}">
                  <a16:creationId xmlns:a16="http://schemas.microsoft.com/office/drawing/2014/main" id="{2B6E9BA7-A463-4285-9079-563538B8CAAC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4189166" y="1499538"/>
              <a:ext cx="914400" cy="914400"/>
            </a:xfrm>
            <a:prstGeom prst="rect">
              <a:avLst/>
            </a:prstGeom>
          </p:spPr>
        </p:pic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40F2BF45-6AFE-4785-839C-28443C14B704}"/>
              </a:ext>
            </a:extLst>
          </p:cNvPr>
          <p:cNvGrpSpPr/>
          <p:nvPr/>
        </p:nvGrpSpPr>
        <p:grpSpPr>
          <a:xfrm>
            <a:off x="858053" y="2656560"/>
            <a:ext cx="2340806" cy="1640310"/>
            <a:chOff x="858053" y="3766823"/>
            <a:chExt cx="2340806" cy="1640310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31ACFC44-3653-456F-9935-399CB1C11C0B}"/>
                </a:ext>
              </a:extLst>
            </p:cNvPr>
            <p:cNvSpPr txBox="1"/>
            <p:nvPr/>
          </p:nvSpPr>
          <p:spPr>
            <a:xfrm>
              <a:off x="858053" y="5037801"/>
              <a:ext cx="234080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l-GR" b="1" i="0" u="none" strike="noStrike" baseline="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ΥΠΗΡΕΣΙΕΣ </a:t>
              </a:r>
              <a:r>
                <a:rPr lang="en-US" b="1" i="0" u="none" strike="noStrike" baseline="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PPF</a:t>
              </a:r>
              <a:endParaRPr lang="el-GR" sz="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1" name="Graphic 10" descr="Signal with solid fill">
              <a:extLst>
                <a:ext uri="{FF2B5EF4-FFF2-40B4-BE49-F238E27FC236}">
                  <a16:creationId xmlns:a16="http://schemas.microsoft.com/office/drawing/2014/main" id="{21DA48DE-F756-4932-ABA7-E8C1103C2186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1497109" y="3766823"/>
              <a:ext cx="1062695" cy="1062695"/>
            </a:xfrm>
            <a:prstGeom prst="rect">
              <a:avLst/>
            </a:prstGeom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37F63314-B73F-4A06-9AA8-0696F8FD5A38}"/>
              </a:ext>
            </a:extLst>
          </p:cNvPr>
          <p:cNvGrpSpPr/>
          <p:nvPr/>
        </p:nvGrpSpPr>
        <p:grpSpPr>
          <a:xfrm>
            <a:off x="9464354" y="1499538"/>
            <a:ext cx="1903727" cy="1615645"/>
            <a:chOff x="9464354" y="1499538"/>
            <a:chExt cx="1903727" cy="1615645"/>
          </a:xfrm>
        </p:grpSpPr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109CB42E-DD9B-4A99-A0F2-7BA6E2549D37}"/>
                </a:ext>
              </a:extLst>
            </p:cNvPr>
            <p:cNvSpPr/>
            <p:nvPr/>
          </p:nvSpPr>
          <p:spPr>
            <a:xfrm>
              <a:off x="9529656" y="2468852"/>
              <a:ext cx="1773122" cy="646331"/>
            </a:xfrm>
            <a:prstGeom prst="roundRect">
              <a:avLst>
                <a:gd name="adj" fmla="val 21115"/>
              </a:avLst>
            </a:prstGeom>
            <a:solidFill>
              <a:srgbClr val="786631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l-GR" sz="1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73EBC61A-3671-409F-A7BA-8011FD3206B5}"/>
                </a:ext>
              </a:extLst>
            </p:cNvPr>
            <p:cNvSpPr txBox="1"/>
            <p:nvPr/>
          </p:nvSpPr>
          <p:spPr>
            <a:xfrm>
              <a:off x="9464354" y="2538016"/>
              <a:ext cx="1903727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l-GR" sz="1400" b="1" i="0" u="none" strike="noStrike" baseline="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ΠΑΡΑΚΟΛΟΥΘΗΣΗ</a:t>
              </a:r>
              <a:endParaRPr lang="en-US" sz="1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/>
              <a:r>
                <a:rPr lang="el-GR" sz="1400" b="1" i="0" u="none" strike="noStrike" baseline="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/ ΥΛΟΠΟΙΗΣΗ</a:t>
              </a:r>
              <a:endParaRPr lang="el-GR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Graphic 5" descr="Magnifying glass with solid fill">
              <a:extLst>
                <a:ext uri="{FF2B5EF4-FFF2-40B4-BE49-F238E27FC236}">
                  <a16:creationId xmlns:a16="http://schemas.microsoft.com/office/drawing/2014/main" id="{17B36BC2-019D-4C16-8895-A4BDC0C81AC0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p:blipFill>
          <p:spPr>
            <a:xfrm>
              <a:off x="9959017" y="1499538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401429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2E72A16A-7EED-4406-AF21-1A3F83161D01}"/>
              </a:ext>
            </a:extLst>
          </p:cNvPr>
          <p:cNvCxnSpPr>
            <a:cxnSpLocks/>
          </p:cNvCxnSpPr>
          <p:nvPr/>
        </p:nvCxnSpPr>
        <p:spPr>
          <a:xfrm>
            <a:off x="329343" y="6186224"/>
            <a:ext cx="11533314" cy="0"/>
          </a:xfrm>
          <a:prstGeom prst="line">
            <a:avLst/>
          </a:prstGeom>
          <a:ln w="28575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40" name="Picture 39" descr="Chart&#10;&#10;Description automatically generated">
            <a:extLst>
              <a:ext uri="{FF2B5EF4-FFF2-40B4-BE49-F238E27FC236}">
                <a16:creationId xmlns:a16="http://schemas.microsoft.com/office/drawing/2014/main" id="{F8E59B25-77E5-4C4C-9555-997DFBB23C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0707" y="6326643"/>
            <a:ext cx="2241950" cy="410593"/>
          </a:xfrm>
          <a:prstGeom prst="rect">
            <a:avLst/>
          </a:prstGeom>
        </p:spPr>
      </p:pic>
      <p:sp>
        <p:nvSpPr>
          <p:cNvPr id="42" name="Rectangle 41">
            <a:extLst>
              <a:ext uri="{FF2B5EF4-FFF2-40B4-BE49-F238E27FC236}">
                <a16:creationId xmlns:a16="http://schemas.microsoft.com/office/drawing/2014/main" id="{A530D8D1-9E80-47DC-ADCE-58859166A2DC}"/>
              </a:ext>
            </a:extLst>
          </p:cNvPr>
          <p:cNvSpPr/>
          <p:nvPr/>
        </p:nvSpPr>
        <p:spPr>
          <a:xfrm>
            <a:off x="0" y="128786"/>
            <a:ext cx="11862657" cy="638421"/>
          </a:xfrm>
          <a:prstGeom prst="rect">
            <a:avLst/>
          </a:prstGeom>
          <a:solidFill>
            <a:srgbClr val="232C6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pic>
        <p:nvPicPr>
          <p:cNvPr id="46" name="Graphic 45">
            <a:extLst>
              <a:ext uri="{FF2B5EF4-FFF2-40B4-BE49-F238E27FC236}">
                <a16:creationId xmlns:a16="http://schemas.microsoft.com/office/drawing/2014/main" id="{00663FAF-6A12-4F05-8067-3A590B8A02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114656" y="128786"/>
            <a:ext cx="748001" cy="638421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65E8F407-3ACD-47C4-98E3-6A16AB893138}"/>
              </a:ext>
            </a:extLst>
          </p:cNvPr>
          <p:cNvSpPr txBox="1"/>
          <p:nvPr/>
        </p:nvSpPr>
        <p:spPr>
          <a:xfrm>
            <a:off x="329341" y="217164"/>
            <a:ext cx="11533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l-GR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Ψηφιακό εργαλείο ΤΑΙΠΕΔ για αξιολόγηση επίδοσης σε κριτήρια ESG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8D5D824-2862-4DB7-85D8-04E85B7839F8}"/>
              </a:ext>
            </a:extLst>
          </p:cNvPr>
          <p:cNvSpPr txBox="1"/>
          <p:nvPr/>
        </p:nvSpPr>
        <p:spPr>
          <a:xfrm>
            <a:off x="429368" y="2453738"/>
            <a:ext cx="4498101" cy="2960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lnSpc>
                <a:spcPct val="150000"/>
              </a:lnSpc>
              <a:buClr>
                <a:srgbClr val="786631"/>
              </a:buClr>
              <a:buFont typeface="Averta-Regular" panose="00000500000000000000" pitchFamily="50" charset="-95"/>
              <a:buChar char="●"/>
            </a:pPr>
            <a:r>
              <a:rPr lang="el-GR" sz="1400" b="1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Πρώτη φορά που ένας δημόσιος οργανισμός στην Ελλάδα αναπτύσσει το δικό του ψηφιακό ESG Rating Tool</a:t>
            </a:r>
          </a:p>
          <a:p>
            <a:pPr marL="285750" indent="-285750" algn="l">
              <a:lnSpc>
                <a:spcPct val="150000"/>
              </a:lnSpc>
              <a:buClr>
                <a:srgbClr val="786631"/>
              </a:buClr>
              <a:buFont typeface="Averta-Regular" panose="00000500000000000000" pitchFamily="50" charset="-95"/>
              <a:buChar char="●"/>
            </a:pPr>
            <a:r>
              <a:rPr lang="el-GR" sz="1400" b="1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Μία από τις ελάχιστες περιπτώσεις παγκοσμίως που Ταμείο σαν το ΤΑΙΠΕΔ ενσωματώνει την αειφορία στις διαδικασίες του</a:t>
            </a:r>
          </a:p>
          <a:p>
            <a:pPr marL="285750" indent="-285750" algn="l">
              <a:lnSpc>
                <a:spcPct val="150000"/>
              </a:lnSpc>
              <a:buClr>
                <a:srgbClr val="786631"/>
              </a:buClr>
              <a:buFont typeface="Averta-Regular" panose="00000500000000000000" pitchFamily="50" charset="-95"/>
              <a:buChar char="●"/>
            </a:pPr>
            <a:r>
              <a:rPr lang="el-GR" sz="1400" b="1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Μπορεί να εφαρμοστεί ως βέλτιστη πρακτική και σε άλλους οργανισμούς του δημόσιου τομέα 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4D292406-7734-490E-9499-8F0F5F29F29C}"/>
              </a:ext>
            </a:extLst>
          </p:cNvPr>
          <p:cNvGrpSpPr/>
          <p:nvPr/>
        </p:nvGrpSpPr>
        <p:grpSpPr>
          <a:xfrm>
            <a:off x="5567260" y="1771769"/>
            <a:ext cx="1081697" cy="1081697"/>
            <a:chOff x="2673531" y="2597241"/>
            <a:chExt cx="1092924" cy="1092924"/>
          </a:xfrm>
        </p:grpSpPr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B07A2D70-C445-43B4-829B-BC865D9AB286}"/>
                </a:ext>
              </a:extLst>
            </p:cNvPr>
            <p:cNvGrpSpPr/>
            <p:nvPr/>
          </p:nvGrpSpPr>
          <p:grpSpPr>
            <a:xfrm>
              <a:off x="2812405" y="2806245"/>
              <a:ext cx="803269" cy="674915"/>
              <a:chOff x="1658983" y="3828484"/>
              <a:chExt cx="1254034" cy="1053652"/>
            </a:xfrm>
          </p:grpSpPr>
          <p:pic>
            <p:nvPicPr>
              <p:cNvPr id="3" name="Graphic 2" descr="Magnifying glass with solid fill">
                <a:extLst>
                  <a:ext uri="{FF2B5EF4-FFF2-40B4-BE49-F238E27FC236}">
                    <a16:creationId xmlns:a16="http://schemas.microsoft.com/office/drawing/2014/main" id="{081CE945-1BCB-4529-9A79-F79FBB247BE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1998617" y="3828484"/>
                <a:ext cx="914400" cy="914400"/>
              </a:xfrm>
              <a:prstGeom prst="rect">
                <a:avLst/>
              </a:prstGeom>
            </p:spPr>
          </p:pic>
          <p:pic>
            <p:nvPicPr>
              <p:cNvPr id="5" name="Graphic 4" descr="Checklist with solid fill">
                <a:extLst>
                  <a:ext uri="{FF2B5EF4-FFF2-40B4-BE49-F238E27FC236}">
                    <a16:creationId xmlns:a16="http://schemas.microsoft.com/office/drawing/2014/main" id="{72355918-5EAB-49F4-ACB3-25ED66DE936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>
                <a:off x="1658983" y="3967736"/>
                <a:ext cx="914400" cy="914400"/>
              </a:xfrm>
              <a:prstGeom prst="rect">
                <a:avLst/>
              </a:prstGeom>
            </p:spPr>
          </p:pic>
        </p:grp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009F418D-6998-45F7-8ED2-35C32AA34300}"/>
                </a:ext>
              </a:extLst>
            </p:cNvPr>
            <p:cNvSpPr/>
            <p:nvPr/>
          </p:nvSpPr>
          <p:spPr>
            <a:xfrm>
              <a:off x="2673531" y="2597241"/>
              <a:ext cx="1092924" cy="1092924"/>
            </a:xfrm>
            <a:prstGeom prst="ellipse">
              <a:avLst/>
            </a:prstGeom>
            <a:noFill/>
            <a:ln w="57150">
              <a:solidFill>
                <a:srgbClr val="63A7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l-GR"/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57AEC85A-A8DE-4981-9D03-A450DBACADD4}"/>
              </a:ext>
            </a:extLst>
          </p:cNvPr>
          <p:cNvGrpSpPr/>
          <p:nvPr/>
        </p:nvGrpSpPr>
        <p:grpSpPr>
          <a:xfrm>
            <a:off x="10306074" y="1771769"/>
            <a:ext cx="1081697" cy="1081697"/>
            <a:chOff x="7918320" y="3362614"/>
            <a:chExt cx="1092924" cy="1092924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9ED7B2C3-8D66-4CBB-83BF-B46D67D14250}"/>
                </a:ext>
              </a:extLst>
            </p:cNvPr>
            <p:cNvSpPr/>
            <p:nvPr/>
          </p:nvSpPr>
          <p:spPr>
            <a:xfrm>
              <a:off x="7918320" y="3362614"/>
              <a:ext cx="1092924" cy="1092924"/>
            </a:xfrm>
            <a:prstGeom prst="ellipse">
              <a:avLst/>
            </a:prstGeom>
            <a:noFill/>
            <a:ln w="57150">
              <a:solidFill>
                <a:srgbClr val="63A7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l-GR"/>
            </a:p>
          </p:txBody>
        </p: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393EDC23-111E-4E16-A5E4-BADCDE79761A}"/>
                </a:ext>
              </a:extLst>
            </p:cNvPr>
            <p:cNvGrpSpPr/>
            <p:nvPr/>
          </p:nvGrpSpPr>
          <p:grpSpPr>
            <a:xfrm>
              <a:off x="8115376" y="3495251"/>
              <a:ext cx="576893" cy="831755"/>
              <a:chOff x="7789818" y="3362614"/>
              <a:chExt cx="914400" cy="1318366"/>
            </a:xfrm>
          </p:grpSpPr>
          <p:pic>
            <p:nvPicPr>
              <p:cNvPr id="8" name="Graphic 7" descr="Coins with solid fill">
                <a:extLst>
                  <a:ext uri="{FF2B5EF4-FFF2-40B4-BE49-F238E27FC236}">
                    <a16:creationId xmlns:a16="http://schemas.microsoft.com/office/drawing/2014/main" id="{E39D28E8-D329-4AD2-B84B-E08662E60F3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>
                <a:off x="8029303" y="4006065"/>
                <a:ext cx="674915" cy="674915"/>
              </a:xfrm>
              <a:prstGeom prst="rect">
                <a:avLst/>
              </a:prstGeom>
            </p:spPr>
          </p:pic>
          <p:pic>
            <p:nvPicPr>
              <p:cNvPr id="12" name="Graphic 11" descr="Plant with solid fill">
                <a:extLst>
                  <a:ext uri="{FF2B5EF4-FFF2-40B4-BE49-F238E27FC236}">
                    <a16:creationId xmlns:a16="http://schemas.microsoft.com/office/drawing/2014/main" id="{4909CC3A-27BB-400F-8EB7-1317B31293E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rcRect b="20409"/>
              <a:stretch/>
            </p:blipFill>
            <p:spPr>
              <a:xfrm>
                <a:off x="7789818" y="3362614"/>
                <a:ext cx="914400" cy="727787"/>
              </a:xfrm>
              <a:prstGeom prst="rect">
                <a:avLst/>
              </a:prstGeom>
            </p:spPr>
          </p:pic>
        </p:grpSp>
      </p:grp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623D38C8-B2CB-4574-BC9C-A11113572BC3}"/>
              </a:ext>
            </a:extLst>
          </p:cNvPr>
          <p:cNvCxnSpPr>
            <a:cxnSpLocks/>
          </p:cNvCxnSpPr>
          <p:nvPr/>
        </p:nvCxnSpPr>
        <p:spPr>
          <a:xfrm>
            <a:off x="10968793" y="3647908"/>
            <a:ext cx="1997" cy="347031"/>
          </a:xfrm>
          <a:prstGeom prst="line">
            <a:avLst/>
          </a:prstGeom>
          <a:ln w="76200">
            <a:solidFill>
              <a:srgbClr val="E5E5E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12292902-6931-4DFC-A14D-2604F47C1727}"/>
              </a:ext>
            </a:extLst>
          </p:cNvPr>
          <p:cNvCxnSpPr>
            <a:cxnSpLocks/>
          </p:cNvCxnSpPr>
          <p:nvPr/>
        </p:nvCxnSpPr>
        <p:spPr>
          <a:xfrm>
            <a:off x="5971789" y="3647908"/>
            <a:ext cx="1997" cy="347031"/>
          </a:xfrm>
          <a:prstGeom prst="line">
            <a:avLst/>
          </a:prstGeom>
          <a:ln w="76200">
            <a:solidFill>
              <a:srgbClr val="E5E5E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1D0D8F64-8E7C-4FBD-A972-7D6A1A7A729C}"/>
              </a:ext>
            </a:extLst>
          </p:cNvPr>
          <p:cNvCxnSpPr>
            <a:cxnSpLocks/>
          </p:cNvCxnSpPr>
          <p:nvPr/>
        </p:nvCxnSpPr>
        <p:spPr>
          <a:xfrm>
            <a:off x="8471789" y="2589766"/>
            <a:ext cx="0" cy="1405173"/>
          </a:xfrm>
          <a:prstGeom prst="line">
            <a:avLst/>
          </a:prstGeom>
          <a:ln w="76200">
            <a:solidFill>
              <a:srgbClr val="E5E5E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>
            <a:extLst>
              <a:ext uri="{FF2B5EF4-FFF2-40B4-BE49-F238E27FC236}">
                <a16:creationId xmlns:a16="http://schemas.microsoft.com/office/drawing/2014/main" id="{C1EF5DD7-4FDF-44B9-8681-F4EFE79EBF9F}"/>
              </a:ext>
            </a:extLst>
          </p:cNvPr>
          <p:cNvSpPr txBox="1"/>
          <p:nvPr/>
        </p:nvSpPr>
        <p:spPr>
          <a:xfrm>
            <a:off x="5079927" y="4776754"/>
            <a:ext cx="1785723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l-GR" sz="1000" b="1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ΠΕΡΙΒΑΛΛΟΝ</a:t>
            </a:r>
            <a:endParaRPr lang="el-GR" sz="500" dirty="0">
              <a:solidFill>
                <a:srgbClr val="232C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C53F7FA1-1C24-4AE2-B310-AB2E04B4E466}"/>
              </a:ext>
            </a:extLst>
          </p:cNvPr>
          <p:cNvCxnSpPr>
            <a:cxnSpLocks/>
          </p:cNvCxnSpPr>
          <p:nvPr/>
        </p:nvCxnSpPr>
        <p:spPr>
          <a:xfrm flipH="1">
            <a:off x="5941794" y="3667861"/>
            <a:ext cx="5059241" cy="0"/>
          </a:xfrm>
          <a:prstGeom prst="line">
            <a:avLst/>
          </a:prstGeom>
          <a:ln w="76200">
            <a:solidFill>
              <a:srgbClr val="E5E5E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>
            <a:extLst>
              <a:ext uri="{FF2B5EF4-FFF2-40B4-BE49-F238E27FC236}">
                <a16:creationId xmlns:a16="http://schemas.microsoft.com/office/drawing/2014/main" id="{41F7AAD9-B711-4227-B2D3-CFEE05DF2A23}"/>
              </a:ext>
            </a:extLst>
          </p:cNvPr>
          <p:cNvSpPr txBox="1"/>
          <p:nvPr/>
        </p:nvSpPr>
        <p:spPr>
          <a:xfrm>
            <a:off x="7453656" y="4776709"/>
            <a:ext cx="2036266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l-GR" sz="1000" b="1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ΚΟΙΝΩΝΙΑ</a:t>
            </a:r>
            <a:endParaRPr lang="el-GR" sz="500" dirty="0">
              <a:solidFill>
                <a:srgbClr val="232C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F0948CB4-B8B9-4E1D-B1FF-813B8F96547F}"/>
              </a:ext>
            </a:extLst>
          </p:cNvPr>
          <p:cNvSpPr txBox="1"/>
          <p:nvPr/>
        </p:nvSpPr>
        <p:spPr>
          <a:xfrm>
            <a:off x="10076931" y="4776754"/>
            <a:ext cx="1785723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l-GR" sz="1000" b="1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ΔΙΑΚΥΒΕΡΝΗΣΗ</a:t>
            </a:r>
            <a:endParaRPr lang="el-GR" sz="500" dirty="0">
              <a:solidFill>
                <a:srgbClr val="232C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35AACC46-E5B6-485A-8790-34EA1A5D6BBF}"/>
              </a:ext>
            </a:extLst>
          </p:cNvPr>
          <p:cNvSpPr/>
          <p:nvPr/>
        </p:nvSpPr>
        <p:spPr>
          <a:xfrm>
            <a:off x="7668307" y="1765398"/>
            <a:ext cx="1623442" cy="1623442"/>
          </a:xfrm>
          <a:prstGeom prst="ellipse">
            <a:avLst/>
          </a:prstGeom>
          <a:solidFill>
            <a:srgbClr val="232C6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94968B1-6712-49CC-8680-7BEA152F5FAC}"/>
              </a:ext>
            </a:extLst>
          </p:cNvPr>
          <p:cNvSpPr txBox="1"/>
          <p:nvPr/>
        </p:nvSpPr>
        <p:spPr>
          <a:xfrm>
            <a:off x="7330519" y="2321173"/>
            <a:ext cx="2290778" cy="4776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1600"/>
              </a:lnSpc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HRADF ESG</a:t>
            </a:r>
          </a:p>
          <a:p>
            <a:pPr algn="ctr">
              <a:lnSpc>
                <a:spcPts val="1600"/>
              </a:lnSpc>
            </a:pPr>
            <a:r>
              <a:rPr lang="en-US" sz="9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DIGITAL RATING TOOL</a:t>
            </a:r>
            <a:endParaRPr lang="el-GR" sz="7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2851126C-B8C6-45E7-BF8B-92F616FC4E30}"/>
              </a:ext>
            </a:extLst>
          </p:cNvPr>
          <p:cNvSpPr txBox="1"/>
          <p:nvPr/>
        </p:nvSpPr>
        <p:spPr>
          <a:xfrm>
            <a:off x="9954060" y="2914071"/>
            <a:ext cx="178572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l-GR" sz="1000" b="1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Προσέλκυση Βιώσιμων Επενδύσεων</a:t>
            </a:r>
            <a:endParaRPr lang="el-GR" sz="500" dirty="0">
              <a:solidFill>
                <a:srgbClr val="232C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0CA0AB94-11E8-461C-9E45-B84F64604814}"/>
              </a:ext>
            </a:extLst>
          </p:cNvPr>
          <p:cNvSpPr txBox="1"/>
          <p:nvPr/>
        </p:nvSpPr>
        <p:spPr>
          <a:xfrm>
            <a:off x="5215247" y="2914071"/>
            <a:ext cx="1785723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l-GR" sz="1000" b="1" i="0" u="none" strike="noStrike" baseline="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Ενίσχυση Διαφάνειας</a:t>
            </a:r>
            <a:endParaRPr lang="el-GR" sz="500" dirty="0">
              <a:solidFill>
                <a:srgbClr val="232C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7" name="Graphic 46" descr="Earth globe: Americas with solid fill">
            <a:extLst>
              <a:ext uri="{FF2B5EF4-FFF2-40B4-BE49-F238E27FC236}">
                <a16:creationId xmlns:a16="http://schemas.microsoft.com/office/drawing/2014/main" id="{26BA7C54-4DF9-4A56-93D3-19EFEE022934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5591225" y="4027466"/>
            <a:ext cx="761127" cy="761127"/>
          </a:xfrm>
          <a:prstGeom prst="rect">
            <a:avLst/>
          </a:prstGeom>
        </p:spPr>
      </p:pic>
      <p:pic>
        <p:nvPicPr>
          <p:cNvPr id="49" name="Graphic 48" descr="Handshake with solid fill">
            <a:extLst>
              <a:ext uri="{FF2B5EF4-FFF2-40B4-BE49-F238E27FC236}">
                <a16:creationId xmlns:a16="http://schemas.microsoft.com/office/drawing/2014/main" id="{B8FF92FE-E939-432B-9B6C-14B2B5512D9B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8018787" y="3955525"/>
            <a:ext cx="905007" cy="905007"/>
          </a:xfrm>
          <a:prstGeom prst="rect">
            <a:avLst/>
          </a:prstGeom>
        </p:spPr>
      </p:pic>
      <p:pic>
        <p:nvPicPr>
          <p:cNvPr id="51" name="Graphic 50" descr="Court with solid fill">
            <a:extLst>
              <a:ext uri="{FF2B5EF4-FFF2-40B4-BE49-F238E27FC236}">
                <a16:creationId xmlns:a16="http://schemas.microsoft.com/office/drawing/2014/main" id="{C43B08BE-5ECF-4F65-AEE8-E6BF2906CB6C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50644" y="4067363"/>
            <a:ext cx="679112" cy="681330"/>
          </a:xfrm>
          <a:prstGeom prst="rect">
            <a:avLst/>
          </a:prstGeom>
        </p:spPr>
      </p:pic>
      <p:sp>
        <p:nvSpPr>
          <p:cNvPr id="50" name="Rectangle: Single Corner Snipped 49">
            <a:extLst>
              <a:ext uri="{FF2B5EF4-FFF2-40B4-BE49-F238E27FC236}">
                <a16:creationId xmlns:a16="http://schemas.microsoft.com/office/drawing/2014/main" id="{4CF29239-C03A-4A20-890E-053787375C75}"/>
              </a:ext>
            </a:extLst>
          </p:cNvPr>
          <p:cNvSpPr/>
          <p:nvPr/>
        </p:nvSpPr>
        <p:spPr>
          <a:xfrm>
            <a:off x="431049" y="1765398"/>
            <a:ext cx="4496420" cy="646332"/>
          </a:xfrm>
          <a:prstGeom prst="snip1Rect">
            <a:avLst>
              <a:gd name="adj" fmla="val 32784"/>
            </a:avLst>
          </a:prstGeom>
          <a:solidFill>
            <a:srgbClr val="232C6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0BF25926-9DAC-4F3E-98DB-A2D115A17581}"/>
              </a:ext>
            </a:extLst>
          </p:cNvPr>
          <p:cNvSpPr txBox="1"/>
          <p:nvPr/>
        </p:nvSpPr>
        <p:spPr>
          <a:xfrm>
            <a:off x="535221" y="1903898"/>
            <a:ext cx="19168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l-GR" b="1" i="0" u="none" strike="noStrike" baseline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ΚΑΙΝΟΤΟΜΙΑ</a:t>
            </a:r>
          </a:p>
        </p:txBody>
      </p:sp>
      <p:pic>
        <p:nvPicPr>
          <p:cNvPr id="56" name="Picture 55" descr="Text&#10;&#10;Description automatically generated">
            <a:extLst>
              <a:ext uri="{FF2B5EF4-FFF2-40B4-BE49-F238E27FC236}">
                <a16:creationId xmlns:a16="http://schemas.microsoft.com/office/drawing/2014/main" id="{40D6F7F0-2EFD-4A09-901C-48D77FD85566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43" y="6326642"/>
            <a:ext cx="2241950" cy="41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0253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AA0107D4-A957-472B-82F1-453C31925E7D}"/>
              </a:ext>
            </a:extLst>
          </p:cNvPr>
          <p:cNvGrpSpPr/>
          <p:nvPr/>
        </p:nvGrpSpPr>
        <p:grpSpPr>
          <a:xfrm>
            <a:off x="772122" y="1560285"/>
            <a:ext cx="10647756" cy="3737431"/>
            <a:chOff x="772122" y="1560285"/>
            <a:chExt cx="10647756" cy="3737431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D1B2F12-C7BF-42D2-BFF7-BCFD58AF5836}"/>
                </a:ext>
              </a:extLst>
            </p:cNvPr>
            <p:cNvSpPr txBox="1"/>
            <p:nvPr/>
          </p:nvSpPr>
          <p:spPr>
            <a:xfrm>
              <a:off x="4292430" y="1980399"/>
              <a:ext cx="7127448" cy="289720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285750" indent="-285750" algn="l">
                <a:lnSpc>
                  <a:spcPts val="2200"/>
                </a:lnSpc>
                <a:buClr>
                  <a:srgbClr val="786631"/>
                </a:buClr>
                <a:buFontTx/>
                <a:buChar char="●"/>
              </a:pPr>
              <a:r>
                <a:rPr lang="el-GR" sz="1600" b="1" dirty="0">
                  <a:solidFill>
                    <a:srgbClr val="78663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Έγκαιρη ενσωμάτωση </a:t>
              </a:r>
              <a:r>
                <a:rPr lang="el-GR" sz="1600" dirty="0">
                  <a:solidFill>
                    <a:srgbClr val="232C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των </a:t>
              </a:r>
              <a:r>
                <a:rPr lang="el-GR" sz="1600" b="1" dirty="0">
                  <a:solidFill>
                    <a:srgbClr val="78663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αρχών αειφορίας </a:t>
              </a:r>
              <a:r>
                <a:rPr lang="el-GR" sz="1600" dirty="0">
                  <a:solidFill>
                    <a:srgbClr val="232C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και </a:t>
              </a:r>
              <a:r>
                <a:rPr lang="el-GR" sz="1600" b="1" dirty="0">
                  <a:solidFill>
                    <a:srgbClr val="78663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κυκλικής οικονομίας </a:t>
              </a:r>
              <a:r>
                <a:rPr lang="el-GR" sz="1600" dirty="0">
                  <a:solidFill>
                    <a:srgbClr val="232C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από το αρχικό στάδιο του σχεδιασμού των έργων</a:t>
              </a:r>
            </a:p>
            <a:p>
              <a:pPr marL="285750" indent="-285750" algn="l">
                <a:lnSpc>
                  <a:spcPts val="2200"/>
                </a:lnSpc>
                <a:buClr>
                  <a:srgbClr val="786631"/>
                </a:buClr>
                <a:buFontTx/>
                <a:buChar char="●"/>
              </a:pPr>
              <a:endParaRPr lang="el-GR" sz="160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85750" indent="-285750" algn="l">
                <a:lnSpc>
                  <a:spcPts val="2200"/>
                </a:lnSpc>
                <a:buClr>
                  <a:srgbClr val="786631"/>
                </a:buClr>
                <a:buFontTx/>
                <a:buChar char="●"/>
              </a:pPr>
              <a:r>
                <a:rPr lang="el-GR" sz="1600" b="1" dirty="0">
                  <a:solidFill>
                    <a:srgbClr val="78663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Διασφάλιση</a:t>
              </a:r>
              <a:r>
                <a:rPr lang="el-GR" sz="1600" dirty="0">
                  <a:solidFill>
                    <a:srgbClr val="232C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ευρύτερης δυνατής </a:t>
              </a:r>
              <a:r>
                <a:rPr lang="el-GR" sz="1600" b="1" dirty="0">
                  <a:solidFill>
                    <a:srgbClr val="78663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κοινωνικής αποδοχής </a:t>
              </a:r>
              <a:r>
                <a:rPr lang="el-GR" sz="1600" dirty="0">
                  <a:solidFill>
                    <a:srgbClr val="232C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των έργων</a:t>
              </a:r>
            </a:p>
            <a:p>
              <a:pPr marL="285750" indent="-285750" algn="l">
                <a:lnSpc>
                  <a:spcPts val="2200"/>
                </a:lnSpc>
                <a:buClr>
                  <a:srgbClr val="786631"/>
                </a:buClr>
                <a:buFontTx/>
                <a:buChar char="●"/>
              </a:pPr>
              <a:endParaRPr lang="el-GR" sz="160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85750" indent="-285750" algn="l">
                <a:lnSpc>
                  <a:spcPts val="2200"/>
                </a:lnSpc>
                <a:buClr>
                  <a:srgbClr val="786631"/>
                </a:buClr>
                <a:buFontTx/>
                <a:buChar char="●"/>
              </a:pPr>
              <a:r>
                <a:rPr lang="el-GR" sz="1600" b="1" dirty="0">
                  <a:solidFill>
                    <a:srgbClr val="78663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Ανθεκτικές υποδομές</a:t>
              </a:r>
              <a:r>
                <a:rPr lang="el-GR" sz="1600" dirty="0">
                  <a:solidFill>
                    <a:srgbClr val="63A7DB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l-GR" sz="1600" dirty="0">
                  <a:solidFill>
                    <a:srgbClr val="232C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έναντι της </a:t>
              </a:r>
              <a:r>
                <a:rPr lang="el-GR" sz="1600" dirty="0">
                  <a:solidFill>
                    <a:srgbClr val="78663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κλιματικής αλλαγής</a:t>
              </a:r>
              <a:r>
                <a:rPr lang="el-GR" sz="1600" dirty="0">
                  <a:solidFill>
                    <a:srgbClr val="63A7DB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l-GR" sz="1600" dirty="0">
                  <a:solidFill>
                    <a:srgbClr val="232C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που θωρακίζουν την ανάπτυξη της χώρας</a:t>
              </a:r>
            </a:p>
            <a:p>
              <a:pPr marL="285750" indent="-285750" algn="l">
                <a:lnSpc>
                  <a:spcPts val="2200"/>
                </a:lnSpc>
                <a:buClr>
                  <a:srgbClr val="786631"/>
                </a:buClr>
                <a:buFontTx/>
                <a:buChar char="●"/>
              </a:pPr>
              <a:endParaRPr lang="el-GR" sz="1600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85750" indent="-285750" algn="l">
                <a:lnSpc>
                  <a:spcPts val="2200"/>
                </a:lnSpc>
                <a:buClr>
                  <a:srgbClr val="786631"/>
                </a:buClr>
                <a:buFontTx/>
                <a:buChar char="●"/>
              </a:pPr>
              <a:r>
                <a:rPr lang="el-GR" sz="1600" dirty="0">
                  <a:solidFill>
                    <a:srgbClr val="232C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Ο </a:t>
              </a:r>
              <a:r>
                <a:rPr lang="el-GR" sz="1600" dirty="0">
                  <a:solidFill>
                    <a:srgbClr val="78663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αειφόρος σχεδιασμός</a:t>
              </a:r>
              <a:r>
                <a:rPr lang="el-GR" sz="1600" dirty="0">
                  <a:solidFill>
                    <a:srgbClr val="63A7DB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l-GR" sz="1600" dirty="0">
                  <a:solidFill>
                    <a:srgbClr val="232C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των έργων λειτουργεί ως </a:t>
              </a:r>
              <a:r>
                <a:rPr lang="el-GR" sz="1600" dirty="0">
                  <a:solidFill>
                    <a:srgbClr val="78663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μέτρο αποφυγής του ρίσκου </a:t>
              </a:r>
              <a:r>
                <a:rPr lang="el-GR" sz="1600" dirty="0">
                  <a:solidFill>
                    <a:srgbClr val="232C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της επένδυσης. </a:t>
              </a:r>
            </a:p>
          </p:txBody>
        </p: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31924E45-23DA-4632-B91B-F052873508DA}"/>
                </a:ext>
              </a:extLst>
            </p:cNvPr>
            <p:cNvGrpSpPr/>
            <p:nvPr/>
          </p:nvGrpSpPr>
          <p:grpSpPr>
            <a:xfrm>
              <a:off x="772122" y="1560285"/>
              <a:ext cx="3209501" cy="3737431"/>
              <a:chOff x="772122" y="1560285"/>
              <a:chExt cx="3209501" cy="3737431"/>
            </a:xfrm>
          </p:grpSpPr>
          <p:sp>
            <p:nvSpPr>
              <p:cNvPr id="18" name="Rectangle: Single Corner Snipped 17">
                <a:extLst>
                  <a:ext uri="{FF2B5EF4-FFF2-40B4-BE49-F238E27FC236}">
                    <a16:creationId xmlns:a16="http://schemas.microsoft.com/office/drawing/2014/main" id="{618A7CAB-3C8A-4FE9-94B5-36B8429D9C59}"/>
                  </a:ext>
                </a:extLst>
              </p:cNvPr>
              <p:cNvSpPr/>
              <p:nvPr/>
            </p:nvSpPr>
            <p:spPr>
              <a:xfrm>
                <a:off x="772122" y="1560285"/>
                <a:ext cx="3038286" cy="3737431"/>
              </a:xfrm>
              <a:prstGeom prst="snip1Rect">
                <a:avLst/>
              </a:prstGeom>
              <a:solidFill>
                <a:srgbClr val="232C60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l-GR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grpSp>
            <p:nvGrpSpPr>
              <p:cNvPr id="3" name="Group 2">
                <a:extLst>
                  <a:ext uri="{FF2B5EF4-FFF2-40B4-BE49-F238E27FC236}">
                    <a16:creationId xmlns:a16="http://schemas.microsoft.com/office/drawing/2014/main" id="{6CBED5A0-5BAC-42B7-9173-98D02062063C}"/>
                  </a:ext>
                </a:extLst>
              </p:cNvPr>
              <p:cNvGrpSpPr/>
              <p:nvPr/>
            </p:nvGrpSpPr>
            <p:grpSpPr>
              <a:xfrm>
                <a:off x="914623" y="2751892"/>
                <a:ext cx="3067000" cy="1354217"/>
                <a:chOff x="914623" y="2817509"/>
                <a:chExt cx="3067000" cy="1354217"/>
              </a:xfrm>
            </p:grpSpPr>
            <p:sp>
              <p:nvSpPr>
                <p:cNvPr id="6" name="TextBox 5">
                  <a:extLst>
                    <a:ext uri="{FF2B5EF4-FFF2-40B4-BE49-F238E27FC236}">
                      <a16:creationId xmlns:a16="http://schemas.microsoft.com/office/drawing/2014/main" id="{EE3A24D0-ED75-4D1F-971F-3C7FF73C9616}"/>
                    </a:ext>
                  </a:extLst>
                </p:cNvPr>
                <p:cNvSpPr txBox="1"/>
                <p:nvPr/>
              </p:nvSpPr>
              <p:spPr>
                <a:xfrm>
                  <a:off x="914623" y="2817509"/>
                  <a:ext cx="3067000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l"/>
                  <a:r>
                    <a:rPr lang="el-GR" sz="4400" dirty="0">
                      <a:solidFill>
                        <a:schemeClr val="bg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Σ</a:t>
                  </a:r>
                  <a:r>
                    <a:rPr lang="el-GR" sz="4400" b="0" i="0" u="none" strike="noStrike" baseline="0" dirty="0">
                      <a:solidFill>
                        <a:schemeClr val="bg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το </a:t>
                  </a:r>
                  <a:r>
                    <a:rPr lang="en-US" sz="4400" b="1" i="0" u="none" strike="noStrike" baseline="0" dirty="0">
                      <a:solidFill>
                        <a:schemeClr val="bg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PPF</a:t>
                  </a:r>
                  <a:endParaRPr lang="el-GR" sz="10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FEF5E80C-2127-429B-AA59-C96AC82C3A25}"/>
                    </a:ext>
                  </a:extLst>
                </p:cNvPr>
                <p:cNvSpPr txBox="1"/>
                <p:nvPr/>
              </p:nvSpPr>
              <p:spPr>
                <a:xfrm>
                  <a:off x="914623" y="3648506"/>
                  <a:ext cx="2990683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l-GR" sz="1400" b="1" i="0" u="none" strike="noStrike" baseline="0" dirty="0">
                      <a:solidFill>
                        <a:schemeClr val="bg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Ενσωμάτωση κριτηρίων </a:t>
                  </a:r>
                </a:p>
                <a:p>
                  <a:r>
                    <a:rPr lang="el-GR" sz="1400" b="1" i="0" u="none" strike="noStrike" baseline="0" dirty="0">
                      <a:solidFill>
                        <a:schemeClr val="bg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αειφορίας</a:t>
                  </a:r>
                </a:p>
              </p:txBody>
            </p:sp>
          </p:grpSp>
        </p:grpSp>
      </p:grp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B4E387E-62FA-45D7-8AA3-613903501038}"/>
              </a:ext>
            </a:extLst>
          </p:cNvPr>
          <p:cNvCxnSpPr>
            <a:cxnSpLocks/>
          </p:cNvCxnSpPr>
          <p:nvPr/>
        </p:nvCxnSpPr>
        <p:spPr>
          <a:xfrm>
            <a:off x="329343" y="6186224"/>
            <a:ext cx="11533314" cy="0"/>
          </a:xfrm>
          <a:prstGeom prst="line">
            <a:avLst/>
          </a:prstGeom>
          <a:ln w="28575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14" name="Picture 13" descr="Chart&#10;&#10;Description automatically generated">
            <a:extLst>
              <a:ext uri="{FF2B5EF4-FFF2-40B4-BE49-F238E27FC236}">
                <a16:creationId xmlns:a16="http://schemas.microsoft.com/office/drawing/2014/main" id="{D8BF08FF-46FF-475E-B759-3DD8FDDAA7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0707" y="6326643"/>
            <a:ext cx="2241950" cy="41059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8F594B1B-6227-4436-81F9-CBD8FA89ABEB}"/>
              </a:ext>
            </a:extLst>
          </p:cNvPr>
          <p:cNvSpPr/>
          <p:nvPr/>
        </p:nvSpPr>
        <p:spPr>
          <a:xfrm>
            <a:off x="0" y="128786"/>
            <a:ext cx="11862657" cy="638421"/>
          </a:xfrm>
          <a:prstGeom prst="rect">
            <a:avLst/>
          </a:prstGeom>
          <a:solidFill>
            <a:srgbClr val="232C6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 dirty="0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F6647FDE-5CB2-492A-9F1B-C233E72992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114656" y="128786"/>
            <a:ext cx="748001" cy="638421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114110B5-1638-44B0-BD83-2BB3B356A357}"/>
              </a:ext>
            </a:extLst>
          </p:cNvPr>
          <p:cNvSpPr txBox="1"/>
          <p:nvPr/>
        </p:nvSpPr>
        <p:spPr>
          <a:xfrm>
            <a:off x="329341" y="217164"/>
            <a:ext cx="11533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l-GR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Ψηφιακό εργαλείο ΤΑΙΠΕΔ για αξιολόγηση επίδοσης σε κριτήρια ESG</a:t>
            </a:r>
          </a:p>
        </p:txBody>
      </p:sp>
      <p:pic>
        <p:nvPicPr>
          <p:cNvPr id="19" name="Picture 18" descr="Text&#10;&#10;Description automatically generated">
            <a:extLst>
              <a:ext uri="{FF2B5EF4-FFF2-40B4-BE49-F238E27FC236}">
                <a16:creationId xmlns:a16="http://schemas.microsoft.com/office/drawing/2014/main" id="{42D19043-C6E2-4FF8-AEF8-33EED3F796C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43" y="6326642"/>
            <a:ext cx="2241950" cy="41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8102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26FE20C8-B4A5-4E94-9F3D-2D95771E7B61}"/>
              </a:ext>
            </a:extLst>
          </p:cNvPr>
          <p:cNvSpPr txBox="1"/>
          <p:nvPr/>
        </p:nvSpPr>
        <p:spPr>
          <a:xfrm>
            <a:off x="329343" y="2370207"/>
            <a:ext cx="115333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4000" b="1" dirty="0">
                <a:solidFill>
                  <a:srgbClr val="232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Σας ευχαριστώ</a:t>
            </a:r>
            <a:endParaRPr lang="el-GR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15FA28F-FA6D-4093-817C-D616032E373E}"/>
              </a:ext>
            </a:extLst>
          </p:cNvPr>
          <p:cNvCxnSpPr>
            <a:cxnSpLocks/>
          </p:cNvCxnSpPr>
          <p:nvPr/>
        </p:nvCxnSpPr>
        <p:spPr>
          <a:xfrm>
            <a:off x="329343" y="6186224"/>
            <a:ext cx="11533314" cy="0"/>
          </a:xfrm>
          <a:prstGeom prst="line">
            <a:avLst/>
          </a:prstGeom>
          <a:ln w="28575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6" name="Picture 5" descr="Chart&#10;&#10;Description automatically generated">
            <a:extLst>
              <a:ext uri="{FF2B5EF4-FFF2-40B4-BE49-F238E27FC236}">
                <a16:creationId xmlns:a16="http://schemas.microsoft.com/office/drawing/2014/main" id="{D63FABD7-76E5-4AE0-906A-718E21D78D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0707" y="6326643"/>
            <a:ext cx="2241950" cy="410593"/>
          </a:xfrm>
          <a:prstGeom prst="rect">
            <a:avLst/>
          </a:prstGeom>
        </p:spPr>
      </p:pic>
      <p:pic>
        <p:nvPicPr>
          <p:cNvPr id="8" name="Picture 7" descr="Text&#10;&#10;Description automatically generated">
            <a:extLst>
              <a:ext uri="{FF2B5EF4-FFF2-40B4-BE49-F238E27FC236}">
                <a16:creationId xmlns:a16="http://schemas.microsoft.com/office/drawing/2014/main" id="{146FEB06-2DA2-46A7-B019-16339D7C7A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43" y="6326642"/>
            <a:ext cx="2241950" cy="41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164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601</TotalTime>
  <Words>501</Words>
  <Application>Microsoft Office PowerPoint</Application>
  <PresentationFormat>Widescreen</PresentationFormat>
  <Paragraphs>152</Paragraphs>
  <Slides>11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Averta-Bold</vt:lpstr>
      <vt:lpstr>Averta-Regular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Priovolos Ioannis</dc:creator>
  <cp:lastModifiedBy>Roi Haikou</cp:lastModifiedBy>
  <cp:revision>53</cp:revision>
  <cp:lastPrinted>2021-09-10T08:30:35Z</cp:lastPrinted>
  <dcterms:created xsi:type="dcterms:W3CDTF">2021-09-08T11:03:00Z</dcterms:created>
  <dcterms:modified xsi:type="dcterms:W3CDTF">2021-09-14T06:26:43Z</dcterms:modified>
</cp:coreProperties>
</file>