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notesSlides/notesSlide2.xml" ContentType="application/vnd.openxmlformats-officedocument.presentationml.notesSlide+xml"/>
  <Override PartName="/ppt/charts/chart2.xml" ContentType="application/vnd.openxmlformats-officedocument.drawingml.chart+xml"/>
  <Override PartName="/ppt/notesSlides/notesSlide3.xml" ContentType="application/vnd.openxmlformats-officedocument.presentationml.notesSlide+xml"/>
  <Override PartName="/ppt/charts/chart3.xml" ContentType="application/vnd.openxmlformats-officedocument.drawingml.chart+xml"/>
  <Override PartName="/ppt/notesSlides/notesSlide4.xml" ContentType="application/vnd.openxmlformats-officedocument.presentationml.notesSlide+xml"/>
  <Override PartName="/ppt/charts/chart4.xml" ContentType="application/vnd.openxmlformats-officedocument.drawingml.chart+xml"/>
  <Override PartName="/ppt/charts/chart5.xml" ContentType="application/vnd.openxmlformats-officedocument.drawingml.chart+xml"/>
  <Override PartName="/ppt/notesSlides/notesSlide5.xml" ContentType="application/vnd.openxmlformats-officedocument.presentationml.notesSlide+xml"/>
  <Override PartName="/ppt/charts/chart6.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Lst>
  <p:notesMasterIdLst>
    <p:notesMasterId r:id="rId9"/>
  </p:notesMasterIdLst>
  <p:sldIdLst>
    <p:sldId id="547" r:id="rId4"/>
    <p:sldId id="549" r:id="rId5"/>
    <p:sldId id="545" r:id="rId6"/>
    <p:sldId id="497" r:id="rId7"/>
    <p:sldId id="541"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oraiti, Aspasia, Vodafone Greece" initials="MAVG" lastIdx="14" clrIdx="0"/>
  <p:cmAuthor id="1" name="evelentza" initials="e"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007E"/>
    <a:srgbClr val="828282"/>
    <a:srgbClr val="2E6E82"/>
    <a:srgbClr val="9B9A9A"/>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4923" autoAdjust="0"/>
    <p:restoredTop sz="86420" autoAdjust="0"/>
  </p:normalViewPr>
  <p:slideViewPr>
    <p:cSldViewPr>
      <p:cViewPr varScale="1">
        <p:scale>
          <a:sx n="72" d="100"/>
          <a:sy n="72" d="100"/>
        </p:scale>
        <p:origin x="1272" y="6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73" d="100"/>
        <a:sy n="73" d="100"/>
      </p:scale>
      <p:origin x="0" y="0"/>
    </p:cViewPr>
  </p:sorterViewPr>
  <p:notesViewPr>
    <p:cSldViewPr>
      <p:cViewPr varScale="1">
        <p:scale>
          <a:sx n="115" d="100"/>
          <a:sy n="115" d="100"/>
        </p:scale>
        <p:origin x="-2472" y="-10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commentAuthors" Target="commentAuthors.xml"/><Relationship Id="rId4" Type="http://schemas.openxmlformats.org/officeDocument/2006/relationships/slide" Target="slides/slide1.xml"/><Relationship Id="rId9" Type="http://schemas.openxmlformats.org/officeDocument/2006/relationships/notesMaster" Target="notesMasters/notesMaster1.xml"/><Relationship Id="rId14"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oleObject" Target="file:///C:\Users\Aristotelis\Documents\Professional\Erga%20Free%20Lancer\18-EEKT%20&#945;&#957;&#945;&#957;&#949;&#969;&#963;&#951;\&#925;&#949;&#945;%20&#949;&#960;&#953;&#954;&#945;&#953;&#961;&#959;&#960;&#959;&#953;&#951;&#963;&#951;%20&#956;&#949;&#955;&#949;&#964;&#951;&#962;\Stoixeia%20apo%20etaireies\2015%20B\&#964;&#945;&#963;&#949;&#953;&#962;.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file:///C:\Users\Aristotelis\Documents\Professional\Erga%20Free%20Lancer\18-EEKT%20&#945;&#957;&#945;&#957;&#949;&#969;&#963;&#951;\&#925;&#949;&#945;%20&#949;&#960;&#953;&#954;&#945;&#953;&#961;&#959;&#960;&#959;&#953;&#951;&#963;&#951;%20&#956;&#949;&#955;&#949;&#964;&#951;&#962;\Stoixeia%20apo%20etaireies\2015%20B\&#964;&#945;&#963;&#949;&#953;&#962;.xlsx" TargetMode="External"/></Relationships>
</file>

<file path=ppt/charts/_rels/chart3.xml.rels><?xml version="1.0" encoding="UTF-8" standalone="yes"?>
<Relationships xmlns="http://schemas.openxmlformats.org/package/2006/relationships"><Relationship Id="rId1" Type="http://schemas.openxmlformats.org/officeDocument/2006/relationships/oleObject" Target="file:///C:\Users\Aristotelis\Documents\Professional\Erga%20Free%20Lancer\18-EEKT%20&#945;&#957;&#945;&#957;&#949;&#969;&#963;&#951;\&#925;&#949;&#945;%20&#949;&#960;&#953;&#954;&#945;&#953;&#961;&#959;&#960;&#959;&#953;&#951;&#963;&#951;%20&#956;&#949;&#955;&#949;&#964;&#951;&#962;\paradoteo\EEKT%20stoixeia21.xlsx" TargetMode="External"/></Relationships>
</file>

<file path=ppt/charts/_rels/chart4.xml.rels><?xml version="1.0" encoding="UTF-8" standalone="yes"?>
<Relationships xmlns="http://schemas.openxmlformats.org/package/2006/relationships"><Relationship Id="rId1" Type="http://schemas.openxmlformats.org/officeDocument/2006/relationships/oleObject" Target="file:///C:\Users\Aristotelis\Documents\Professional\Erga%20Free%20Lancer\18-EEKT%20&#945;&#957;&#945;&#957;&#949;&#969;&#963;&#951;\&#925;&#949;&#945;%20&#949;&#960;&#953;&#954;&#945;&#953;&#961;&#959;&#960;&#959;&#953;&#951;&#963;&#951;%20&#956;&#949;&#955;&#949;&#964;&#951;&#962;\paradoteo\EEKT%20stoixeia21.xlsx" TargetMode="External"/></Relationships>
</file>

<file path=ppt/charts/_rels/chart5.xml.rels><?xml version="1.0" encoding="UTF-8" standalone="yes"?>
<Relationships xmlns="http://schemas.openxmlformats.org/package/2006/relationships"><Relationship Id="rId1" Type="http://schemas.openxmlformats.org/officeDocument/2006/relationships/oleObject" Target="file:///C:\Users\Aristotelis\Documents\Professional\Erga%20Free%20Lancer\18-EEKT%20&#945;&#957;&#945;&#957;&#949;&#969;&#963;&#951;\&#925;&#949;&#945;%20&#949;&#960;&#953;&#954;&#945;&#953;&#961;&#959;&#960;&#959;&#953;&#951;&#963;&#951;%20&#956;&#949;&#955;&#949;&#964;&#951;&#962;\paradoteo\EEKT%20stoixeia21.xlsx" TargetMode="External"/></Relationships>
</file>

<file path=ppt/charts/_rels/chart6.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Aristotelis\Documents\Professional\Erga%20Free%20Lancer\18-EEKT%20&#945;&#957;&#945;&#957;&#949;&#969;&#963;&#951;\&#925;&#949;&#945;%20&#949;&#960;&#953;&#954;&#945;&#953;&#961;&#959;&#960;&#959;&#953;&#951;&#963;&#951;%20&#956;&#949;&#955;&#949;&#964;&#951;&#962;\paradoteo\EEKT%20stoixeia21.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l-GR" sz="1100"/>
              <a:t>Μεταβολή</a:t>
            </a:r>
            <a:r>
              <a:rPr lang="el-GR" sz="1100" baseline="0"/>
              <a:t> εσόδων κλάδου από το προηγούμενο έτος</a:t>
            </a:r>
            <a:endParaRPr lang="en-US" sz="1100"/>
          </a:p>
        </c:rich>
      </c:tx>
      <c:layout/>
      <c:overlay val="0"/>
    </c:title>
    <c:autoTitleDeleted val="0"/>
    <c:plotArea>
      <c:layout/>
      <c:barChart>
        <c:barDir val="col"/>
        <c:grouping val="clustered"/>
        <c:varyColors val="0"/>
        <c:ser>
          <c:idx val="0"/>
          <c:order val="0"/>
          <c:tx>
            <c:strRef>
              <c:f>Sheet1!$B$16</c:f>
              <c:strCache>
                <c:ptCount val="1"/>
                <c:pt idx="0">
                  <c:v>Έσοδα κινητής τηλεφωνίας</c:v>
                </c:pt>
              </c:strCache>
            </c:strRef>
          </c:tx>
          <c:spPr>
            <a:solidFill>
              <a:srgbClr val="00B050"/>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Sheet1!$G$15:$L$15</c:f>
              <c:strCache>
                <c:ptCount val="6"/>
                <c:pt idx="0">
                  <c:v>Q1 2014 </c:v>
                </c:pt>
                <c:pt idx="1">
                  <c:v>Q2 2014</c:v>
                </c:pt>
                <c:pt idx="2">
                  <c:v>Q3 2014</c:v>
                </c:pt>
                <c:pt idx="3">
                  <c:v>Q4 2014</c:v>
                </c:pt>
                <c:pt idx="4">
                  <c:v>Q1 2015</c:v>
                </c:pt>
                <c:pt idx="5">
                  <c:v>Q2 2015</c:v>
                </c:pt>
              </c:strCache>
            </c:strRef>
          </c:cat>
          <c:val>
            <c:numRef>
              <c:f>Sheet1!$G$16:$L$16</c:f>
              <c:numCache>
                <c:formatCode>0.0%</c:formatCode>
                <c:ptCount val="6"/>
                <c:pt idx="0">
                  <c:v>-9.7676719455214722E-2</c:v>
                </c:pt>
                <c:pt idx="1">
                  <c:v>-6.7026879217504831E-2</c:v>
                </c:pt>
                <c:pt idx="2">
                  <c:v>-6.0842963265525518E-2</c:v>
                </c:pt>
                <c:pt idx="3">
                  <c:v>1.4727069900164924E-2</c:v>
                </c:pt>
                <c:pt idx="4">
                  <c:v>3.9604659903940131E-2</c:v>
                </c:pt>
                <c:pt idx="5">
                  <c:v>-2.7746321710272692E-2</c:v>
                </c:pt>
              </c:numCache>
            </c:numRef>
          </c:val>
        </c:ser>
        <c:ser>
          <c:idx val="1"/>
          <c:order val="1"/>
          <c:tx>
            <c:strRef>
              <c:f>Sheet1!$B$17</c:f>
              <c:strCache>
                <c:ptCount val="1"/>
                <c:pt idx="0">
                  <c:v>Έσοδα από υπηρεσίες</c:v>
                </c:pt>
              </c:strCache>
            </c:strRef>
          </c:tx>
          <c:spPr>
            <a:solidFill>
              <a:srgbClr val="FFC000"/>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Sheet1!$G$15:$L$15</c:f>
              <c:strCache>
                <c:ptCount val="6"/>
                <c:pt idx="0">
                  <c:v>Q1 2014 </c:v>
                </c:pt>
                <c:pt idx="1">
                  <c:v>Q2 2014</c:v>
                </c:pt>
                <c:pt idx="2">
                  <c:v>Q3 2014</c:v>
                </c:pt>
                <c:pt idx="3">
                  <c:v>Q4 2014</c:v>
                </c:pt>
                <c:pt idx="4">
                  <c:v>Q1 2015</c:v>
                </c:pt>
                <c:pt idx="5">
                  <c:v>Q2 2015</c:v>
                </c:pt>
              </c:strCache>
            </c:strRef>
          </c:cat>
          <c:val>
            <c:numRef>
              <c:f>Sheet1!$G$17:$L$17</c:f>
              <c:numCache>
                <c:formatCode>0.0%</c:formatCode>
                <c:ptCount val="6"/>
                <c:pt idx="0">
                  <c:v>-7.5960399046253846E-2</c:v>
                </c:pt>
                <c:pt idx="1">
                  <c:v>-6.0409638602709648E-2</c:v>
                </c:pt>
                <c:pt idx="2">
                  <c:v>-4.0618210345164441E-2</c:v>
                </c:pt>
                <c:pt idx="3">
                  <c:v>-2.4819776857413212E-3</c:v>
                </c:pt>
                <c:pt idx="4">
                  <c:v>-3.759887159446984E-2</c:v>
                </c:pt>
                <c:pt idx="5">
                  <c:v>-4.9519975847841402E-2</c:v>
                </c:pt>
              </c:numCache>
            </c:numRef>
          </c:val>
        </c:ser>
        <c:dLbls>
          <c:showLegendKey val="0"/>
          <c:showVal val="0"/>
          <c:showCatName val="0"/>
          <c:showSerName val="0"/>
          <c:showPercent val="0"/>
          <c:showBubbleSize val="0"/>
        </c:dLbls>
        <c:gapWidth val="150"/>
        <c:axId val="248944248"/>
        <c:axId val="248945656"/>
      </c:barChart>
      <c:catAx>
        <c:axId val="248944248"/>
        <c:scaling>
          <c:orientation val="minMax"/>
        </c:scaling>
        <c:delete val="0"/>
        <c:axPos val="b"/>
        <c:numFmt formatCode="General" sourceLinked="0"/>
        <c:majorTickMark val="out"/>
        <c:minorTickMark val="none"/>
        <c:tickLblPos val="low"/>
        <c:crossAx val="248945656"/>
        <c:crosses val="autoZero"/>
        <c:auto val="1"/>
        <c:lblAlgn val="ctr"/>
        <c:lblOffset val="100"/>
        <c:noMultiLvlLbl val="0"/>
      </c:catAx>
      <c:valAx>
        <c:axId val="248945656"/>
        <c:scaling>
          <c:orientation val="minMax"/>
        </c:scaling>
        <c:delete val="0"/>
        <c:axPos val="l"/>
        <c:numFmt formatCode="0%" sourceLinked="0"/>
        <c:majorTickMark val="out"/>
        <c:minorTickMark val="none"/>
        <c:tickLblPos val="nextTo"/>
        <c:crossAx val="248944248"/>
        <c:crosses val="autoZero"/>
        <c:crossBetween val="between"/>
      </c:valAx>
    </c:plotArea>
    <c:legend>
      <c:legendPos val="b"/>
      <c:layout/>
      <c:overlay val="0"/>
    </c:legend>
    <c:plotVisOnly val="1"/>
    <c:dispBlanksAs val="gap"/>
    <c:showDLblsOverMax val="0"/>
  </c:chart>
  <c:spPr>
    <a:ln>
      <a:no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l-GR" sz="1100"/>
              <a:t>Επενδυσεις</a:t>
            </a:r>
            <a:r>
              <a:rPr lang="el-GR" sz="1100" baseline="0"/>
              <a:t> ανά τρίμηνο</a:t>
            </a:r>
            <a:endParaRPr lang="en-US" sz="1100"/>
          </a:p>
        </c:rich>
      </c:tx>
      <c:layout/>
      <c:overlay val="0"/>
    </c:title>
    <c:autoTitleDeleted val="0"/>
    <c:plotArea>
      <c:layout>
        <c:manualLayout>
          <c:layoutTarget val="inner"/>
          <c:xMode val="edge"/>
          <c:yMode val="edge"/>
          <c:x val="0.12098318110236218"/>
          <c:y val="0.1658567327546541"/>
          <c:w val="0.79233780577427826"/>
          <c:h val="0.65114668870414194"/>
        </c:manualLayout>
      </c:layout>
      <c:barChart>
        <c:barDir val="col"/>
        <c:grouping val="clustered"/>
        <c:varyColors val="0"/>
        <c:ser>
          <c:idx val="0"/>
          <c:order val="0"/>
          <c:tx>
            <c:v>Επενδύσεις σε εκ. €</c:v>
          </c:tx>
          <c:spPr>
            <a:solidFill>
              <a:srgbClr val="0070C0"/>
            </a:solidFill>
          </c:spPr>
          <c:invertIfNegative val="0"/>
          <c:dLbls>
            <c:spPr>
              <a:noFill/>
              <a:ln>
                <a:noFill/>
              </a:ln>
              <a:effectLst/>
            </c:spPr>
            <c:txPr>
              <a:bodyPr/>
              <a:lstStyle/>
              <a:p>
                <a:pPr>
                  <a:defRPr b="1">
                    <a:solidFill>
                      <a:schemeClr val="bg1"/>
                    </a:solidFill>
                  </a:defRPr>
                </a:pPr>
                <a:endParaRPr lang="el-GR"/>
              </a:p>
            </c:txPr>
            <c:dLblPos val="inBase"/>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Sheet1!$G$15:$L$15</c:f>
              <c:strCache>
                <c:ptCount val="6"/>
                <c:pt idx="0">
                  <c:v>Q1 2014 </c:v>
                </c:pt>
                <c:pt idx="1">
                  <c:v>Q2 2014</c:v>
                </c:pt>
                <c:pt idx="2">
                  <c:v>Q3 2014</c:v>
                </c:pt>
                <c:pt idx="3">
                  <c:v>Q4 2014</c:v>
                </c:pt>
                <c:pt idx="4">
                  <c:v>Q1 2015</c:v>
                </c:pt>
                <c:pt idx="5">
                  <c:v>Q2 2015</c:v>
                </c:pt>
              </c:strCache>
            </c:strRef>
          </c:cat>
          <c:val>
            <c:numRef>
              <c:f>Sheet1!$G$7:$L$7</c:f>
              <c:numCache>
                <c:formatCode>#,##0.00</c:formatCode>
                <c:ptCount val="6"/>
                <c:pt idx="0">
                  <c:v>68.626047999999997</c:v>
                </c:pt>
                <c:pt idx="1">
                  <c:v>63.385000000000005</c:v>
                </c:pt>
                <c:pt idx="2">
                  <c:v>57.132868999999999</c:v>
                </c:pt>
                <c:pt idx="3">
                  <c:v>119.43425400000001</c:v>
                </c:pt>
                <c:pt idx="4">
                  <c:v>74.844633333333334</c:v>
                </c:pt>
                <c:pt idx="5">
                  <c:v>55.721306867334832</c:v>
                </c:pt>
              </c:numCache>
            </c:numRef>
          </c:val>
        </c:ser>
        <c:dLbls>
          <c:showLegendKey val="0"/>
          <c:showVal val="0"/>
          <c:showCatName val="0"/>
          <c:showSerName val="0"/>
          <c:showPercent val="0"/>
          <c:showBubbleSize val="0"/>
        </c:dLbls>
        <c:gapWidth val="73"/>
        <c:axId val="250259192"/>
        <c:axId val="250259584"/>
      </c:barChart>
      <c:lineChart>
        <c:grouping val="standard"/>
        <c:varyColors val="0"/>
        <c:ser>
          <c:idx val="1"/>
          <c:order val="1"/>
          <c:tx>
            <c:strRef>
              <c:f>Sheet1!$B$25</c:f>
              <c:strCache>
                <c:ptCount val="1"/>
                <c:pt idx="0">
                  <c:v>Επενδυσεις ως % των εσόδων από υπηρεσίες</c:v>
                </c:pt>
              </c:strCache>
            </c:strRef>
          </c:tx>
          <c:spPr>
            <a:ln>
              <a:noFill/>
            </a:ln>
          </c:spPr>
          <c:marker>
            <c:spPr>
              <a:solidFill>
                <a:srgbClr val="FF0000"/>
              </a:solidFill>
            </c:spPr>
          </c:marker>
          <c:dLbls>
            <c:spPr>
              <a:noFill/>
              <a:ln>
                <a:noFill/>
              </a:ln>
              <a:effectLst/>
            </c:spPr>
            <c:dLblPos val="t"/>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Sheet1!$G$15:$L$15</c:f>
              <c:strCache>
                <c:ptCount val="6"/>
                <c:pt idx="0">
                  <c:v>Q1 2014 </c:v>
                </c:pt>
                <c:pt idx="1">
                  <c:v>Q2 2014</c:v>
                </c:pt>
                <c:pt idx="2">
                  <c:v>Q3 2014</c:v>
                </c:pt>
                <c:pt idx="3">
                  <c:v>Q4 2014</c:v>
                </c:pt>
                <c:pt idx="4">
                  <c:v>Q1 2015</c:v>
                </c:pt>
                <c:pt idx="5">
                  <c:v>Q2 2015</c:v>
                </c:pt>
              </c:strCache>
            </c:strRef>
          </c:cat>
          <c:val>
            <c:numRef>
              <c:f>Sheet1!$G$25:$L$25</c:f>
              <c:numCache>
                <c:formatCode>0.0%</c:formatCode>
                <c:ptCount val="6"/>
                <c:pt idx="0">
                  <c:v>0.14696441577370414</c:v>
                </c:pt>
                <c:pt idx="1">
                  <c:v>0.12757371440072457</c:v>
                </c:pt>
                <c:pt idx="2">
                  <c:v>0.10666167624382042</c:v>
                </c:pt>
                <c:pt idx="3">
                  <c:v>0.24402206000928572</c:v>
                </c:pt>
                <c:pt idx="4">
                  <c:v>0.16654352188494179</c:v>
                </c:pt>
                <c:pt idx="5">
                  <c:v>0.1179921203511196</c:v>
                </c:pt>
              </c:numCache>
            </c:numRef>
          </c:val>
          <c:smooth val="0"/>
        </c:ser>
        <c:dLbls>
          <c:showLegendKey val="0"/>
          <c:showVal val="0"/>
          <c:showCatName val="0"/>
          <c:showSerName val="0"/>
          <c:showPercent val="0"/>
          <c:showBubbleSize val="0"/>
        </c:dLbls>
        <c:marker val="1"/>
        <c:smooth val="0"/>
        <c:axId val="250925888"/>
        <c:axId val="250259976"/>
      </c:lineChart>
      <c:catAx>
        <c:axId val="250259192"/>
        <c:scaling>
          <c:orientation val="minMax"/>
        </c:scaling>
        <c:delete val="0"/>
        <c:axPos val="b"/>
        <c:numFmt formatCode="General" sourceLinked="0"/>
        <c:majorTickMark val="out"/>
        <c:minorTickMark val="none"/>
        <c:tickLblPos val="low"/>
        <c:crossAx val="250259584"/>
        <c:crosses val="autoZero"/>
        <c:auto val="1"/>
        <c:lblAlgn val="ctr"/>
        <c:lblOffset val="100"/>
        <c:noMultiLvlLbl val="0"/>
      </c:catAx>
      <c:valAx>
        <c:axId val="250259584"/>
        <c:scaling>
          <c:orientation val="minMax"/>
          <c:max val="150"/>
        </c:scaling>
        <c:delete val="0"/>
        <c:axPos val="l"/>
        <c:title>
          <c:tx>
            <c:rich>
              <a:bodyPr rot="-5400000" vert="horz"/>
              <a:lstStyle/>
              <a:p>
                <a:pPr>
                  <a:defRPr/>
                </a:pPr>
                <a:r>
                  <a:rPr lang="el-GR"/>
                  <a:t>σε εκ. €</a:t>
                </a:r>
              </a:p>
            </c:rich>
          </c:tx>
          <c:layout/>
          <c:overlay val="0"/>
        </c:title>
        <c:numFmt formatCode="#,##0\ _€" sourceLinked="0"/>
        <c:majorTickMark val="out"/>
        <c:minorTickMark val="none"/>
        <c:tickLblPos val="nextTo"/>
        <c:crossAx val="250259192"/>
        <c:crosses val="autoZero"/>
        <c:crossBetween val="between"/>
        <c:majorUnit val="25"/>
      </c:valAx>
      <c:valAx>
        <c:axId val="250259976"/>
        <c:scaling>
          <c:orientation val="minMax"/>
          <c:max val="0.25"/>
        </c:scaling>
        <c:delete val="0"/>
        <c:axPos val="r"/>
        <c:numFmt formatCode="0%" sourceLinked="0"/>
        <c:majorTickMark val="out"/>
        <c:minorTickMark val="none"/>
        <c:tickLblPos val="nextTo"/>
        <c:crossAx val="250925888"/>
        <c:crosses val="max"/>
        <c:crossBetween val="between"/>
      </c:valAx>
      <c:catAx>
        <c:axId val="250925888"/>
        <c:scaling>
          <c:orientation val="minMax"/>
        </c:scaling>
        <c:delete val="1"/>
        <c:axPos val="b"/>
        <c:numFmt formatCode="General" sourceLinked="1"/>
        <c:majorTickMark val="out"/>
        <c:minorTickMark val="none"/>
        <c:tickLblPos val="none"/>
        <c:crossAx val="250259976"/>
        <c:crosses val="autoZero"/>
        <c:auto val="1"/>
        <c:lblAlgn val="ctr"/>
        <c:lblOffset val="100"/>
        <c:noMultiLvlLbl val="0"/>
      </c:catAx>
    </c:plotArea>
    <c:legend>
      <c:legendPos val="b"/>
      <c:layout/>
      <c:overlay val="0"/>
    </c:legend>
    <c:plotVisOnly val="1"/>
    <c:dispBlanksAs val="gap"/>
    <c:showDLblsOverMax val="0"/>
  </c:chart>
  <c:spPr>
    <a:ln>
      <a:noFill/>
    </a:ln>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l-GR" sz="1100"/>
              <a:t>Μεταβολή δεικτών</a:t>
            </a:r>
            <a:r>
              <a:rPr lang="el-GR" sz="1100" baseline="0"/>
              <a:t> </a:t>
            </a:r>
            <a:r>
              <a:rPr lang="el-GR" sz="1100" b="1" i="0" u="none" strike="noStrike" baseline="0"/>
              <a:t>α' 6μηνο</a:t>
            </a:r>
            <a:r>
              <a:rPr lang="en-GB" sz="1100" b="1" i="0" u="none" strike="noStrike" baseline="0" dirty="0"/>
              <a:t> 2015 /</a:t>
            </a:r>
            <a:r>
              <a:rPr lang="el-GR" sz="1100" b="1" i="0" u="none" strike="noStrike" baseline="0"/>
              <a:t> α' 6μηνο</a:t>
            </a:r>
            <a:r>
              <a:rPr lang="en-GB" sz="1100" b="1" i="0" u="none" strike="noStrike" baseline="0" dirty="0"/>
              <a:t> 2014</a:t>
            </a:r>
            <a:endParaRPr lang="en-US" sz="1100" dirty="0"/>
          </a:p>
        </c:rich>
      </c:tx>
      <c:layout/>
      <c:overlay val="0"/>
    </c:title>
    <c:autoTitleDeleted val="0"/>
    <c:plotArea>
      <c:layout/>
      <c:barChart>
        <c:barDir val="col"/>
        <c:grouping val="clustered"/>
        <c:varyColors val="0"/>
        <c:ser>
          <c:idx val="0"/>
          <c:order val="0"/>
          <c:tx>
            <c:strRef>
              <c:f>Q1Q2Q3!$F$7:$F$10</c:f>
              <c:strCache>
                <c:ptCount val="1"/>
                <c:pt idx="0">
                  <c:v>-2,9% 0,9% -1,0% -0,1%</c:v>
                </c:pt>
              </c:strCache>
            </c:strRef>
          </c:tx>
          <c:spPr>
            <a:solidFill>
              <a:srgbClr val="FF0066"/>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Q1Q2Q3!$B$7:$B$11</c:f>
              <c:strCache>
                <c:ptCount val="5"/>
                <c:pt idx="0">
                  <c:v>ARPU</c:v>
                </c:pt>
                <c:pt idx="1">
                  <c:v>MOU</c:v>
                </c:pt>
                <c:pt idx="2">
                  <c:v>Συνδρομητές</c:v>
                </c:pt>
                <c:pt idx="3">
                  <c:v>Λεπτά ομιλίας</c:v>
                </c:pt>
                <c:pt idx="4">
                  <c:v>Τιμές (ευρώ ανά λεπτό ομιλίας)</c:v>
                </c:pt>
              </c:strCache>
            </c:strRef>
          </c:cat>
          <c:val>
            <c:numRef>
              <c:f>Q1Q2Q3!$F$7:$F$11</c:f>
              <c:numCache>
                <c:formatCode>0.0%</c:formatCode>
                <c:ptCount val="5"/>
                <c:pt idx="0">
                  <c:v>-2.9127115588241666E-2</c:v>
                </c:pt>
                <c:pt idx="1">
                  <c:v>9.0132382176806372E-3</c:v>
                </c:pt>
                <c:pt idx="2">
                  <c:v>-9.754801194540863E-3</c:v>
                </c:pt>
                <c:pt idx="3">
                  <c:v>-1.1278197431717767E-3</c:v>
                </c:pt>
                <c:pt idx="4">
                  <c:v>-4.3164054234975491E-2</c:v>
                </c:pt>
              </c:numCache>
            </c:numRef>
          </c:val>
        </c:ser>
        <c:dLbls>
          <c:showLegendKey val="0"/>
          <c:showVal val="0"/>
          <c:showCatName val="0"/>
          <c:showSerName val="0"/>
          <c:showPercent val="0"/>
          <c:showBubbleSize val="0"/>
        </c:dLbls>
        <c:gapWidth val="150"/>
        <c:axId val="250926672"/>
        <c:axId val="250927064"/>
      </c:barChart>
      <c:catAx>
        <c:axId val="250926672"/>
        <c:scaling>
          <c:orientation val="minMax"/>
        </c:scaling>
        <c:delete val="0"/>
        <c:axPos val="b"/>
        <c:numFmt formatCode="General" sourceLinked="1"/>
        <c:majorTickMark val="out"/>
        <c:minorTickMark val="none"/>
        <c:tickLblPos val="low"/>
        <c:crossAx val="250927064"/>
        <c:crosses val="autoZero"/>
        <c:auto val="1"/>
        <c:lblAlgn val="ctr"/>
        <c:lblOffset val="100"/>
        <c:noMultiLvlLbl val="0"/>
      </c:catAx>
      <c:valAx>
        <c:axId val="250927064"/>
        <c:scaling>
          <c:orientation val="minMax"/>
        </c:scaling>
        <c:delete val="0"/>
        <c:axPos val="l"/>
        <c:numFmt formatCode="0%" sourceLinked="0"/>
        <c:majorTickMark val="out"/>
        <c:minorTickMark val="none"/>
        <c:tickLblPos val="nextTo"/>
        <c:crossAx val="250926672"/>
        <c:crosses val="autoZero"/>
        <c:crossBetween val="between"/>
      </c:valAx>
    </c:plotArea>
    <c:plotVisOnly val="1"/>
    <c:dispBlanksAs val="gap"/>
    <c:showDLblsOverMax val="0"/>
  </c:chart>
  <c:spPr>
    <a:ln>
      <a:noFill/>
    </a:ln>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sz="1100"/>
              <a:t>% </a:t>
            </a:r>
            <a:r>
              <a:rPr lang="el-GR" sz="1100"/>
              <a:t>συνδρομητών</a:t>
            </a:r>
            <a:r>
              <a:rPr lang="el-GR" sz="1100" baseline="0"/>
              <a:t> με </a:t>
            </a:r>
            <a:r>
              <a:rPr lang="en-US" sz="1100"/>
              <a:t>smartphone</a:t>
            </a:r>
          </a:p>
        </c:rich>
      </c:tx>
      <c:layout/>
      <c:overlay val="0"/>
    </c:title>
    <c:autoTitleDeleted val="0"/>
    <c:plotArea>
      <c:layout>
        <c:manualLayout>
          <c:layoutTarget val="inner"/>
          <c:xMode val="edge"/>
          <c:yMode val="edge"/>
          <c:x val="6.5412120220877432E-2"/>
          <c:y val="0.15967866516685414"/>
          <c:w val="0.88844645902941655"/>
          <c:h val="0.59445765707857978"/>
        </c:manualLayout>
      </c:layout>
      <c:barChart>
        <c:barDir val="col"/>
        <c:grouping val="clustered"/>
        <c:varyColors val="0"/>
        <c:ser>
          <c:idx val="0"/>
          <c:order val="0"/>
          <c:tx>
            <c:strRef>
              <c:f>smartphones!$Q$4</c:f>
              <c:strCache>
                <c:ptCount val="1"/>
                <c:pt idx="0">
                  <c:v>Q2 2014</c:v>
                </c:pt>
              </c:strCache>
            </c:strRef>
          </c:tx>
          <c:spPr>
            <a:solidFill>
              <a:schemeClr val="tx1">
                <a:lumMod val="50000"/>
                <a:lumOff val="50000"/>
              </a:schemeClr>
            </a:solidFill>
          </c:spPr>
          <c:invertIfNegative val="0"/>
          <c:dLbls>
            <c:numFmt formatCode="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smartphones!$B$6:$B$12</c:f>
              <c:strCache>
                <c:ptCount val="7"/>
                <c:pt idx="0">
                  <c:v>Γερμανία</c:v>
                </c:pt>
                <c:pt idx="1">
                  <c:v>Μ. Βρετανία</c:v>
                </c:pt>
                <c:pt idx="2">
                  <c:v>Ολλανδία</c:v>
                </c:pt>
                <c:pt idx="3">
                  <c:v>Ιταλία</c:v>
                </c:pt>
                <c:pt idx="4">
                  <c:v>Ισπανία</c:v>
                </c:pt>
                <c:pt idx="5">
                  <c:v>Πορτογαλία</c:v>
                </c:pt>
                <c:pt idx="6">
                  <c:v>Ελλάδα</c:v>
                </c:pt>
              </c:strCache>
            </c:strRef>
          </c:cat>
          <c:val>
            <c:numRef>
              <c:f>smartphones!$Q$6:$Q$12</c:f>
              <c:numCache>
                <c:formatCode>0.00%</c:formatCode>
                <c:ptCount val="7"/>
                <c:pt idx="0">
                  <c:v>0.45500000000000002</c:v>
                </c:pt>
                <c:pt idx="1">
                  <c:v>0.62400000000000022</c:v>
                </c:pt>
                <c:pt idx="2" formatCode="0%">
                  <c:v>0.6040000000000002</c:v>
                </c:pt>
                <c:pt idx="3">
                  <c:v>0.42100000000000015</c:v>
                </c:pt>
                <c:pt idx="4">
                  <c:v>0.63300000000000023</c:v>
                </c:pt>
                <c:pt idx="5">
                  <c:v>0.42100000000000015</c:v>
                </c:pt>
                <c:pt idx="6">
                  <c:v>0.25900000000000001</c:v>
                </c:pt>
              </c:numCache>
            </c:numRef>
          </c:val>
        </c:ser>
        <c:ser>
          <c:idx val="1"/>
          <c:order val="1"/>
          <c:tx>
            <c:strRef>
              <c:f>smartphones!$U$4</c:f>
              <c:strCache>
                <c:ptCount val="1"/>
                <c:pt idx="0">
                  <c:v>Q2 2015</c:v>
                </c:pt>
              </c:strCache>
            </c:strRef>
          </c:tx>
          <c:spPr>
            <a:solidFill>
              <a:srgbClr val="FF0000"/>
            </a:solidFill>
          </c:spPr>
          <c:invertIfNegative val="0"/>
          <c:dLbls>
            <c:numFmt formatCode="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smartphones!$B$6:$B$12</c:f>
              <c:strCache>
                <c:ptCount val="7"/>
                <c:pt idx="0">
                  <c:v>Γερμανία</c:v>
                </c:pt>
                <c:pt idx="1">
                  <c:v>Μ. Βρετανία</c:v>
                </c:pt>
                <c:pt idx="2">
                  <c:v>Ολλανδία</c:v>
                </c:pt>
                <c:pt idx="3">
                  <c:v>Ιταλία</c:v>
                </c:pt>
                <c:pt idx="4">
                  <c:v>Ισπανία</c:v>
                </c:pt>
                <c:pt idx="5">
                  <c:v>Πορτογαλία</c:v>
                </c:pt>
                <c:pt idx="6">
                  <c:v>Ελλάδα</c:v>
                </c:pt>
              </c:strCache>
            </c:strRef>
          </c:cat>
          <c:val>
            <c:numRef>
              <c:f>smartphones!$U$6:$U$12</c:f>
              <c:numCache>
                <c:formatCode>0%</c:formatCode>
                <c:ptCount val="7"/>
                <c:pt idx="0" formatCode="0.00%">
                  <c:v>0.53700000000000003</c:v>
                </c:pt>
                <c:pt idx="1">
                  <c:v>0.69799999999999995</c:v>
                </c:pt>
                <c:pt idx="2" formatCode="0.00%">
                  <c:v>0.63800000000000023</c:v>
                </c:pt>
                <c:pt idx="3" formatCode="0.00%">
                  <c:v>0.52800000000000002</c:v>
                </c:pt>
                <c:pt idx="4" formatCode="0.00%">
                  <c:v>0.6000000000000002</c:v>
                </c:pt>
                <c:pt idx="5" formatCode="0.00%">
                  <c:v>0.51800000000000002</c:v>
                </c:pt>
                <c:pt idx="6" formatCode="0.00%">
                  <c:v>0.33200000000000013</c:v>
                </c:pt>
              </c:numCache>
            </c:numRef>
          </c:val>
        </c:ser>
        <c:dLbls>
          <c:showLegendKey val="0"/>
          <c:showVal val="0"/>
          <c:showCatName val="0"/>
          <c:showSerName val="0"/>
          <c:showPercent val="0"/>
          <c:showBubbleSize val="0"/>
        </c:dLbls>
        <c:gapWidth val="120"/>
        <c:axId val="250927848"/>
        <c:axId val="250928240"/>
      </c:barChart>
      <c:catAx>
        <c:axId val="250927848"/>
        <c:scaling>
          <c:orientation val="minMax"/>
        </c:scaling>
        <c:delete val="0"/>
        <c:axPos val="b"/>
        <c:numFmt formatCode="General" sourceLinked="0"/>
        <c:majorTickMark val="out"/>
        <c:minorTickMark val="none"/>
        <c:tickLblPos val="nextTo"/>
        <c:crossAx val="250928240"/>
        <c:crosses val="autoZero"/>
        <c:auto val="1"/>
        <c:lblAlgn val="ctr"/>
        <c:lblOffset val="100"/>
        <c:noMultiLvlLbl val="0"/>
      </c:catAx>
      <c:valAx>
        <c:axId val="250928240"/>
        <c:scaling>
          <c:orientation val="minMax"/>
        </c:scaling>
        <c:delete val="0"/>
        <c:axPos val="l"/>
        <c:numFmt formatCode="0%" sourceLinked="0"/>
        <c:majorTickMark val="out"/>
        <c:minorTickMark val="none"/>
        <c:tickLblPos val="nextTo"/>
        <c:crossAx val="250927848"/>
        <c:crosses val="autoZero"/>
        <c:crossBetween val="between"/>
      </c:valAx>
    </c:plotArea>
    <c:legend>
      <c:legendPos val="b"/>
      <c:layout/>
      <c:overlay val="0"/>
    </c:legend>
    <c:plotVisOnly val="1"/>
    <c:dispBlanksAs val="gap"/>
    <c:showDLblsOverMax val="0"/>
  </c:chart>
  <c:spPr>
    <a:ln>
      <a:noFill/>
    </a:ln>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l-GR" sz="1100"/>
              <a:t>Δεδομένα σε </a:t>
            </a:r>
            <a:r>
              <a:rPr lang="en-US" sz="1100"/>
              <a:t>MB </a:t>
            </a:r>
            <a:r>
              <a:rPr lang="el-GR" sz="1100"/>
              <a:t>προς λεπτά ομιλίας</a:t>
            </a:r>
            <a:endParaRPr lang="en-US" sz="1100"/>
          </a:p>
        </c:rich>
      </c:tx>
      <c:layout/>
      <c:overlay val="0"/>
    </c:title>
    <c:autoTitleDeleted val="0"/>
    <c:plotArea>
      <c:layout/>
      <c:barChart>
        <c:barDir val="col"/>
        <c:grouping val="clustered"/>
        <c:varyColors val="0"/>
        <c:ser>
          <c:idx val="0"/>
          <c:order val="0"/>
          <c:tx>
            <c:strRef>
              <c:f>Data!$M$28</c:f>
              <c:strCache>
                <c:ptCount val="1"/>
                <c:pt idx="0">
                  <c:v>Q2 2014</c:v>
                </c:pt>
              </c:strCache>
            </c:strRef>
          </c:tx>
          <c:spPr>
            <a:solidFill>
              <a:schemeClr val="bg1">
                <a:lumMod val="50000"/>
              </a:schemeClr>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Data!$B$29:$B$38</c:f>
              <c:strCache>
                <c:ptCount val="10"/>
                <c:pt idx="0">
                  <c:v>Γερμανία</c:v>
                </c:pt>
                <c:pt idx="1">
                  <c:v>Ιταλία</c:v>
                </c:pt>
                <c:pt idx="2">
                  <c:v>Μ. Βρετανία</c:v>
                </c:pt>
                <c:pt idx="3">
                  <c:v>Ισπανία</c:v>
                </c:pt>
                <c:pt idx="4">
                  <c:v>Ολλανδία</c:v>
                </c:pt>
                <c:pt idx="5">
                  <c:v>Πορτογαλία</c:v>
                </c:pt>
                <c:pt idx="6">
                  <c:v>Ρουμανία</c:v>
                </c:pt>
                <c:pt idx="7">
                  <c:v>Άλλες χωρες</c:v>
                </c:pt>
                <c:pt idx="8">
                  <c:v>Ελλάδα</c:v>
                </c:pt>
                <c:pt idx="9">
                  <c:v>Ευρώπη </c:v>
                </c:pt>
              </c:strCache>
            </c:strRef>
          </c:cat>
          <c:val>
            <c:numRef>
              <c:f>Data!$M$29:$M$38</c:f>
              <c:numCache>
                <c:formatCode>0.00</c:formatCode>
                <c:ptCount val="10"/>
                <c:pt idx="0">
                  <c:v>2.4214012077137848</c:v>
                </c:pt>
                <c:pt idx="1">
                  <c:v>1.2960861871551994</c:v>
                </c:pt>
                <c:pt idx="2">
                  <c:v>1.212022367194781</c:v>
                </c:pt>
                <c:pt idx="3">
                  <c:v>1.5193117977528088</c:v>
                </c:pt>
                <c:pt idx="4">
                  <c:v>1.6819376642883965</c:v>
                </c:pt>
                <c:pt idx="5">
                  <c:v>1.1907302434144713</c:v>
                </c:pt>
                <c:pt idx="6">
                  <c:v>0.60050983248361289</c:v>
                </c:pt>
                <c:pt idx="7">
                  <c:v>1.0600983707347065</c:v>
                </c:pt>
                <c:pt idx="8">
                  <c:v>0.51083238312428736</c:v>
                </c:pt>
                <c:pt idx="9">
                  <c:v>1.4528174710164465</c:v>
                </c:pt>
              </c:numCache>
            </c:numRef>
          </c:val>
        </c:ser>
        <c:ser>
          <c:idx val="1"/>
          <c:order val="1"/>
          <c:tx>
            <c:strRef>
              <c:f>Data!$Q$28</c:f>
              <c:strCache>
                <c:ptCount val="1"/>
                <c:pt idx="0">
                  <c:v>Q2 2015</c:v>
                </c:pt>
              </c:strCache>
            </c:strRef>
          </c:tx>
          <c:spPr>
            <a:solidFill>
              <a:srgbClr val="0070C0"/>
            </a:solidFill>
          </c:spPr>
          <c:invertIfNegative val="0"/>
          <c:dLbls>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Data!$B$29:$B$38</c:f>
              <c:strCache>
                <c:ptCount val="10"/>
                <c:pt idx="0">
                  <c:v>Γερμανία</c:v>
                </c:pt>
                <c:pt idx="1">
                  <c:v>Ιταλία</c:v>
                </c:pt>
                <c:pt idx="2">
                  <c:v>Μ. Βρετανία</c:v>
                </c:pt>
                <c:pt idx="3">
                  <c:v>Ισπανία</c:v>
                </c:pt>
                <c:pt idx="4">
                  <c:v>Ολλανδία</c:v>
                </c:pt>
                <c:pt idx="5">
                  <c:v>Πορτογαλία</c:v>
                </c:pt>
                <c:pt idx="6">
                  <c:v>Ρουμανία</c:v>
                </c:pt>
                <c:pt idx="7">
                  <c:v>Άλλες χωρες</c:v>
                </c:pt>
                <c:pt idx="8">
                  <c:v>Ελλάδα</c:v>
                </c:pt>
                <c:pt idx="9">
                  <c:v>Ευρώπη </c:v>
                </c:pt>
              </c:strCache>
            </c:strRef>
          </c:cat>
          <c:val>
            <c:numRef>
              <c:f>Data!$Q$29:$Q$38</c:f>
              <c:numCache>
                <c:formatCode>0.00</c:formatCode>
                <c:ptCount val="10"/>
                <c:pt idx="0">
                  <c:v>3.0716286769387486</c:v>
                </c:pt>
                <c:pt idx="1">
                  <c:v>2.0911041847631697</c:v>
                </c:pt>
                <c:pt idx="2">
                  <c:v>2.4932122460443784</c:v>
                </c:pt>
                <c:pt idx="3">
                  <c:v>2.4373861810390998</c:v>
                </c:pt>
                <c:pt idx="4">
                  <c:v>2.5418702023726452</c:v>
                </c:pt>
                <c:pt idx="5">
                  <c:v>2.3958730158730153</c:v>
                </c:pt>
                <c:pt idx="6">
                  <c:v>1.2235561323815705</c:v>
                </c:pt>
                <c:pt idx="7">
                  <c:v>1.9992777697529975</c:v>
                </c:pt>
                <c:pt idx="8">
                  <c:v>0.86129597197898433</c:v>
                </c:pt>
                <c:pt idx="9">
                  <c:v>2.2941450596108788</c:v>
                </c:pt>
              </c:numCache>
            </c:numRef>
          </c:val>
        </c:ser>
        <c:dLbls>
          <c:showLegendKey val="0"/>
          <c:showVal val="0"/>
          <c:showCatName val="0"/>
          <c:showSerName val="0"/>
          <c:showPercent val="0"/>
          <c:showBubbleSize val="0"/>
        </c:dLbls>
        <c:gapWidth val="150"/>
        <c:axId val="250929024"/>
        <c:axId val="250929416"/>
      </c:barChart>
      <c:catAx>
        <c:axId val="250929024"/>
        <c:scaling>
          <c:orientation val="minMax"/>
        </c:scaling>
        <c:delete val="0"/>
        <c:axPos val="b"/>
        <c:numFmt formatCode="General" sourceLinked="0"/>
        <c:majorTickMark val="out"/>
        <c:minorTickMark val="none"/>
        <c:tickLblPos val="nextTo"/>
        <c:crossAx val="250929416"/>
        <c:crosses val="autoZero"/>
        <c:auto val="1"/>
        <c:lblAlgn val="ctr"/>
        <c:lblOffset val="100"/>
        <c:noMultiLvlLbl val="0"/>
      </c:catAx>
      <c:valAx>
        <c:axId val="250929416"/>
        <c:scaling>
          <c:orientation val="minMax"/>
        </c:scaling>
        <c:delete val="0"/>
        <c:axPos val="l"/>
        <c:numFmt formatCode="0.0" sourceLinked="0"/>
        <c:majorTickMark val="out"/>
        <c:minorTickMark val="none"/>
        <c:tickLblPos val="nextTo"/>
        <c:crossAx val="250929024"/>
        <c:crosses val="autoZero"/>
        <c:crossBetween val="between"/>
      </c:valAx>
    </c:plotArea>
    <c:legend>
      <c:legendPos val="b"/>
      <c:layout/>
      <c:overlay val="0"/>
    </c:legend>
    <c:plotVisOnly val="1"/>
    <c:dispBlanksAs val="gap"/>
    <c:showDLblsOverMax val="0"/>
  </c:chart>
  <c:spPr>
    <a:ln>
      <a:noFill/>
    </a:ln>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l-GR" sz="1200"/>
              <a:t>Δημόσια έσοδα από το ειδικό τέλος στην κινητή τηλεφωνία</a:t>
            </a:r>
            <a:endParaRPr lang="en-US" sz="1200"/>
          </a:p>
        </c:rich>
      </c:tx>
      <c:layout/>
      <c:overlay val="0"/>
    </c:title>
    <c:autoTitleDeleted val="0"/>
    <c:plotArea>
      <c:layout/>
      <c:barChart>
        <c:barDir val="col"/>
        <c:grouping val="clustered"/>
        <c:varyColors val="0"/>
        <c:ser>
          <c:idx val="1"/>
          <c:order val="0"/>
          <c:spPr>
            <a:solidFill>
              <a:srgbClr val="00B050"/>
            </a:solidFill>
          </c:spPr>
          <c:invertIfNegative val="0"/>
          <c:dLbls>
            <c:numFmt formatCode="#,##0.0" sourceLinked="0"/>
            <c:spPr>
              <a:noFill/>
              <a:ln>
                <a:noFill/>
              </a:ln>
              <a:effectLst/>
            </c:spPr>
            <c:showLegendKey val="0"/>
            <c:showVal val="1"/>
            <c:showCatName val="0"/>
            <c:showSerName val="0"/>
            <c:showPercent val="0"/>
            <c:showBubbleSize val="0"/>
            <c:showLeaderLines val="0"/>
            <c:extLst>
              <c:ext xmlns:c15="http://schemas.microsoft.com/office/drawing/2012/chart" uri="{CE6537A1-D6FC-4f65-9D91-7224C49458BB}">
                <c15:layout/>
                <c15:showLeaderLines val="0"/>
              </c:ext>
            </c:extLst>
          </c:dLbls>
          <c:cat>
            <c:strRef>
              <c:f>'Ειδικο τελος'!$C$5:$P$5</c:f>
              <c:strCache>
                <c:ptCount val="14"/>
                <c:pt idx="0">
                  <c:v>2002</c:v>
                </c:pt>
                <c:pt idx="1">
                  <c:v>2003</c:v>
                </c:pt>
                <c:pt idx="2">
                  <c:v>2004</c:v>
                </c:pt>
                <c:pt idx="3">
                  <c:v>2005</c:v>
                </c:pt>
                <c:pt idx="4">
                  <c:v>2006</c:v>
                </c:pt>
                <c:pt idx="5">
                  <c:v>2007</c:v>
                </c:pt>
                <c:pt idx="6">
                  <c:v>2008</c:v>
                </c:pt>
                <c:pt idx="7">
                  <c:v>2009</c:v>
                </c:pt>
                <c:pt idx="8">
                  <c:v>2010</c:v>
                </c:pt>
                <c:pt idx="9">
                  <c:v>2011</c:v>
                </c:pt>
                <c:pt idx="10">
                  <c:v>2012</c:v>
                </c:pt>
                <c:pt idx="11">
                  <c:v>2013</c:v>
                </c:pt>
                <c:pt idx="12">
                  <c:v>2014</c:v>
                </c:pt>
                <c:pt idx="13">
                  <c:v>Ιαν-Μαι 2015</c:v>
                </c:pt>
              </c:strCache>
            </c:strRef>
          </c:cat>
          <c:val>
            <c:numRef>
              <c:f>'Ειδικο τελος'!$C$6:$P$6</c:f>
              <c:numCache>
                <c:formatCode>General</c:formatCode>
                <c:ptCount val="14"/>
                <c:pt idx="0">
                  <c:v>65.540000000000006</c:v>
                </c:pt>
                <c:pt idx="1">
                  <c:v>76.59</c:v>
                </c:pt>
                <c:pt idx="2" formatCode="0.00">
                  <c:v>86.52582851268842</c:v>
                </c:pt>
                <c:pt idx="3" formatCode="0.00">
                  <c:v>95.86999999999999</c:v>
                </c:pt>
                <c:pt idx="4" formatCode="0.00">
                  <c:v>107.19</c:v>
                </c:pt>
                <c:pt idx="5" formatCode="0.00">
                  <c:v>229.58298414932474</c:v>
                </c:pt>
                <c:pt idx="6" formatCode="0.00">
                  <c:v>241.72115330005397</c:v>
                </c:pt>
                <c:pt idx="7" formatCode="0.00">
                  <c:v>273.71000000000004</c:v>
                </c:pt>
                <c:pt idx="8" formatCode="0.00">
                  <c:v>375.26</c:v>
                </c:pt>
                <c:pt idx="9" formatCode="0.00">
                  <c:v>312.06</c:v>
                </c:pt>
                <c:pt idx="10" formatCode="0.00">
                  <c:v>285.95999999999987</c:v>
                </c:pt>
                <c:pt idx="11" formatCode="0.00">
                  <c:v>250.49</c:v>
                </c:pt>
                <c:pt idx="12" formatCode="0.00">
                  <c:v>224.33</c:v>
                </c:pt>
                <c:pt idx="13" formatCode="0.00">
                  <c:v>78.53</c:v>
                </c:pt>
              </c:numCache>
            </c:numRef>
          </c:val>
        </c:ser>
        <c:dLbls>
          <c:showLegendKey val="0"/>
          <c:showVal val="0"/>
          <c:showCatName val="0"/>
          <c:showSerName val="0"/>
          <c:showPercent val="0"/>
          <c:showBubbleSize val="0"/>
        </c:dLbls>
        <c:gapWidth val="150"/>
        <c:axId val="251149000"/>
        <c:axId val="251149392"/>
      </c:barChart>
      <c:catAx>
        <c:axId val="251149000"/>
        <c:scaling>
          <c:orientation val="minMax"/>
        </c:scaling>
        <c:delete val="0"/>
        <c:axPos val="b"/>
        <c:numFmt formatCode="General" sourceLinked="1"/>
        <c:majorTickMark val="out"/>
        <c:minorTickMark val="none"/>
        <c:tickLblPos val="nextTo"/>
        <c:crossAx val="251149392"/>
        <c:crosses val="autoZero"/>
        <c:auto val="1"/>
        <c:lblAlgn val="ctr"/>
        <c:lblOffset val="100"/>
        <c:noMultiLvlLbl val="0"/>
      </c:catAx>
      <c:valAx>
        <c:axId val="251149392"/>
        <c:scaling>
          <c:orientation val="minMax"/>
        </c:scaling>
        <c:delete val="0"/>
        <c:axPos val="l"/>
        <c:title>
          <c:tx>
            <c:rich>
              <a:bodyPr rot="-5400000" vert="horz"/>
              <a:lstStyle/>
              <a:p>
                <a:pPr>
                  <a:defRPr/>
                </a:pPr>
                <a:r>
                  <a:rPr lang="el-GR"/>
                  <a:t>σε εκ. €</a:t>
                </a:r>
              </a:p>
            </c:rich>
          </c:tx>
          <c:layout/>
          <c:overlay val="0"/>
        </c:title>
        <c:numFmt formatCode="0" sourceLinked="0"/>
        <c:majorTickMark val="out"/>
        <c:minorTickMark val="none"/>
        <c:tickLblPos val="nextTo"/>
        <c:crossAx val="251149000"/>
        <c:crosses val="autoZero"/>
        <c:crossBetween val="between"/>
      </c:valAx>
    </c:plotArea>
    <c:plotVisOnly val="1"/>
    <c:dispBlanksAs val="gap"/>
    <c:showDLblsOverMax val="0"/>
  </c:chart>
  <c:spPr>
    <a:ln>
      <a:noFill/>
    </a:ln>
  </c:sp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0.19741</cdr:x>
      <cdr:y>0.11615</cdr:y>
    </cdr:from>
    <cdr:to>
      <cdr:x>0.53236</cdr:x>
      <cdr:y>0.53257</cdr:y>
    </cdr:to>
    <cdr:grpSp>
      <cdr:nvGrpSpPr>
        <cdr:cNvPr id="7" name="Group 6"/>
        <cdr:cNvGrpSpPr/>
      </cdr:nvGrpSpPr>
      <cdr:grpSpPr>
        <a:xfrm xmlns:a="http://schemas.openxmlformats.org/drawingml/2006/main">
          <a:off x="1398966" y="442532"/>
          <a:ext cx="2373656" cy="1586560"/>
          <a:chOff x="1162050" y="390525"/>
          <a:chExt cx="1971676" cy="1400174"/>
        </a:xfrm>
      </cdr:grpSpPr>
      <cdr:sp macro="" textlink="">
        <cdr:nvSpPr>
          <cdr:cNvPr id="2" name="TextBox 2"/>
          <cdr:cNvSpPr txBox="1"/>
        </cdr:nvSpPr>
        <cdr:spPr>
          <a:xfrm xmlns:a="http://schemas.openxmlformats.org/drawingml/2006/main">
            <a:off x="1162050" y="1209675"/>
            <a:ext cx="1238250" cy="438150"/>
          </a:xfrm>
          <a:prstGeom xmlns:a="http://schemas.openxmlformats.org/drawingml/2006/main" prst="rect">
            <a:avLst/>
          </a:prstGeom>
          <a:solidFill xmlns:a="http://schemas.openxmlformats.org/drawingml/2006/main">
            <a:sysClr val="window" lastClr="FFFFFF"/>
          </a:solidFill>
          <a:ln xmlns:a="http://schemas.openxmlformats.org/drawingml/2006/main" w="9525" cmpd="sng">
            <a:noFill/>
          </a:ln>
          <a:effectLst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t"/>
          <a:lstStyle xmlns:a="http://schemas.openxmlformats.org/drawingml/2006/main">
            <a:lvl1pPr marL="0" indent="0">
              <a:defRPr sz="1100">
                <a:solidFill>
                  <a:sysClr val="windowText" lastClr="000000"/>
                </a:solidFill>
                <a:latin typeface="Calibri"/>
              </a:defRPr>
            </a:lvl1pPr>
            <a:lvl2pPr marL="457200" indent="0">
              <a:defRPr sz="1100">
                <a:solidFill>
                  <a:sysClr val="windowText" lastClr="000000"/>
                </a:solidFill>
                <a:latin typeface="Calibri"/>
              </a:defRPr>
            </a:lvl2pPr>
            <a:lvl3pPr marL="914400" indent="0">
              <a:defRPr sz="1100">
                <a:solidFill>
                  <a:sysClr val="windowText" lastClr="000000"/>
                </a:solidFill>
                <a:latin typeface="Calibri"/>
              </a:defRPr>
            </a:lvl3pPr>
            <a:lvl4pPr marL="1371600" indent="0">
              <a:defRPr sz="1100">
                <a:solidFill>
                  <a:sysClr val="windowText" lastClr="000000"/>
                </a:solidFill>
                <a:latin typeface="Calibri"/>
              </a:defRPr>
            </a:lvl4pPr>
            <a:lvl5pPr marL="1828800" indent="0">
              <a:defRPr sz="1100">
                <a:solidFill>
                  <a:sysClr val="windowText" lastClr="000000"/>
                </a:solidFill>
                <a:latin typeface="Calibri"/>
              </a:defRPr>
            </a:lvl5pPr>
            <a:lvl6pPr marL="2286000" indent="0">
              <a:defRPr sz="1100">
                <a:solidFill>
                  <a:sysClr val="windowText" lastClr="000000"/>
                </a:solidFill>
                <a:latin typeface="Calibri"/>
              </a:defRPr>
            </a:lvl6pPr>
            <a:lvl7pPr marL="2743200" indent="0">
              <a:defRPr sz="1100">
                <a:solidFill>
                  <a:sysClr val="windowText" lastClr="000000"/>
                </a:solidFill>
                <a:latin typeface="Calibri"/>
              </a:defRPr>
            </a:lvl7pPr>
            <a:lvl8pPr marL="3200400" indent="0">
              <a:defRPr sz="1100">
                <a:solidFill>
                  <a:sysClr val="windowText" lastClr="000000"/>
                </a:solidFill>
                <a:latin typeface="Calibri"/>
              </a:defRPr>
            </a:lvl8pPr>
            <a:lvl9pPr marL="3657600" indent="0">
              <a:defRPr sz="1100">
                <a:solidFill>
                  <a:sysClr val="windowText" lastClr="000000"/>
                </a:solidFill>
                <a:latin typeface="Calibri"/>
              </a:defRPr>
            </a:lvl9pPr>
          </a:lstStyle>
          <a:p xmlns:a="http://schemas.openxmlformats.org/drawingml/2006/main">
            <a:r>
              <a:rPr lang="el-GR" sz="1100"/>
              <a:t>Ιαν 2007: Αύξηση στο ειδικό τέλος</a:t>
            </a:r>
          </a:p>
        </cdr:txBody>
      </cdr:sp>
      <cdr:sp macro="" textlink="">
        <cdr:nvSpPr>
          <cdr:cNvPr id="3" name="TextBox 4"/>
          <cdr:cNvSpPr txBox="1"/>
        </cdr:nvSpPr>
        <cdr:spPr>
          <a:xfrm xmlns:a="http://schemas.openxmlformats.org/drawingml/2006/main">
            <a:off x="1666874" y="390525"/>
            <a:ext cx="1400175" cy="438150"/>
          </a:xfrm>
          <a:prstGeom xmlns:a="http://schemas.openxmlformats.org/drawingml/2006/main" prst="rect">
            <a:avLst/>
          </a:prstGeom>
          <a:solidFill xmlns:a="http://schemas.openxmlformats.org/drawingml/2006/main">
            <a:sysClr val="window" lastClr="FFFFFF"/>
          </a:solidFill>
          <a:ln xmlns:a="http://schemas.openxmlformats.org/drawingml/2006/main" w="9525" cmpd="sng">
            <a:noFill/>
          </a:ln>
          <a:effectLst xmlns:a="http://schemas.openxmlformats.org/drawingml/2006/main"/>
        </cdr:spPr>
        <cdr:style>
          <a:lnRef xmlns:a="http://schemas.openxmlformats.org/drawingml/2006/main" idx="0">
            <a:scrgbClr r="0" g="0" b="0"/>
          </a:lnRef>
          <a:fillRef xmlns:a="http://schemas.openxmlformats.org/drawingml/2006/main" idx="0">
            <a:scrgbClr r="0" g="0" b="0"/>
          </a:fillRef>
          <a:effectRef xmlns:a="http://schemas.openxmlformats.org/drawingml/2006/main" idx="0">
            <a:scrgbClr r="0" g="0" b="0"/>
          </a:effectRef>
          <a:fontRef xmlns:a="http://schemas.openxmlformats.org/drawingml/2006/main" idx="minor">
            <a:schemeClr val="dk1"/>
          </a:fontRef>
        </cdr:style>
        <cdr:txBody>
          <a:bodyPr xmlns:a="http://schemas.openxmlformats.org/drawingml/2006/main" wrap="square" rtlCol="0" anchor="t"/>
          <a:lstStyle xmlns:a="http://schemas.openxmlformats.org/drawingml/2006/main">
            <a:lvl1pPr marL="0" indent="0">
              <a:defRPr sz="1100">
                <a:solidFill>
                  <a:sysClr val="windowText" lastClr="000000"/>
                </a:solidFill>
                <a:latin typeface="Calibri"/>
              </a:defRPr>
            </a:lvl1pPr>
            <a:lvl2pPr marL="457200" indent="0">
              <a:defRPr sz="1100">
                <a:solidFill>
                  <a:sysClr val="windowText" lastClr="000000"/>
                </a:solidFill>
                <a:latin typeface="Calibri"/>
              </a:defRPr>
            </a:lvl2pPr>
            <a:lvl3pPr marL="914400" indent="0">
              <a:defRPr sz="1100">
                <a:solidFill>
                  <a:sysClr val="windowText" lastClr="000000"/>
                </a:solidFill>
                <a:latin typeface="Calibri"/>
              </a:defRPr>
            </a:lvl3pPr>
            <a:lvl4pPr marL="1371600" indent="0">
              <a:defRPr sz="1100">
                <a:solidFill>
                  <a:sysClr val="windowText" lastClr="000000"/>
                </a:solidFill>
                <a:latin typeface="Calibri"/>
              </a:defRPr>
            </a:lvl4pPr>
            <a:lvl5pPr marL="1828800" indent="0">
              <a:defRPr sz="1100">
                <a:solidFill>
                  <a:sysClr val="windowText" lastClr="000000"/>
                </a:solidFill>
                <a:latin typeface="Calibri"/>
              </a:defRPr>
            </a:lvl5pPr>
            <a:lvl6pPr marL="2286000" indent="0">
              <a:defRPr sz="1100">
                <a:solidFill>
                  <a:sysClr val="windowText" lastClr="000000"/>
                </a:solidFill>
                <a:latin typeface="Calibri"/>
              </a:defRPr>
            </a:lvl6pPr>
            <a:lvl7pPr marL="2743200" indent="0">
              <a:defRPr sz="1100">
                <a:solidFill>
                  <a:sysClr val="windowText" lastClr="000000"/>
                </a:solidFill>
                <a:latin typeface="Calibri"/>
              </a:defRPr>
            </a:lvl7pPr>
            <a:lvl8pPr marL="3200400" indent="0">
              <a:defRPr sz="1100">
                <a:solidFill>
                  <a:sysClr val="windowText" lastClr="000000"/>
                </a:solidFill>
                <a:latin typeface="Calibri"/>
              </a:defRPr>
            </a:lvl8pPr>
            <a:lvl9pPr marL="3657600" indent="0">
              <a:defRPr sz="1100">
                <a:solidFill>
                  <a:sysClr val="windowText" lastClr="000000"/>
                </a:solidFill>
                <a:latin typeface="Calibri"/>
              </a:defRPr>
            </a:lvl9pPr>
          </a:lstStyle>
          <a:p xmlns:a="http://schemas.openxmlformats.org/drawingml/2006/main">
            <a:r>
              <a:rPr lang="el-GR" sz="1100"/>
              <a:t>Αυγ 2009: </a:t>
            </a:r>
            <a:r>
              <a:rPr lang="el-GR" sz="1100">
                <a:solidFill>
                  <a:sysClr val="windowText" lastClr="000000"/>
                </a:solidFill>
                <a:latin typeface="Calibri"/>
                <a:ea typeface="+mn-ea"/>
                <a:cs typeface="+mn-cs"/>
              </a:rPr>
              <a:t>Αύξηση στο ειδικό τέλος</a:t>
            </a:r>
            <a:endParaRPr lang="en-US"/>
          </a:p>
        </cdr:txBody>
      </cdr:sp>
      <cdr:cxnSp macro="">
        <cdr:nvCxnSpPr>
          <cdr:cNvPr id="4" name="Straight Arrow Connector 3"/>
          <cdr:cNvCxnSpPr/>
        </cdr:nvCxnSpPr>
        <cdr:spPr>
          <a:xfrm xmlns:a="http://schemas.openxmlformats.org/drawingml/2006/main">
            <a:off x="1971674" y="1657349"/>
            <a:ext cx="504825" cy="133350"/>
          </a:xfrm>
          <a:prstGeom xmlns:a="http://schemas.openxmlformats.org/drawingml/2006/main" prst="straightConnector1">
            <a:avLst/>
          </a:prstGeom>
          <a:noFill xmlns:a="http://schemas.openxmlformats.org/drawingml/2006/main"/>
          <a:ln xmlns:a="http://schemas.openxmlformats.org/drawingml/2006/main" w="9525" cap="flat" cmpd="sng" algn="ctr">
            <a:solidFill>
              <a:srgbClr val="4F81BD">
                <a:shade val="95000"/>
                <a:satMod val="105000"/>
              </a:srgbClr>
            </a:solidFill>
            <a:prstDash val="solid"/>
            <a:tailEnd type="arrow"/>
          </a:ln>
          <a:effectLst xmlns:a="http://schemas.openxmlformats.org/drawingml/2006/mai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cxnSp macro="">
        <cdr:nvCxnSpPr>
          <cdr:cNvPr id="5" name="Straight Arrow Connector 4"/>
          <cdr:cNvCxnSpPr/>
        </cdr:nvCxnSpPr>
        <cdr:spPr>
          <a:xfrm xmlns:a="http://schemas.openxmlformats.org/drawingml/2006/main">
            <a:off x="2638426" y="781052"/>
            <a:ext cx="495300" cy="304800"/>
          </a:xfrm>
          <a:prstGeom xmlns:a="http://schemas.openxmlformats.org/drawingml/2006/main" prst="straightConnector1">
            <a:avLst/>
          </a:prstGeom>
          <a:noFill xmlns:a="http://schemas.openxmlformats.org/drawingml/2006/main"/>
          <a:ln xmlns:a="http://schemas.openxmlformats.org/drawingml/2006/main" w="9525" cap="flat" cmpd="sng" algn="ctr">
            <a:solidFill>
              <a:srgbClr val="4F81BD">
                <a:shade val="95000"/>
                <a:satMod val="105000"/>
              </a:srgbClr>
            </a:solidFill>
            <a:prstDash val="solid"/>
            <a:tailEnd type="arrow"/>
          </a:ln>
          <a:effectLst xmlns:a="http://schemas.openxmlformats.org/drawingml/2006/mai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grp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 Θέση κεφαλίδας"/>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2 - Θέση ημερομηνίας"/>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9AA0773-7A2B-43A3-B179-64400E74AFFD}" type="datetimeFigureOut">
              <a:rPr lang="en-US" smtClean="0"/>
              <a:pPr/>
              <a:t>10/7/2015</a:t>
            </a:fld>
            <a:endParaRPr lang="en-US"/>
          </a:p>
        </p:txBody>
      </p:sp>
      <p:sp>
        <p:nvSpPr>
          <p:cNvPr id="4" name="3 - Θέση εικόνας διαφάνειας"/>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4 - Θέση σημειώσεων"/>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6" name="5 - Θέση υποσέλιδου"/>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6 - Θέση αριθμού διαφάνειας"/>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E72264D-CB7B-48E5-BFFD-822F54FF67DC}" type="slidenum">
              <a:rPr lang="en-US" smtClean="0"/>
              <a:pPr/>
              <a:t>‹#›</a:t>
            </a:fld>
            <a:endParaRPr lang="en-US"/>
          </a:p>
        </p:txBody>
      </p:sp>
    </p:spTree>
    <p:extLst>
      <p:ext uri="{BB962C8B-B14F-4D97-AF65-F5344CB8AC3E}">
        <p14:creationId xmlns:p14="http://schemas.microsoft.com/office/powerpoint/2010/main" val="2678418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E72264D-CB7B-48E5-BFFD-822F54FF67DC}" type="slidenum">
              <a:rPr lang="en-US" smtClean="0"/>
              <a:pPr/>
              <a:t>1</a:t>
            </a:fld>
            <a:endParaRPr lang="en-US" dirty="0"/>
          </a:p>
        </p:txBody>
      </p:sp>
    </p:spTree>
    <p:extLst>
      <p:ext uri="{BB962C8B-B14F-4D97-AF65-F5344CB8AC3E}">
        <p14:creationId xmlns:p14="http://schemas.microsoft.com/office/powerpoint/2010/main" val="12038339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E72264D-CB7B-48E5-BFFD-822F54FF67DC}" type="slidenum">
              <a:rPr lang="en-US" smtClean="0"/>
              <a:pPr/>
              <a:t>2</a:t>
            </a:fld>
            <a:endParaRPr lang="en-US" dirty="0"/>
          </a:p>
        </p:txBody>
      </p:sp>
    </p:spTree>
    <p:extLst>
      <p:ext uri="{BB962C8B-B14F-4D97-AF65-F5344CB8AC3E}">
        <p14:creationId xmlns:p14="http://schemas.microsoft.com/office/powerpoint/2010/main" val="1806047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E72264D-CB7B-48E5-BFFD-822F54FF67DC}" type="slidenum">
              <a:rPr lang="en-US" smtClean="0"/>
              <a:pPr/>
              <a:t>3</a:t>
            </a:fld>
            <a:endParaRPr lang="en-US" dirty="0"/>
          </a:p>
        </p:txBody>
      </p:sp>
    </p:spTree>
    <p:extLst>
      <p:ext uri="{BB962C8B-B14F-4D97-AF65-F5344CB8AC3E}">
        <p14:creationId xmlns:p14="http://schemas.microsoft.com/office/powerpoint/2010/main" val="23551147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E72264D-CB7B-48E5-BFFD-822F54FF67DC}" type="slidenum">
              <a:rPr lang="en-US" smtClean="0"/>
              <a:pPr/>
              <a:t>4</a:t>
            </a:fld>
            <a:endParaRPr lang="en-US"/>
          </a:p>
        </p:txBody>
      </p:sp>
    </p:spTree>
    <p:extLst>
      <p:ext uri="{BB962C8B-B14F-4D97-AF65-F5344CB8AC3E}">
        <p14:creationId xmlns:p14="http://schemas.microsoft.com/office/powerpoint/2010/main" val="14600160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DE72264D-CB7B-48E5-BFFD-822F54FF67DC}" type="slidenum">
              <a:rPr lang="en-US" smtClean="0"/>
              <a:pPr/>
              <a:t>5</a:t>
            </a:fld>
            <a:endParaRPr lang="en-US"/>
          </a:p>
        </p:txBody>
      </p:sp>
    </p:spTree>
    <p:extLst>
      <p:ext uri="{BB962C8B-B14F-4D97-AF65-F5344CB8AC3E}">
        <p14:creationId xmlns:p14="http://schemas.microsoft.com/office/powerpoint/2010/main" val="42934093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Διαφάνεια τίτλου">
    <p:spTree>
      <p:nvGrpSpPr>
        <p:cNvPr id="1" name=""/>
        <p:cNvGrpSpPr/>
        <p:nvPr/>
      </p:nvGrpSpPr>
      <p:grpSpPr>
        <a:xfrm>
          <a:off x="0" y="0"/>
          <a:ext cx="0" cy="0"/>
          <a:chOff x="0" y="0"/>
          <a:chExt cx="0" cy="0"/>
        </a:xfrm>
      </p:grpSpPr>
      <p:pic>
        <p:nvPicPr>
          <p:cNvPr id="10" name="9 - Εικόνα" descr="ppt-cover-gr.jpg"/>
          <p:cNvPicPr>
            <a:picLocks noChangeAspect="1"/>
          </p:cNvPicPr>
          <p:nvPr userDrawn="1"/>
        </p:nvPicPr>
        <p:blipFill>
          <a:blip r:embed="rId2" cstate="print"/>
          <a:stretch>
            <a:fillRect/>
          </a:stretch>
        </p:blipFill>
        <p:spPr>
          <a:xfrm>
            <a:off x="0" y="0"/>
            <a:ext cx="9144000" cy="6858000"/>
          </a:xfrm>
          <a:prstGeom prst="rect">
            <a:avLst/>
          </a:prstGeom>
        </p:spPr>
      </p:pic>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περιεχομένου"/>
          <p:cNvSpPr>
            <a:spLocks noGrp="1"/>
          </p:cNvSpPr>
          <p:nvPr>
            <p:ph idx="1"/>
          </p:nvPr>
        </p:nvSpPr>
        <p:spPr>
          <a:xfrm>
            <a:off x="381000" y="1447800"/>
            <a:ext cx="8229600" cy="2667000"/>
          </a:xfrm>
        </p:spPr>
        <p:txBody>
          <a:bodyPr>
            <a:normAutofit/>
          </a:bodyPr>
          <a:lstStyle>
            <a:lvl1pPr marL="182880" indent="-182880">
              <a:lnSpc>
                <a:spcPct val="150000"/>
              </a:lnSpc>
              <a:spcBef>
                <a:spcPts val="0"/>
              </a:spcBef>
              <a:defRPr sz="1100" b="1">
                <a:solidFill>
                  <a:schemeClr val="tx1">
                    <a:lumMod val="75000"/>
                    <a:lumOff val="25000"/>
                  </a:schemeClr>
                </a:solidFill>
              </a:defRPr>
            </a:lvl1pPr>
          </a:lstStyle>
          <a:p>
            <a:pPr lvl="0"/>
            <a:r>
              <a:rPr lang="el-GR" dirty="0" smtClean="0"/>
              <a:t>Kλικ για επεξεργασία των στυλ του υποδείγματος</a:t>
            </a:r>
          </a:p>
        </p:txBody>
      </p:sp>
      <p:sp>
        <p:nvSpPr>
          <p:cNvPr id="7" name="5 - Θέση αριθμού διαφάνειας"/>
          <p:cNvSpPr>
            <a:spLocks noGrp="1"/>
          </p:cNvSpPr>
          <p:nvPr>
            <p:ph type="sldNum" sz="quarter" idx="4"/>
          </p:nvPr>
        </p:nvSpPr>
        <p:spPr>
          <a:xfrm>
            <a:off x="6858000" y="6356350"/>
            <a:ext cx="2133600" cy="365125"/>
          </a:xfrm>
          <a:prstGeom prst="rect">
            <a:avLst/>
          </a:prstGeom>
        </p:spPr>
        <p:txBody>
          <a:bodyPr/>
          <a:lstStyle>
            <a:lvl1pPr algn="r">
              <a:defRPr>
                <a:solidFill>
                  <a:schemeClr val="bg1"/>
                </a:solidFill>
              </a:defRPr>
            </a:lvl1pPr>
          </a:lstStyle>
          <a:p>
            <a:fld id="{BE9032B7-2B51-4C45-BE51-1EBDE0F399C6}" type="slidenum">
              <a:rPr lang="en-US" smtClean="0"/>
              <a:pPr/>
              <a:t>‹#›</a:t>
            </a:fld>
            <a:endParaRPr lang="en-US" dirty="0"/>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περιεχομένου"/>
          <p:cNvSpPr>
            <a:spLocks noGrp="1"/>
          </p:cNvSpPr>
          <p:nvPr>
            <p:ph idx="1"/>
          </p:nvPr>
        </p:nvSpPr>
        <p:spPr>
          <a:xfrm>
            <a:off x="381000" y="1447800"/>
            <a:ext cx="8229600" cy="2667000"/>
          </a:xfrm>
        </p:spPr>
        <p:txBody>
          <a:bodyPr>
            <a:normAutofit/>
          </a:bodyPr>
          <a:lstStyle>
            <a:lvl1pPr marL="0" indent="0">
              <a:lnSpc>
                <a:spcPct val="150000"/>
              </a:lnSpc>
              <a:spcBef>
                <a:spcPts val="0"/>
              </a:spcBef>
              <a:buNone/>
              <a:defRPr sz="1100" b="1">
                <a:solidFill>
                  <a:schemeClr val="tx1">
                    <a:lumMod val="75000"/>
                    <a:lumOff val="25000"/>
                  </a:schemeClr>
                </a:solidFill>
              </a:defRPr>
            </a:lvl1pPr>
          </a:lstStyle>
          <a:p>
            <a:pPr lvl="0"/>
            <a:r>
              <a:rPr lang="el-GR" dirty="0" smtClean="0"/>
              <a:t>Kλικ για επεξεργασία των στυλ του υποδείγματος</a:t>
            </a:r>
          </a:p>
        </p:txBody>
      </p:sp>
      <p:sp>
        <p:nvSpPr>
          <p:cNvPr id="7" name="5 - Θέση αριθμού διαφάνειας"/>
          <p:cNvSpPr>
            <a:spLocks noGrp="1"/>
          </p:cNvSpPr>
          <p:nvPr>
            <p:ph type="sldNum" sz="quarter" idx="4"/>
          </p:nvPr>
        </p:nvSpPr>
        <p:spPr>
          <a:xfrm>
            <a:off x="6858000" y="6356350"/>
            <a:ext cx="2133600" cy="365125"/>
          </a:xfrm>
          <a:prstGeom prst="rect">
            <a:avLst/>
          </a:prstGeom>
        </p:spPr>
        <p:txBody>
          <a:bodyPr/>
          <a:lstStyle>
            <a:lvl1pPr algn="r">
              <a:defRPr>
                <a:solidFill>
                  <a:schemeClr val="bg1"/>
                </a:solidFill>
              </a:defRPr>
            </a:lvl1pPr>
          </a:lstStyle>
          <a:p>
            <a:fld id="{BE9032B7-2B51-4C45-BE51-1EBDE0F399C6}" type="slidenum">
              <a:rPr lang="en-US" smtClean="0"/>
              <a:pPr/>
              <a:t>‹#›</a:t>
            </a:fld>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722313" y="4406900"/>
            <a:ext cx="7772400" cy="1362075"/>
          </a:xfrm>
        </p:spPr>
        <p:txBody>
          <a:bodyPr anchor="t"/>
          <a:lstStyle>
            <a:lvl1pPr algn="l">
              <a:defRPr sz="4000" b="1" cap="all"/>
            </a:lvl1pPr>
          </a:lstStyle>
          <a:p>
            <a:r>
              <a:rPr lang="el-GR" smtClean="0"/>
              <a:t>Kλικ για επεξεργασία του τίτλου</a:t>
            </a:r>
            <a:endParaRPr lang="en-US"/>
          </a:p>
        </p:txBody>
      </p:sp>
      <p:sp>
        <p:nvSpPr>
          <p:cNvPr id="3" name="2 - Θέση κειμένου"/>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Kλικ για επεξεργασία των στυλ του υποδείγματος</a:t>
            </a:r>
          </a:p>
        </p:txBody>
      </p:sp>
      <p:sp>
        <p:nvSpPr>
          <p:cNvPr id="4" name="3 - Θέση ημερομηνίας"/>
          <p:cNvSpPr>
            <a:spLocks noGrp="1"/>
          </p:cNvSpPr>
          <p:nvPr>
            <p:ph type="dt" sz="half" idx="10"/>
          </p:nvPr>
        </p:nvSpPr>
        <p:spPr>
          <a:xfrm>
            <a:off x="457200" y="6356350"/>
            <a:ext cx="2133600" cy="365125"/>
          </a:xfrm>
          <a:prstGeom prst="rect">
            <a:avLst/>
          </a:prstGeom>
        </p:spPr>
        <p:txBody>
          <a:bodyPr/>
          <a:lstStyle/>
          <a:p>
            <a:fld id="{E7876530-496B-4486-A33D-172B4A2E5FAF}" type="datetimeFigureOut">
              <a:rPr lang="en-US" smtClean="0"/>
              <a:pPr/>
              <a:t>10/7/2015</a:t>
            </a:fld>
            <a:endParaRPr lang="en-US"/>
          </a:p>
        </p:txBody>
      </p:sp>
      <p:sp>
        <p:nvSpPr>
          <p:cNvPr id="5" name="4 - Θέση υποσέλιδου"/>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5 - Θέση αριθμού διαφάνειας"/>
          <p:cNvSpPr>
            <a:spLocks noGrp="1"/>
          </p:cNvSpPr>
          <p:nvPr>
            <p:ph type="sldNum" sz="quarter" idx="12"/>
          </p:nvPr>
        </p:nvSpPr>
        <p:spPr>
          <a:xfrm>
            <a:off x="6553200" y="6356350"/>
            <a:ext cx="2133600" cy="365125"/>
          </a:xfrm>
          <a:prstGeom prst="rect">
            <a:avLst/>
          </a:prstGeom>
        </p:spPr>
        <p:txBody>
          <a:bodyPr/>
          <a:lstStyle/>
          <a:p>
            <a:fld id="{BE9032B7-2B51-4C45-BE51-1EBDE0F399C6}" type="slidenum">
              <a:rPr lang="en-US" smtClean="0"/>
              <a:pPr/>
              <a:t>‹#›</a:t>
            </a:fld>
            <a:endParaRPr lang="en-US"/>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περιεχομένου"/>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περιεχομένου"/>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5" name="4 - Θέση ημερομηνίας"/>
          <p:cNvSpPr>
            <a:spLocks noGrp="1"/>
          </p:cNvSpPr>
          <p:nvPr>
            <p:ph type="dt" sz="half" idx="10"/>
          </p:nvPr>
        </p:nvSpPr>
        <p:spPr>
          <a:xfrm>
            <a:off x="457200" y="6356350"/>
            <a:ext cx="2133600" cy="365125"/>
          </a:xfrm>
          <a:prstGeom prst="rect">
            <a:avLst/>
          </a:prstGeom>
        </p:spPr>
        <p:txBody>
          <a:bodyPr/>
          <a:lstStyle/>
          <a:p>
            <a:fld id="{E7876530-496B-4486-A33D-172B4A2E5FAF}" type="datetimeFigureOut">
              <a:rPr lang="en-US" smtClean="0"/>
              <a:pPr/>
              <a:t>10/7/2015</a:t>
            </a:fld>
            <a:endParaRPr lang="en-US"/>
          </a:p>
        </p:txBody>
      </p:sp>
      <p:sp>
        <p:nvSpPr>
          <p:cNvPr id="6" name="5 - Θέση υποσέλιδου"/>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6 - Θέση αριθμού διαφάνειας"/>
          <p:cNvSpPr>
            <a:spLocks noGrp="1"/>
          </p:cNvSpPr>
          <p:nvPr>
            <p:ph type="sldNum" sz="quarter" idx="12"/>
          </p:nvPr>
        </p:nvSpPr>
        <p:spPr>
          <a:xfrm>
            <a:off x="6553200" y="6356350"/>
            <a:ext cx="2133600" cy="365125"/>
          </a:xfrm>
          <a:prstGeom prst="rect">
            <a:avLst/>
          </a:prstGeom>
        </p:spPr>
        <p:txBody>
          <a:bodyPr/>
          <a:lstStyle/>
          <a:p>
            <a:fld id="{BE9032B7-2B51-4C45-BE51-1EBDE0F399C6}" type="slidenum">
              <a:rPr lang="en-US" smtClean="0"/>
              <a:pPr/>
              <a:t>‹#›</a:t>
            </a:fld>
            <a:endParaRPr lang="en-US"/>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smtClean="0"/>
              <a:t>Kλικ για επεξεργασία του τίτλου</a:t>
            </a:r>
            <a:endParaRPr lang="en-US"/>
          </a:p>
        </p:txBody>
      </p:sp>
      <p:sp>
        <p:nvSpPr>
          <p:cNvPr id="3" name="2 - Θέση κειμένου"/>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4" name="3 - Θέση περιεχομένου"/>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5" name="4 - Θέση κειμένου"/>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6" name="5 - Θέση περιεχομένου"/>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7" name="6 - Θέση ημερομηνίας"/>
          <p:cNvSpPr>
            <a:spLocks noGrp="1"/>
          </p:cNvSpPr>
          <p:nvPr>
            <p:ph type="dt" sz="half" idx="10"/>
          </p:nvPr>
        </p:nvSpPr>
        <p:spPr>
          <a:xfrm>
            <a:off x="457200" y="6356350"/>
            <a:ext cx="2133600" cy="365125"/>
          </a:xfrm>
          <a:prstGeom prst="rect">
            <a:avLst/>
          </a:prstGeom>
        </p:spPr>
        <p:txBody>
          <a:bodyPr/>
          <a:lstStyle/>
          <a:p>
            <a:fld id="{E7876530-496B-4486-A33D-172B4A2E5FAF}" type="datetimeFigureOut">
              <a:rPr lang="en-US" smtClean="0"/>
              <a:pPr/>
              <a:t>10/7/2015</a:t>
            </a:fld>
            <a:endParaRPr lang="en-US"/>
          </a:p>
        </p:txBody>
      </p:sp>
      <p:sp>
        <p:nvSpPr>
          <p:cNvPr id="8" name="7 - Θέση υποσέλιδου"/>
          <p:cNvSpPr>
            <a:spLocks noGrp="1"/>
          </p:cNvSpPr>
          <p:nvPr>
            <p:ph type="ftr" sz="quarter" idx="11"/>
          </p:nvPr>
        </p:nvSpPr>
        <p:spPr>
          <a:xfrm>
            <a:off x="3124200" y="6356350"/>
            <a:ext cx="2895600" cy="365125"/>
          </a:xfrm>
          <a:prstGeom prst="rect">
            <a:avLst/>
          </a:prstGeom>
        </p:spPr>
        <p:txBody>
          <a:bodyPr/>
          <a:lstStyle/>
          <a:p>
            <a:endParaRPr lang="en-US"/>
          </a:p>
        </p:txBody>
      </p:sp>
      <p:sp>
        <p:nvSpPr>
          <p:cNvPr id="9" name="8 - Θέση αριθμού διαφάνειας"/>
          <p:cNvSpPr>
            <a:spLocks noGrp="1"/>
          </p:cNvSpPr>
          <p:nvPr>
            <p:ph type="sldNum" sz="quarter" idx="12"/>
          </p:nvPr>
        </p:nvSpPr>
        <p:spPr>
          <a:xfrm>
            <a:off x="6553200" y="6356350"/>
            <a:ext cx="2133600" cy="365125"/>
          </a:xfrm>
          <a:prstGeom prst="rect">
            <a:avLst/>
          </a:prstGeom>
        </p:spPr>
        <p:txBody>
          <a:bodyPr/>
          <a:lstStyle/>
          <a:p>
            <a:fld id="{BE9032B7-2B51-4C45-BE51-1EBDE0F399C6}" type="slidenum">
              <a:rPr lang="en-US" smtClean="0"/>
              <a:pPr/>
              <a:t>‹#›</a:t>
            </a:fld>
            <a:endParaRPr lang="en-US"/>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ημερομηνίας"/>
          <p:cNvSpPr>
            <a:spLocks noGrp="1"/>
          </p:cNvSpPr>
          <p:nvPr>
            <p:ph type="dt" sz="half" idx="10"/>
          </p:nvPr>
        </p:nvSpPr>
        <p:spPr>
          <a:xfrm>
            <a:off x="457200" y="6356350"/>
            <a:ext cx="2133600" cy="365125"/>
          </a:xfrm>
          <a:prstGeom prst="rect">
            <a:avLst/>
          </a:prstGeom>
        </p:spPr>
        <p:txBody>
          <a:bodyPr/>
          <a:lstStyle/>
          <a:p>
            <a:fld id="{E7876530-496B-4486-A33D-172B4A2E5FAF}" type="datetimeFigureOut">
              <a:rPr lang="en-US" smtClean="0"/>
              <a:pPr/>
              <a:t>10/7/2015</a:t>
            </a:fld>
            <a:endParaRPr lang="en-US"/>
          </a:p>
        </p:txBody>
      </p:sp>
      <p:sp>
        <p:nvSpPr>
          <p:cNvPr id="4" name="3 - Θέση υποσέλιδου"/>
          <p:cNvSpPr>
            <a:spLocks noGrp="1"/>
          </p:cNvSpPr>
          <p:nvPr>
            <p:ph type="ftr" sz="quarter" idx="11"/>
          </p:nvPr>
        </p:nvSpPr>
        <p:spPr>
          <a:xfrm>
            <a:off x="3124200" y="6356350"/>
            <a:ext cx="2895600" cy="365125"/>
          </a:xfrm>
          <a:prstGeom prst="rect">
            <a:avLst/>
          </a:prstGeom>
        </p:spPr>
        <p:txBody>
          <a:bodyPr/>
          <a:lstStyle/>
          <a:p>
            <a:endParaRPr lang="en-US"/>
          </a:p>
        </p:txBody>
      </p:sp>
      <p:sp>
        <p:nvSpPr>
          <p:cNvPr id="5" name="4 - Θέση αριθμού διαφάνειας"/>
          <p:cNvSpPr>
            <a:spLocks noGrp="1"/>
          </p:cNvSpPr>
          <p:nvPr>
            <p:ph type="sldNum" sz="quarter" idx="12"/>
          </p:nvPr>
        </p:nvSpPr>
        <p:spPr>
          <a:xfrm>
            <a:off x="6553200" y="6356350"/>
            <a:ext cx="2133600" cy="365125"/>
          </a:xfrm>
          <a:prstGeom prst="rect">
            <a:avLst/>
          </a:prstGeom>
        </p:spPr>
        <p:txBody>
          <a:bodyPr/>
          <a:lstStyle/>
          <a:p>
            <a:fld id="{BE9032B7-2B51-4C45-BE51-1EBDE0F399C6}" type="slidenum">
              <a:rPr lang="en-US" smtClean="0"/>
              <a:pPr/>
              <a:t>‹#›</a:t>
            </a:fld>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1 - Θέση ημερομηνίας"/>
          <p:cNvSpPr>
            <a:spLocks noGrp="1"/>
          </p:cNvSpPr>
          <p:nvPr>
            <p:ph type="dt" sz="half" idx="10"/>
          </p:nvPr>
        </p:nvSpPr>
        <p:spPr>
          <a:xfrm>
            <a:off x="457200" y="6356350"/>
            <a:ext cx="2133600" cy="365125"/>
          </a:xfrm>
          <a:prstGeom prst="rect">
            <a:avLst/>
          </a:prstGeom>
        </p:spPr>
        <p:txBody>
          <a:bodyPr/>
          <a:lstStyle/>
          <a:p>
            <a:fld id="{E7876530-496B-4486-A33D-172B4A2E5FAF}" type="datetimeFigureOut">
              <a:rPr lang="en-US" smtClean="0"/>
              <a:pPr/>
              <a:t>10/7/2015</a:t>
            </a:fld>
            <a:endParaRPr lang="en-US"/>
          </a:p>
        </p:txBody>
      </p:sp>
      <p:sp>
        <p:nvSpPr>
          <p:cNvPr id="3" name="2 - Θέση υποσέλιδου"/>
          <p:cNvSpPr>
            <a:spLocks noGrp="1"/>
          </p:cNvSpPr>
          <p:nvPr>
            <p:ph type="ftr" sz="quarter" idx="11"/>
          </p:nvPr>
        </p:nvSpPr>
        <p:spPr>
          <a:xfrm>
            <a:off x="3124200" y="6356350"/>
            <a:ext cx="2895600" cy="365125"/>
          </a:xfrm>
          <a:prstGeom prst="rect">
            <a:avLst/>
          </a:prstGeom>
        </p:spPr>
        <p:txBody>
          <a:bodyPr/>
          <a:lstStyle/>
          <a:p>
            <a:endParaRPr lang="en-US"/>
          </a:p>
        </p:txBody>
      </p:sp>
      <p:sp>
        <p:nvSpPr>
          <p:cNvPr id="4" name="3 - Θέση αριθμού διαφάνειας"/>
          <p:cNvSpPr>
            <a:spLocks noGrp="1"/>
          </p:cNvSpPr>
          <p:nvPr>
            <p:ph type="sldNum" sz="quarter" idx="12"/>
          </p:nvPr>
        </p:nvSpPr>
        <p:spPr>
          <a:xfrm>
            <a:off x="6553200" y="6356350"/>
            <a:ext cx="2133600" cy="365125"/>
          </a:xfrm>
          <a:prstGeom prst="rect">
            <a:avLst/>
          </a:prstGeom>
        </p:spPr>
        <p:txBody>
          <a:bodyPr/>
          <a:lstStyle/>
          <a:p>
            <a:fld id="{BE9032B7-2B51-4C45-BE51-1EBDE0F399C6}" type="slidenum">
              <a:rPr lang="en-US" smtClean="0"/>
              <a:pPr/>
              <a:t>‹#›</a:t>
            </a:fld>
            <a:endParaRPr lang="en-US"/>
          </a:p>
        </p:txBody>
      </p:sp>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anchor="b"/>
          <a:lstStyle>
            <a:lvl1pPr algn="l">
              <a:defRPr sz="2000" b="1"/>
            </a:lvl1pPr>
          </a:lstStyle>
          <a:p>
            <a:r>
              <a:rPr lang="el-GR" smtClean="0"/>
              <a:t>Kλικ για επεξεργασία του τίτλου</a:t>
            </a:r>
            <a:endParaRPr lang="en-US"/>
          </a:p>
        </p:txBody>
      </p:sp>
      <p:sp>
        <p:nvSpPr>
          <p:cNvPr id="3" name="2 - Θέση περιεχομένου"/>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κειμένου"/>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4 - Θέση ημερομηνίας"/>
          <p:cNvSpPr>
            <a:spLocks noGrp="1"/>
          </p:cNvSpPr>
          <p:nvPr>
            <p:ph type="dt" sz="half" idx="10"/>
          </p:nvPr>
        </p:nvSpPr>
        <p:spPr>
          <a:xfrm>
            <a:off x="457200" y="6356350"/>
            <a:ext cx="2133600" cy="365125"/>
          </a:xfrm>
          <a:prstGeom prst="rect">
            <a:avLst/>
          </a:prstGeom>
        </p:spPr>
        <p:txBody>
          <a:bodyPr/>
          <a:lstStyle/>
          <a:p>
            <a:fld id="{E7876530-496B-4486-A33D-172B4A2E5FAF}" type="datetimeFigureOut">
              <a:rPr lang="en-US" smtClean="0"/>
              <a:pPr/>
              <a:t>10/7/2015</a:t>
            </a:fld>
            <a:endParaRPr lang="en-US"/>
          </a:p>
        </p:txBody>
      </p:sp>
      <p:sp>
        <p:nvSpPr>
          <p:cNvPr id="6" name="5 - Θέση υποσέλιδου"/>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6 - Θέση αριθμού διαφάνειας"/>
          <p:cNvSpPr>
            <a:spLocks noGrp="1"/>
          </p:cNvSpPr>
          <p:nvPr>
            <p:ph type="sldNum" sz="quarter" idx="12"/>
          </p:nvPr>
        </p:nvSpPr>
        <p:spPr>
          <a:xfrm>
            <a:off x="6553200" y="6356350"/>
            <a:ext cx="2133600" cy="365125"/>
          </a:xfrm>
          <a:prstGeom prst="rect">
            <a:avLst/>
          </a:prstGeom>
        </p:spPr>
        <p:txBody>
          <a:bodyPr/>
          <a:lstStyle/>
          <a:p>
            <a:fld id="{BE9032B7-2B51-4C45-BE51-1EBDE0F399C6}" type="slidenum">
              <a:rPr lang="en-US" smtClean="0"/>
              <a:pPr/>
              <a:t>‹#›</a:t>
            </a:fld>
            <a:endParaRPr lang="en-US"/>
          </a:p>
        </p:txBody>
      </p:sp>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792288" y="4800600"/>
            <a:ext cx="5486400" cy="566738"/>
          </a:xfrm>
        </p:spPr>
        <p:txBody>
          <a:bodyPr anchor="b"/>
          <a:lstStyle>
            <a:lvl1pPr algn="l">
              <a:defRPr sz="2000" b="1"/>
            </a:lvl1pPr>
          </a:lstStyle>
          <a:p>
            <a:r>
              <a:rPr lang="el-GR" smtClean="0"/>
              <a:t>Kλικ για επεξεργασία του τίτλου</a:t>
            </a:r>
            <a:endParaRPr lang="en-US"/>
          </a:p>
        </p:txBody>
      </p:sp>
      <p:sp>
        <p:nvSpPr>
          <p:cNvPr id="3" name="2 - Θέση εικόνας"/>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3 - Θέση κειμένου"/>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4 - Θέση ημερομηνίας"/>
          <p:cNvSpPr>
            <a:spLocks noGrp="1"/>
          </p:cNvSpPr>
          <p:nvPr>
            <p:ph type="dt" sz="half" idx="10"/>
          </p:nvPr>
        </p:nvSpPr>
        <p:spPr>
          <a:xfrm>
            <a:off x="457200" y="6356350"/>
            <a:ext cx="2133600" cy="365125"/>
          </a:xfrm>
          <a:prstGeom prst="rect">
            <a:avLst/>
          </a:prstGeom>
        </p:spPr>
        <p:txBody>
          <a:bodyPr/>
          <a:lstStyle/>
          <a:p>
            <a:fld id="{E7876530-496B-4486-A33D-172B4A2E5FAF}" type="datetimeFigureOut">
              <a:rPr lang="en-US" smtClean="0"/>
              <a:pPr/>
              <a:t>10/7/2015</a:t>
            </a:fld>
            <a:endParaRPr lang="en-US"/>
          </a:p>
        </p:txBody>
      </p:sp>
      <p:sp>
        <p:nvSpPr>
          <p:cNvPr id="6" name="5 - Θέση υποσέλιδου"/>
          <p:cNvSpPr>
            <a:spLocks noGrp="1"/>
          </p:cNvSpPr>
          <p:nvPr>
            <p:ph type="ftr" sz="quarter" idx="11"/>
          </p:nvPr>
        </p:nvSpPr>
        <p:spPr>
          <a:xfrm>
            <a:off x="3124200" y="6356350"/>
            <a:ext cx="2895600" cy="365125"/>
          </a:xfrm>
          <a:prstGeom prst="rect">
            <a:avLst/>
          </a:prstGeom>
        </p:spPr>
        <p:txBody>
          <a:bodyPr/>
          <a:lstStyle/>
          <a:p>
            <a:endParaRPr lang="en-US"/>
          </a:p>
        </p:txBody>
      </p:sp>
      <p:sp>
        <p:nvSpPr>
          <p:cNvPr id="7" name="6 - Θέση αριθμού διαφάνειας"/>
          <p:cNvSpPr>
            <a:spLocks noGrp="1"/>
          </p:cNvSpPr>
          <p:nvPr>
            <p:ph type="sldNum" sz="quarter" idx="12"/>
          </p:nvPr>
        </p:nvSpPr>
        <p:spPr>
          <a:xfrm>
            <a:off x="6553200" y="6356350"/>
            <a:ext cx="2133600" cy="365125"/>
          </a:xfrm>
          <a:prstGeom prst="rect">
            <a:avLst/>
          </a:prstGeom>
        </p:spPr>
        <p:txBody>
          <a:bodyPr/>
          <a:lstStyle/>
          <a:p>
            <a:fld id="{BE9032B7-2B51-4C45-BE51-1EBDE0F399C6}" type="slidenum">
              <a:rPr lang="en-US" smtClean="0"/>
              <a:pPr/>
              <a:t>‹#›</a:t>
            </a:fld>
            <a:endParaRPr lang="en-US"/>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κατακόρυφου κειμένου"/>
          <p:cNvSpPr>
            <a:spLocks noGrp="1"/>
          </p:cNvSpPr>
          <p:nvPr>
            <p:ph type="body" orient="vert" idx="1"/>
          </p:nvPr>
        </p:nvSpPr>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ημερομηνίας"/>
          <p:cNvSpPr>
            <a:spLocks noGrp="1"/>
          </p:cNvSpPr>
          <p:nvPr>
            <p:ph type="dt" sz="half" idx="10"/>
          </p:nvPr>
        </p:nvSpPr>
        <p:spPr>
          <a:xfrm>
            <a:off x="457200" y="6356350"/>
            <a:ext cx="2133600" cy="365125"/>
          </a:xfrm>
          <a:prstGeom prst="rect">
            <a:avLst/>
          </a:prstGeom>
        </p:spPr>
        <p:txBody>
          <a:bodyPr/>
          <a:lstStyle/>
          <a:p>
            <a:fld id="{E7876530-496B-4486-A33D-172B4A2E5FAF}" type="datetimeFigureOut">
              <a:rPr lang="en-US" smtClean="0"/>
              <a:pPr/>
              <a:t>10/7/2015</a:t>
            </a:fld>
            <a:endParaRPr lang="en-US"/>
          </a:p>
        </p:txBody>
      </p:sp>
      <p:sp>
        <p:nvSpPr>
          <p:cNvPr id="5" name="4 - Θέση υποσέλιδου"/>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5 - Θέση αριθμού διαφάνειας"/>
          <p:cNvSpPr>
            <a:spLocks noGrp="1"/>
          </p:cNvSpPr>
          <p:nvPr>
            <p:ph type="sldNum" sz="quarter" idx="12"/>
          </p:nvPr>
        </p:nvSpPr>
        <p:spPr>
          <a:xfrm>
            <a:off x="6553200" y="6356350"/>
            <a:ext cx="2133600" cy="365125"/>
          </a:xfrm>
          <a:prstGeom prst="rect">
            <a:avLst/>
          </a:prstGeom>
        </p:spPr>
        <p:txBody>
          <a:bodyPr/>
          <a:lstStyle/>
          <a:p>
            <a:fld id="{BE9032B7-2B51-4C45-BE51-1EBDE0F399C6}" type="slidenum">
              <a:rPr lang="en-US" smtClean="0"/>
              <a:pPr/>
              <a:t>‹#›</a:t>
            </a:fld>
            <a:endParaRPr lang="en-US"/>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629400" y="274638"/>
            <a:ext cx="2057400" cy="5851525"/>
          </a:xfrm>
        </p:spPr>
        <p:txBody>
          <a:bodyPr vert="eaVert"/>
          <a:lstStyle/>
          <a:p>
            <a:r>
              <a:rPr lang="el-GR" smtClean="0"/>
              <a:t>Kλικ για επεξεργασία του τίτλου</a:t>
            </a:r>
            <a:endParaRPr lang="en-US"/>
          </a:p>
        </p:txBody>
      </p:sp>
      <p:sp>
        <p:nvSpPr>
          <p:cNvPr id="3" name="2 - Θέση κατακόρυφου κειμένου"/>
          <p:cNvSpPr>
            <a:spLocks noGrp="1"/>
          </p:cNvSpPr>
          <p:nvPr>
            <p:ph type="body" orient="vert" idx="1"/>
          </p:nvPr>
        </p:nvSpPr>
        <p:spPr>
          <a:xfrm>
            <a:off x="457200" y="274638"/>
            <a:ext cx="6019800" cy="5851525"/>
          </a:xfrm>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ημερομηνίας"/>
          <p:cNvSpPr>
            <a:spLocks noGrp="1"/>
          </p:cNvSpPr>
          <p:nvPr>
            <p:ph type="dt" sz="half" idx="10"/>
          </p:nvPr>
        </p:nvSpPr>
        <p:spPr>
          <a:xfrm>
            <a:off x="457200" y="6356350"/>
            <a:ext cx="2133600" cy="365125"/>
          </a:xfrm>
          <a:prstGeom prst="rect">
            <a:avLst/>
          </a:prstGeom>
        </p:spPr>
        <p:txBody>
          <a:bodyPr/>
          <a:lstStyle/>
          <a:p>
            <a:fld id="{E7876530-496B-4486-A33D-172B4A2E5FAF}" type="datetimeFigureOut">
              <a:rPr lang="en-US" smtClean="0"/>
              <a:pPr/>
              <a:t>10/7/2015</a:t>
            </a:fld>
            <a:endParaRPr lang="en-US"/>
          </a:p>
        </p:txBody>
      </p:sp>
      <p:sp>
        <p:nvSpPr>
          <p:cNvPr id="5" name="4 - Θέση υποσέλιδου"/>
          <p:cNvSpPr>
            <a:spLocks noGrp="1"/>
          </p:cNvSpPr>
          <p:nvPr>
            <p:ph type="ftr" sz="quarter" idx="11"/>
          </p:nvPr>
        </p:nvSpPr>
        <p:spPr>
          <a:xfrm>
            <a:off x="3124200" y="6356350"/>
            <a:ext cx="2895600" cy="365125"/>
          </a:xfrm>
          <a:prstGeom prst="rect">
            <a:avLst/>
          </a:prstGeom>
        </p:spPr>
        <p:txBody>
          <a:bodyPr/>
          <a:lstStyle/>
          <a:p>
            <a:endParaRPr lang="en-US"/>
          </a:p>
        </p:txBody>
      </p:sp>
      <p:sp>
        <p:nvSpPr>
          <p:cNvPr id="6" name="5 - Θέση αριθμού διαφάνειας"/>
          <p:cNvSpPr>
            <a:spLocks noGrp="1"/>
          </p:cNvSpPr>
          <p:nvPr>
            <p:ph type="sldNum" sz="quarter" idx="12"/>
          </p:nvPr>
        </p:nvSpPr>
        <p:spPr>
          <a:xfrm>
            <a:off x="6553200" y="6356350"/>
            <a:ext cx="2133600" cy="365125"/>
          </a:xfrm>
          <a:prstGeom prst="rect">
            <a:avLst/>
          </a:prstGeom>
        </p:spPr>
        <p:txBody>
          <a:bodyPr/>
          <a:lstStyle/>
          <a:p>
            <a:fld id="{BE9032B7-2B51-4C45-BE51-1EBDE0F399C6}" type="slidenum">
              <a:rPr lang="en-US" smtClean="0"/>
              <a:pPr/>
              <a:t>‹#›</a:t>
            </a:fld>
            <a:endParaRPr lang="en-US"/>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1 - Τίτλος"/>
          <p:cNvSpPr>
            <a:spLocks noGrp="1"/>
          </p:cNvSpPr>
          <p:nvPr>
            <p:ph type="ctrTitle"/>
          </p:nvPr>
        </p:nvSpPr>
        <p:spPr>
          <a:xfrm>
            <a:off x="685800" y="2130425"/>
            <a:ext cx="7772400" cy="1470025"/>
          </a:xfrm>
        </p:spPr>
        <p:txBody>
          <a:bodyPr/>
          <a:lstStyle/>
          <a:p>
            <a:r>
              <a:rPr lang="el-GR" smtClean="0"/>
              <a:t>Kλικ για επεξεργασία του τίτλου</a:t>
            </a:r>
            <a:endParaRPr lang="en-US"/>
          </a:p>
        </p:txBody>
      </p:sp>
      <p:sp>
        <p:nvSpPr>
          <p:cNvPr id="3" name="2 - Υπότιτλος"/>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Κάντε κλικ για να επεξεργαστείτε τον υπότιτλο του υποδείγματος</a:t>
            </a:r>
            <a:endParaRPr lang="en-US"/>
          </a:p>
        </p:txBody>
      </p:sp>
      <p:sp>
        <p:nvSpPr>
          <p:cNvPr id="4" name="3 - Θέση ημερομηνίας"/>
          <p:cNvSpPr>
            <a:spLocks noGrp="1"/>
          </p:cNvSpPr>
          <p:nvPr>
            <p:ph type="dt" sz="half" idx="10"/>
          </p:nvPr>
        </p:nvSpPr>
        <p:spPr/>
        <p:txBody>
          <a:bodyPr/>
          <a:lstStyle/>
          <a:p>
            <a:fld id="{2ABDCD8E-63F2-4DA5-A478-2DCC92C3215F}" type="datetimeFigureOut">
              <a:rPr lang="en-US" smtClean="0"/>
              <a:pPr/>
              <a:t>10/7/2015</a:t>
            </a:fld>
            <a:endParaRPr lang="en-US"/>
          </a:p>
        </p:txBody>
      </p:sp>
      <p:sp>
        <p:nvSpPr>
          <p:cNvPr id="5" name="4 - Θέση υποσέλιδου"/>
          <p:cNvSpPr>
            <a:spLocks noGrp="1"/>
          </p:cNvSpPr>
          <p:nvPr>
            <p:ph type="ftr" sz="quarter" idx="11"/>
          </p:nvPr>
        </p:nvSpPr>
        <p:spPr/>
        <p:txBody>
          <a:bodyPr/>
          <a:lstStyle/>
          <a:p>
            <a:endParaRPr lang="en-US"/>
          </a:p>
        </p:txBody>
      </p:sp>
      <p:sp>
        <p:nvSpPr>
          <p:cNvPr id="6" name="5 - Θέση αριθμού διαφάνειας"/>
          <p:cNvSpPr>
            <a:spLocks noGrp="1"/>
          </p:cNvSpPr>
          <p:nvPr>
            <p:ph type="sldNum" sz="quarter" idx="12"/>
          </p:nvPr>
        </p:nvSpPr>
        <p:spPr/>
        <p:txBody>
          <a:bodyPr/>
          <a:lstStyle/>
          <a:p>
            <a:fld id="{7E6AE947-4239-48F5-A051-444CB8372E0C}" type="slidenum">
              <a:rPr lang="en-US" smtClean="0"/>
              <a:pPr/>
              <a:t>‹#›</a:t>
            </a:fld>
            <a:endParaRPr lang="en-US"/>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περιεχομένου"/>
          <p:cNvSpPr>
            <a:spLocks noGrp="1"/>
          </p:cNvSpPr>
          <p:nvPr>
            <p:ph idx="1"/>
          </p:nvPr>
        </p:nvSpPr>
        <p:spPr/>
        <p:txBody>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ημερομηνίας"/>
          <p:cNvSpPr>
            <a:spLocks noGrp="1"/>
          </p:cNvSpPr>
          <p:nvPr>
            <p:ph type="dt" sz="half" idx="10"/>
          </p:nvPr>
        </p:nvSpPr>
        <p:spPr/>
        <p:txBody>
          <a:bodyPr/>
          <a:lstStyle/>
          <a:p>
            <a:fld id="{2ABDCD8E-63F2-4DA5-A478-2DCC92C3215F}" type="datetimeFigureOut">
              <a:rPr lang="en-US" smtClean="0"/>
              <a:pPr/>
              <a:t>10/7/2015</a:t>
            </a:fld>
            <a:endParaRPr lang="en-US"/>
          </a:p>
        </p:txBody>
      </p:sp>
      <p:sp>
        <p:nvSpPr>
          <p:cNvPr id="5" name="4 - Θέση υποσέλιδου"/>
          <p:cNvSpPr>
            <a:spLocks noGrp="1"/>
          </p:cNvSpPr>
          <p:nvPr>
            <p:ph type="ftr" sz="quarter" idx="11"/>
          </p:nvPr>
        </p:nvSpPr>
        <p:spPr/>
        <p:txBody>
          <a:bodyPr/>
          <a:lstStyle/>
          <a:p>
            <a:endParaRPr lang="en-US"/>
          </a:p>
        </p:txBody>
      </p:sp>
      <p:sp>
        <p:nvSpPr>
          <p:cNvPr id="6" name="5 - Θέση αριθμού διαφάνειας"/>
          <p:cNvSpPr>
            <a:spLocks noGrp="1"/>
          </p:cNvSpPr>
          <p:nvPr>
            <p:ph type="sldNum" sz="quarter" idx="12"/>
          </p:nvPr>
        </p:nvSpPr>
        <p:spPr/>
        <p:txBody>
          <a:bodyPr/>
          <a:lstStyle/>
          <a:p>
            <a:fld id="{7E6AE947-4239-48F5-A051-444CB8372E0C}" type="slidenum">
              <a:rPr lang="en-US" smtClean="0"/>
              <a:pPr/>
              <a:t>‹#›</a:t>
            </a:fld>
            <a:endParaRPr lang="en-US"/>
          </a:p>
        </p:txBody>
      </p:sp>
    </p:spTree>
  </p:cSld>
  <p:clrMapOvr>
    <a:masterClrMapping/>
  </p:clrMapOvr>
  <p:transition>
    <p:fade/>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722313" y="4406900"/>
            <a:ext cx="7772400" cy="1362075"/>
          </a:xfrm>
        </p:spPr>
        <p:txBody>
          <a:bodyPr anchor="t"/>
          <a:lstStyle>
            <a:lvl1pPr algn="l">
              <a:defRPr sz="4000" b="1" cap="all"/>
            </a:lvl1pPr>
          </a:lstStyle>
          <a:p>
            <a:r>
              <a:rPr lang="el-GR" smtClean="0"/>
              <a:t>Kλικ για επεξεργασία του τίτλου</a:t>
            </a:r>
            <a:endParaRPr lang="en-US"/>
          </a:p>
        </p:txBody>
      </p:sp>
      <p:sp>
        <p:nvSpPr>
          <p:cNvPr id="3" name="2 - Θέση κειμένου"/>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Kλικ για επεξεργασία των στυλ του υποδείγματος</a:t>
            </a:r>
          </a:p>
        </p:txBody>
      </p:sp>
      <p:sp>
        <p:nvSpPr>
          <p:cNvPr id="4" name="3 - Θέση ημερομηνίας"/>
          <p:cNvSpPr>
            <a:spLocks noGrp="1"/>
          </p:cNvSpPr>
          <p:nvPr>
            <p:ph type="dt" sz="half" idx="10"/>
          </p:nvPr>
        </p:nvSpPr>
        <p:spPr/>
        <p:txBody>
          <a:bodyPr/>
          <a:lstStyle/>
          <a:p>
            <a:fld id="{2ABDCD8E-63F2-4DA5-A478-2DCC92C3215F}" type="datetimeFigureOut">
              <a:rPr lang="en-US" smtClean="0"/>
              <a:pPr/>
              <a:t>10/7/2015</a:t>
            </a:fld>
            <a:endParaRPr lang="en-US"/>
          </a:p>
        </p:txBody>
      </p:sp>
      <p:sp>
        <p:nvSpPr>
          <p:cNvPr id="5" name="4 - Θέση υποσέλιδου"/>
          <p:cNvSpPr>
            <a:spLocks noGrp="1"/>
          </p:cNvSpPr>
          <p:nvPr>
            <p:ph type="ftr" sz="quarter" idx="11"/>
          </p:nvPr>
        </p:nvSpPr>
        <p:spPr/>
        <p:txBody>
          <a:bodyPr/>
          <a:lstStyle/>
          <a:p>
            <a:endParaRPr lang="en-US"/>
          </a:p>
        </p:txBody>
      </p:sp>
      <p:sp>
        <p:nvSpPr>
          <p:cNvPr id="6" name="5 - Θέση αριθμού διαφάνειας"/>
          <p:cNvSpPr>
            <a:spLocks noGrp="1"/>
          </p:cNvSpPr>
          <p:nvPr>
            <p:ph type="sldNum" sz="quarter" idx="12"/>
          </p:nvPr>
        </p:nvSpPr>
        <p:spPr/>
        <p:txBody>
          <a:bodyPr/>
          <a:lstStyle/>
          <a:p>
            <a:fld id="{7E6AE947-4239-48F5-A051-444CB8372E0C}" type="slidenum">
              <a:rPr lang="en-US" smtClean="0"/>
              <a:pPr/>
              <a:t>‹#›</a:t>
            </a:fld>
            <a:endParaRPr lang="en-US"/>
          </a:p>
        </p:txBody>
      </p:sp>
    </p:spTree>
  </p:cSld>
  <p:clrMapOvr>
    <a:masterClrMapping/>
  </p:clrMapOvr>
  <p:transition>
    <p:fad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περιεχομένου"/>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περιεχομένου"/>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5" name="4 - Θέση ημερομηνίας"/>
          <p:cNvSpPr>
            <a:spLocks noGrp="1"/>
          </p:cNvSpPr>
          <p:nvPr>
            <p:ph type="dt" sz="half" idx="10"/>
          </p:nvPr>
        </p:nvSpPr>
        <p:spPr/>
        <p:txBody>
          <a:bodyPr/>
          <a:lstStyle/>
          <a:p>
            <a:fld id="{2ABDCD8E-63F2-4DA5-A478-2DCC92C3215F}" type="datetimeFigureOut">
              <a:rPr lang="en-US" smtClean="0"/>
              <a:pPr/>
              <a:t>10/7/2015</a:t>
            </a:fld>
            <a:endParaRPr lang="en-US"/>
          </a:p>
        </p:txBody>
      </p:sp>
      <p:sp>
        <p:nvSpPr>
          <p:cNvPr id="6" name="5 - Θέση υποσέλιδου"/>
          <p:cNvSpPr>
            <a:spLocks noGrp="1"/>
          </p:cNvSpPr>
          <p:nvPr>
            <p:ph type="ftr" sz="quarter" idx="11"/>
          </p:nvPr>
        </p:nvSpPr>
        <p:spPr/>
        <p:txBody>
          <a:bodyPr/>
          <a:lstStyle/>
          <a:p>
            <a:endParaRPr lang="en-US"/>
          </a:p>
        </p:txBody>
      </p:sp>
      <p:sp>
        <p:nvSpPr>
          <p:cNvPr id="7" name="6 - Θέση αριθμού διαφάνειας"/>
          <p:cNvSpPr>
            <a:spLocks noGrp="1"/>
          </p:cNvSpPr>
          <p:nvPr>
            <p:ph type="sldNum" sz="quarter" idx="12"/>
          </p:nvPr>
        </p:nvSpPr>
        <p:spPr/>
        <p:txBody>
          <a:bodyPr/>
          <a:lstStyle/>
          <a:p>
            <a:fld id="{7E6AE947-4239-48F5-A051-444CB8372E0C}" type="slidenum">
              <a:rPr lang="en-US" smtClean="0"/>
              <a:pPr/>
              <a:t>‹#›</a:t>
            </a:fld>
            <a:endParaRPr lang="en-US"/>
          </a:p>
        </p:txBody>
      </p:sp>
    </p:spTree>
  </p:cSld>
  <p:clrMapOvr>
    <a:masterClrMapping/>
  </p:clrMapOvr>
  <p:transition>
    <p:fad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smtClean="0"/>
              <a:t>Kλικ για επεξεργασία του τίτλου</a:t>
            </a:r>
            <a:endParaRPr lang="en-US"/>
          </a:p>
        </p:txBody>
      </p:sp>
      <p:sp>
        <p:nvSpPr>
          <p:cNvPr id="3" name="2 - Θέση κειμένου"/>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4" name="3 - Θέση περιεχομένου"/>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5" name="4 - Θέση κειμένου"/>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6" name="5 - Θέση περιεχομένου"/>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7" name="6 - Θέση ημερομηνίας"/>
          <p:cNvSpPr>
            <a:spLocks noGrp="1"/>
          </p:cNvSpPr>
          <p:nvPr>
            <p:ph type="dt" sz="half" idx="10"/>
          </p:nvPr>
        </p:nvSpPr>
        <p:spPr/>
        <p:txBody>
          <a:bodyPr/>
          <a:lstStyle/>
          <a:p>
            <a:fld id="{2ABDCD8E-63F2-4DA5-A478-2DCC92C3215F}" type="datetimeFigureOut">
              <a:rPr lang="en-US" smtClean="0"/>
              <a:pPr/>
              <a:t>10/7/2015</a:t>
            </a:fld>
            <a:endParaRPr lang="en-US"/>
          </a:p>
        </p:txBody>
      </p:sp>
      <p:sp>
        <p:nvSpPr>
          <p:cNvPr id="8" name="7 - Θέση υποσέλιδου"/>
          <p:cNvSpPr>
            <a:spLocks noGrp="1"/>
          </p:cNvSpPr>
          <p:nvPr>
            <p:ph type="ftr" sz="quarter" idx="11"/>
          </p:nvPr>
        </p:nvSpPr>
        <p:spPr/>
        <p:txBody>
          <a:bodyPr/>
          <a:lstStyle/>
          <a:p>
            <a:endParaRPr lang="en-US"/>
          </a:p>
        </p:txBody>
      </p:sp>
      <p:sp>
        <p:nvSpPr>
          <p:cNvPr id="9" name="8 - Θέση αριθμού διαφάνειας"/>
          <p:cNvSpPr>
            <a:spLocks noGrp="1"/>
          </p:cNvSpPr>
          <p:nvPr>
            <p:ph type="sldNum" sz="quarter" idx="12"/>
          </p:nvPr>
        </p:nvSpPr>
        <p:spPr/>
        <p:txBody>
          <a:bodyPr/>
          <a:lstStyle/>
          <a:p>
            <a:fld id="{7E6AE947-4239-48F5-A051-444CB8372E0C}" type="slidenum">
              <a:rPr lang="en-US" smtClean="0"/>
              <a:pPr/>
              <a:t>‹#›</a:t>
            </a:fld>
            <a:endParaRPr lang="en-US"/>
          </a:p>
        </p:txBody>
      </p:sp>
    </p:spTree>
  </p:cSld>
  <p:clrMapOvr>
    <a:masterClrMapping/>
  </p:clrMapOvr>
  <p:transition>
    <p:fade/>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ημερομηνίας"/>
          <p:cNvSpPr>
            <a:spLocks noGrp="1"/>
          </p:cNvSpPr>
          <p:nvPr>
            <p:ph type="dt" sz="half" idx="10"/>
          </p:nvPr>
        </p:nvSpPr>
        <p:spPr/>
        <p:txBody>
          <a:bodyPr/>
          <a:lstStyle/>
          <a:p>
            <a:fld id="{2ABDCD8E-63F2-4DA5-A478-2DCC92C3215F}" type="datetimeFigureOut">
              <a:rPr lang="en-US" smtClean="0"/>
              <a:pPr/>
              <a:t>10/7/2015</a:t>
            </a:fld>
            <a:endParaRPr lang="en-US"/>
          </a:p>
        </p:txBody>
      </p:sp>
      <p:sp>
        <p:nvSpPr>
          <p:cNvPr id="4" name="3 - Θέση υποσέλιδου"/>
          <p:cNvSpPr>
            <a:spLocks noGrp="1"/>
          </p:cNvSpPr>
          <p:nvPr>
            <p:ph type="ftr" sz="quarter" idx="11"/>
          </p:nvPr>
        </p:nvSpPr>
        <p:spPr/>
        <p:txBody>
          <a:bodyPr/>
          <a:lstStyle/>
          <a:p>
            <a:endParaRPr lang="en-US"/>
          </a:p>
        </p:txBody>
      </p:sp>
      <p:sp>
        <p:nvSpPr>
          <p:cNvPr id="5" name="4 - Θέση αριθμού διαφάνειας"/>
          <p:cNvSpPr>
            <a:spLocks noGrp="1"/>
          </p:cNvSpPr>
          <p:nvPr>
            <p:ph type="sldNum" sz="quarter" idx="12"/>
          </p:nvPr>
        </p:nvSpPr>
        <p:spPr/>
        <p:txBody>
          <a:bodyPr/>
          <a:lstStyle/>
          <a:p>
            <a:fld id="{7E6AE947-4239-48F5-A051-444CB8372E0C}" type="slidenum">
              <a:rPr lang="en-US" smtClean="0"/>
              <a:pPr/>
              <a:t>‹#›</a:t>
            </a:fld>
            <a:endParaRPr lang="en-US"/>
          </a:p>
        </p:txBody>
      </p:sp>
    </p:spTree>
  </p:cSld>
  <p:clrMapOvr>
    <a:masterClrMapping/>
  </p:clrMapOvr>
  <p:transition>
    <p:fade/>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1 - Θέση ημερομηνίας"/>
          <p:cNvSpPr>
            <a:spLocks noGrp="1"/>
          </p:cNvSpPr>
          <p:nvPr>
            <p:ph type="dt" sz="half" idx="10"/>
          </p:nvPr>
        </p:nvSpPr>
        <p:spPr/>
        <p:txBody>
          <a:bodyPr/>
          <a:lstStyle/>
          <a:p>
            <a:fld id="{2ABDCD8E-63F2-4DA5-A478-2DCC92C3215F}" type="datetimeFigureOut">
              <a:rPr lang="en-US" smtClean="0"/>
              <a:pPr/>
              <a:t>10/7/2015</a:t>
            </a:fld>
            <a:endParaRPr lang="en-US"/>
          </a:p>
        </p:txBody>
      </p:sp>
      <p:sp>
        <p:nvSpPr>
          <p:cNvPr id="3" name="2 - Θέση υποσέλιδου"/>
          <p:cNvSpPr>
            <a:spLocks noGrp="1"/>
          </p:cNvSpPr>
          <p:nvPr>
            <p:ph type="ftr" sz="quarter" idx="11"/>
          </p:nvPr>
        </p:nvSpPr>
        <p:spPr/>
        <p:txBody>
          <a:bodyPr/>
          <a:lstStyle/>
          <a:p>
            <a:endParaRPr lang="en-US"/>
          </a:p>
        </p:txBody>
      </p:sp>
      <p:sp>
        <p:nvSpPr>
          <p:cNvPr id="4" name="3 - Θέση αριθμού διαφάνειας"/>
          <p:cNvSpPr>
            <a:spLocks noGrp="1"/>
          </p:cNvSpPr>
          <p:nvPr>
            <p:ph type="sldNum" sz="quarter" idx="12"/>
          </p:nvPr>
        </p:nvSpPr>
        <p:spPr/>
        <p:txBody>
          <a:bodyPr/>
          <a:lstStyle/>
          <a:p>
            <a:fld id="{7E6AE947-4239-48F5-A051-444CB8372E0C}" type="slidenum">
              <a:rPr lang="en-US" smtClean="0"/>
              <a:pPr/>
              <a:t>‹#›</a:t>
            </a:fld>
            <a:endParaRPr lang="en-US"/>
          </a:p>
        </p:txBody>
      </p:sp>
    </p:spTree>
  </p:cSld>
  <p:clrMapOvr>
    <a:masterClrMapping/>
  </p:clrMapOvr>
  <p:transition>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anchor="b"/>
          <a:lstStyle>
            <a:lvl1pPr algn="l">
              <a:defRPr sz="2000" b="1"/>
            </a:lvl1pPr>
          </a:lstStyle>
          <a:p>
            <a:r>
              <a:rPr lang="el-GR" smtClean="0"/>
              <a:t>Kλικ για επεξεργασία του τίτλου</a:t>
            </a:r>
            <a:endParaRPr lang="en-US"/>
          </a:p>
        </p:txBody>
      </p:sp>
      <p:sp>
        <p:nvSpPr>
          <p:cNvPr id="3" name="2 - Θέση περιεχομένου"/>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κειμένου"/>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fld id="{2ABDCD8E-63F2-4DA5-A478-2DCC92C3215F}" type="datetimeFigureOut">
              <a:rPr lang="en-US" smtClean="0"/>
              <a:pPr/>
              <a:t>10/7/2015</a:t>
            </a:fld>
            <a:endParaRPr lang="en-US"/>
          </a:p>
        </p:txBody>
      </p:sp>
      <p:sp>
        <p:nvSpPr>
          <p:cNvPr id="6" name="5 - Θέση υποσέλιδου"/>
          <p:cNvSpPr>
            <a:spLocks noGrp="1"/>
          </p:cNvSpPr>
          <p:nvPr>
            <p:ph type="ftr" sz="quarter" idx="11"/>
          </p:nvPr>
        </p:nvSpPr>
        <p:spPr/>
        <p:txBody>
          <a:bodyPr/>
          <a:lstStyle/>
          <a:p>
            <a:endParaRPr lang="en-US"/>
          </a:p>
        </p:txBody>
      </p:sp>
      <p:sp>
        <p:nvSpPr>
          <p:cNvPr id="7" name="6 - Θέση αριθμού διαφάνειας"/>
          <p:cNvSpPr>
            <a:spLocks noGrp="1"/>
          </p:cNvSpPr>
          <p:nvPr>
            <p:ph type="sldNum" sz="quarter" idx="12"/>
          </p:nvPr>
        </p:nvSpPr>
        <p:spPr/>
        <p:txBody>
          <a:bodyPr/>
          <a:lstStyle/>
          <a:p>
            <a:fld id="{7E6AE947-4239-48F5-A051-444CB8372E0C}" type="slidenum">
              <a:rPr lang="en-US" smtClean="0"/>
              <a:pPr/>
              <a:t>‹#›</a:t>
            </a:fld>
            <a:endParaRPr lang="en-US"/>
          </a:p>
        </p:txBody>
      </p:sp>
    </p:spTree>
  </p:cSld>
  <p:clrMapOvr>
    <a:masterClrMapping/>
  </p:clrMapOvr>
  <p:transition>
    <p:fade/>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792288" y="4800600"/>
            <a:ext cx="5486400" cy="566738"/>
          </a:xfrm>
        </p:spPr>
        <p:txBody>
          <a:bodyPr anchor="b"/>
          <a:lstStyle>
            <a:lvl1pPr algn="l">
              <a:defRPr sz="2000" b="1"/>
            </a:lvl1pPr>
          </a:lstStyle>
          <a:p>
            <a:r>
              <a:rPr lang="el-GR" smtClean="0"/>
              <a:t>Kλικ για επεξεργασία του τίτλου</a:t>
            </a:r>
            <a:endParaRPr lang="en-US"/>
          </a:p>
        </p:txBody>
      </p:sp>
      <p:sp>
        <p:nvSpPr>
          <p:cNvPr id="3" name="2 - Θέση εικόνας"/>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3 - Θέση κειμένου"/>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fld id="{2ABDCD8E-63F2-4DA5-A478-2DCC92C3215F}" type="datetimeFigureOut">
              <a:rPr lang="en-US" smtClean="0"/>
              <a:pPr/>
              <a:t>10/7/2015</a:t>
            </a:fld>
            <a:endParaRPr lang="en-US"/>
          </a:p>
        </p:txBody>
      </p:sp>
      <p:sp>
        <p:nvSpPr>
          <p:cNvPr id="6" name="5 - Θέση υποσέλιδου"/>
          <p:cNvSpPr>
            <a:spLocks noGrp="1"/>
          </p:cNvSpPr>
          <p:nvPr>
            <p:ph type="ftr" sz="quarter" idx="11"/>
          </p:nvPr>
        </p:nvSpPr>
        <p:spPr/>
        <p:txBody>
          <a:bodyPr/>
          <a:lstStyle/>
          <a:p>
            <a:endParaRPr lang="en-US"/>
          </a:p>
        </p:txBody>
      </p:sp>
      <p:sp>
        <p:nvSpPr>
          <p:cNvPr id="7" name="6 - Θέση αριθμού διαφάνειας"/>
          <p:cNvSpPr>
            <a:spLocks noGrp="1"/>
          </p:cNvSpPr>
          <p:nvPr>
            <p:ph type="sldNum" sz="quarter" idx="12"/>
          </p:nvPr>
        </p:nvSpPr>
        <p:spPr/>
        <p:txBody>
          <a:bodyPr/>
          <a:lstStyle/>
          <a:p>
            <a:fld id="{7E6AE947-4239-48F5-A051-444CB8372E0C}" type="slidenum">
              <a:rPr lang="en-US" smtClean="0"/>
              <a:pPr/>
              <a:t>‹#›</a:t>
            </a:fld>
            <a:endParaRPr lang="en-US"/>
          </a:p>
        </p:txBody>
      </p:sp>
    </p:spTree>
  </p:cSld>
  <p:clrMapOvr>
    <a:masterClrMapping/>
  </p:clrMapOvr>
  <p:transition>
    <p:fade/>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κατακόρυφου κειμένου"/>
          <p:cNvSpPr>
            <a:spLocks noGrp="1"/>
          </p:cNvSpPr>
          <p:nvPr>
            <p:ph type="body" orient="vert" idx="1"/>
          </p:nvPr>
        </p:nvSpPr>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ημερομηνίας"/>
          <p:cNvSpPr>
            <a:spLocks noGrp="1"/>
          </p:cNvSpPr>
          <p:nvPr>
            <p:ph type="dt" sz="half" idx="10"/>
          </p:nvPr>
        </p:nvSpPr>
        <p:spPr/>
        <p:txBody>
          <a:bodyPr/>
          <a:lstStyle/>
          <a:p>
            <a:fld id="{2ABDCD8E-63F2-4DA5-A478-2DCC92C3215F}" type="datetimeFigureOut">
              <a:rPr lang="en-US" smtClean="0"/>
              <a:pPr/>
              <a:t>10/7/2015</a:t>
            </a:fld>
            <a:endParaRPr lang="en-US"/>
          </a:p>
        </p:txBody>
      </p:sp>
      <p:sp>
        <p:nvSpPr>
          <p:cNvPr id="5" name="4 - Θέση υποσέλιδου"/>
          <p:cNvSpPr>
            <a:spLocks noGrp="1"/>
          </p:cNvSpPr>
          <p:nvPr>
            <p:ph type="ftr" sz="quarter" idx="11"/>
          </p:nvPr>
        </p:nvSpPr>
        <p:spPr/>
        <p:txBody>
          <a:bodyPr/>
          <a:lstStyle/>
          <a:p>
            <a:endParaRPr lang="en-US"/>
          </a:p>
        </p:txBody>
      </p:sp>
      <p:sp>
        <p:nvSpPr>
          <p:cNvPr id="6" name="5 - Θέση αριθμού διαφάνειας"/>
          <p:cNvSpPr>
            <a:spLocks noGrp="1"/>
          </p:cNvSpPr>
          <p:nvPr>
            <p:ph type="sldNum" sz="quarter" idx="12"/>
          </p:nvPr>
        </p:nvSpPr>
        <p:spPr/>
        <p:txBody>
          <a:bodyPr/>
          <a:lstStyle/>
          <a:p>
            <a:fld id="{7E6AE947-4239-48F5-A051-444CB8372E0C}" type="slidenum">
              <a:rPr lang="en-US" smtClean="0"/>
              <a:pPr/>
              <a:t>‹#›</a:t>
            </a:fld>
            <a:endParaRPr lang="en-US"/>
          </a:p>
        </p:txBody>
      </p:sp>
    </p:spTree>
  </p:cSld>
  <p:clrMapOvr>
    <a:masterClrMapping/>
  </p:clrMapOvr>
  <p:transition>
    <p:fade/>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629400" y="274638"/>
            <a:ext cx="2057400" cy="5851525"/>
          </a:xfrm>
        </p:spPr>
        <p:txBody>
          <a:bodyPr vert="eaVert"/>
          <a:lstStyle/>
          <a:p>
            <a:r>
              <a:rPr lang="el-GR" smtClean="0"/>
              <a:t>Kλικ για επεξεργασία του τίτλου</a:t>
            </a:r>
            <a:endParaRPr lang="en-US"/>
          </a:p>
        </p:txBody>
      </p:sp>
      <p:sp>
        <p:nvSpPr>
          <p:cNvPr id="3" name="2 - Θέση κατακόρυφου κειμένου"/>
          <p:cNvSpPr>
            <a:spLocks noGrp="1"/>
          </p:cNvSpPr>
          <p:nvPr>
            <p:ph type="body" orient="vert" idx="1"/>
          </p:nvPr>
        </p:nvSpPr>
        <p:spPr>
          <a:xfrm>
            <a:off x="457200" y="274638"/>
            <a:ext cx="6019800" cy="5851525"/>
          </a:xfrm>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ημερομηνίας"/>
          <p:cNvSpPr>
            <a:spLocks noGrp="1"/>
          </p:cNvSpPr>
          <p:nvPr>
            <p:ph type="dt" sz="half" idx="10"/>
          </p:nvPr>
        </p:nvSpPr>
        <p:spPr/>
        <p:txBody>
          <a:bodyPr/>
          <a:lstStyle/>
          <a:p>
            <a:fld id="{2ABDCD8E-63F2-4DA5-A478-2DCC92C3215F}" type="datetimeFigureOut">
              <a:rPr lang="en-US" smtClean="0"/>
              <a:pPr/>
              <a:t>10/7/2015</a:t>
            </a:fld>
            <a:endParaRPr lang="en-US"/>
          </a:p>
        </p:txBody>
      </p:sp>
      <p:sp>
        <p:nvSpPr>
          <p:cNvPr id="5" name="4 - Θέση υποσέλιδου"/>
          <p:cNvSpPr>
            <a:spLocks noGrp="1"/>
          </p:cNvSpPr>
          <p:nvPr>
            <p:ph type="ftr" sz="quarter" idx="11"/>
          </p:nvPr>
        </p:nvSpPr>
        <p:spPr/>
        <p:txBody>
          <a:bodyPr/>
          <a:lstStyle/>
          <a:p>
            <a:endParaRPr lang="en-US"/>
          </a:p>
        </p:txBody>
      </p:sp>
      <p:sp>
        <p:nvSpPr>
          <p:cNvPr id="6" name="5 - Θέση αριθμού διαφάνειας"/>
          <p:cNvSpPr>
            <a:spLocks noGrp="1"/>
          </p:cNvSpPr>
          <p:nvPr>
            <p:ph type="sldNum" sz="quarter" idx="12"/>
          </p:nvPr>
        </p:nvSpPr>
        <p:spPr/>
        <p:txBody>
          <a:bodyPr/>
          <a:lstStyle/>
          <a:p>
            <a:fld id="{7E6AE947-4239-48F5-A051-444CB8372E0C}" type="slidenum">
              <a:rPr lang="en-US" smtClean="0"/>
              <a:pPr/>
              <a:t>‹#›</a:t>
            </a:fld>
            <a:endParaRPr lang="en-US"/>
          </a:p>
        </p:txBody>
      </p:sp>
    </p:spTree>
  </p:cSld>
  <p:clrMapOvr>
    <a:masterClrMapping/>
  </p:clrMapOvr>
  <p:transition>
    <p:fade/>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1 - Τίτλος"/>
          <p:cNvSpPr>
            <a:spLocks noGrp="1"/>
          </p:cNvSpPr>
          <p:nvPr>
            <p:ph type="ctrTitle"/>
          </p:nvPr>
        </p:nvSpPr>
        <p:spPr>
          <a:xfrm>
            <a:off x="685800" y="2130425"/>
            <a:ext cx="7772400" cy="1470025"/>
          </a:xfrm>
        </p:spPr>
        <p:txBody>
          <a:bodyPr/>
          <a:lstStyle/>
          <a:p>
            <a:r>
              <a:rPr lang="el-GR" smtClean="0"/>
              <a:t>Kλικ για επεξεργασία του τίτλου</a:t>
            </a:r>
            <a:endParaRPr lang="en-US"/>
          </a:p>
        </p:txBody>
      </p:sp>
      <p:sp>
        <p:nvSpPr>
          <p:cNvPr id="3" name="2 - Υπότιτλος"/>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l-GR" smtClean="0"/>
              <a:t>Κάντε κλικ για να επεξεργαστείτε τον υπότιτλο του υποδείγματος</a:t>
            </a:r>
            <a:endParaRPr lang="en-US"/>
          </a:p>
        </p:txBody>
      </p:sp>
      <p:sp>
        <p:nvSpPr>
          <p:cNvPr id="4" name="3 - Θέση ημερομηνίας"/>
          <p:cNvSpPr>
            <a:spLocks noGrp="1"/>
          </p:cNvSpPr>
          <p:nvPr>
            <p:ph type="dt" sz="half" idx="10"/>
          </p:nvPr>
        </p:nvSpPr>
        <p:spPr/>
        <p:txBody>
          <a:bodyPr/>
          <a:lstStyle/>
          <a:p>
            <a:fld id="{0FBE4E69-F75F-4D45-92A6-F1A5FB6A7F18}" type="datetimeFigureOut">
              <a:rPr lang="en-US" smtClean="0"/>
              <a:pPr/>
              <a:t>10/7/2015</a:t>
            </a:fld>
            <a:endParaRPr lang="en-US"/>
          </a:p>
        </p:txBody>
      </p:sp>
      <p:sp>
        <p:nvSpPr>
          <p:cNvPr id="5" name="4 - Θέση υποσέλιδου"/>
          <p:cNvSpPr>
            <a:spLocks noGrp="1"/>
          </p:cNvSpPr>
          <p:nvPr>
            <p:ph type="ftr" sz="quarter" idx="11"/>
          </p:nvPr>
        </p:nvSpPr>
        <p:spPr/>
        <p:txBody>
          <a:bodyPr/>
          <a:lstStyle/>
          <a:p>
            <a:endParaRPr lang="en-US"/>
          </a:p>
        </p:txBody>
      </p:sp>
      <p:sp>
        <p:nvSpPr>
          <p:cNvPr id="6" name="5 - Θέση αριθμού διαφάνειας"/>
          <p:cNvSpPr>
            <a:spLocks noGrp="1"/>
          </p:cNvSpPr>
          <p:nvPr>
            <p:ph type="sldNum" sz="quarter" idx="12"/>
          </p:nvPr>
        </p:nvSpPr>
        <p:spPr/>
        <p:txBody>
          <a:bodyPr/>
          <a:lstStyle/>
          <a:p>
            <a:fld id="{87C17A7A-79E8-4799-8A8C-9A1CB6A00BC1}" type="slidenum">
              <a:rPr lang="en-US" smtClean="0"/>
              <a:pPr/>
              <a:t>‹#›</a:t>
            </a:fld>
            <a:endParaRPr lang="en-US"/>
          </a:p>
        </p:txBody>
      </p:sp>
    </p:spTree>
  </p:cSld>
  <p:clrMapOvr>
    <a:masterClrMapping/>
  </p:clrMapOvr>
  <p:transition>
    <p:fade/>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Τίτλος και Αντι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περιεχομένου"/>
          <p:cNvSpPr>
            <a:spLocks noGrp="1"/>
          </p:cNvSpPr>
          <p:nvPr>
            <p:ph idx="1"/>
          </p:nvPr>
        </p:nvSpPr>
        <p:spPr/>
        <p:txBody>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ημερομηνίας"/>
          <p:cNvSpPr>
            <a:spLocks noGrp="1"/>
          </p:cNvSpPr>
          <p:nvPr>
            <p:ph type="dt" sz="half" idx="10"/>
          </p:nvPr>
        </p:nvSpPr>
        <p:spPr/>
        <p:txBody>
          <a:bodyPr/>
          <a:lstStyle/>
          <a:p>
            <a:fld id="{0FBE4E69-F75F-4D45-92A6-F1A5FB6A7F18}" type="datetimeFigureOut">
              <a:rPr lang="en-US" smtClean="0"/>
              <a:pPr/>
              <a:t>10/7/2015</a:t>
            </a:fld>
            <a:endParaRPr lang="en-US"/>
          </a:p>
        </p:txBody>
      </p:sp>
      <p:sp>
        <p:nvSpPr>
          <p:cNvPr id="5" name="4 - Θέση υποσέλιδου"/>
          <p:cNvSpPr>
            <a:spLocks noGrp="1"/>
          </p:cNvSpPr>
          <p:nvPr>
            <p:ph type="ftr" sz="quarter" idx="11"/>
          </p:nvPr>
        </p:nvSpPr>
        <p:spPr/>
        <p:txBody>
          <a:bodyPr/>
          <a:lstStyle/>
          <a:p>
            <a:endParaRPr lang="en-US"/>
          </a:p>
        </p:txBody>
      </p:sp>
      <p:sp>
        <p:nvSpPr>
          <p:cNvPr id="6" name="5 - Θέση αριθμού διαφάνειας"/>
          <p:cNvSpPr>
            <a:spLocks noGrp="1"/>
          </p:cNvSpPr>
          <p:nvPr>
            <p:ph type="sldNum" sz="quarter" idx="12"/>
          </p:nvPr>
        </p:nvSpPr>
        <p:spPr/>
        <p:txBody>
          <a:bodyPr/>
          <a:lstStyle/>
          <a:p>
            <a:fld id="{87C17A7A-79E8-4799-8A8C-9A1CB6A00BC1}" type="slidenum">
              <a:rPr lang="en-US" smtClean="0"/>
              <a:pPr/>
              <a:t>‹#›</a:t>
            </a:fld>
            <a:endParaRPr lang="en-US"/>
          </a:p>
        </p:txBody>
      </p:sp>
    </p:spTree>
  </p:cSld>
  <p:clrMapOvr>
    <a:masterClrMapping/>
  </p:clrMapOvr>
  <p:transition>
    <p:fade/>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1 - Τίτλος"/>
          <p:cNvSpPr>
            <a:spLocks noGrp="1"/>
          </p:cNvSpPr>
          <p:nvPr>
            <p:ph type="title"/>
          </p:nvPr>
        </p:nvSpPr>
        <p:spPr>
          <a:xfrm>
            <a:off x="722313" y="4406900"/>
            <a:ext cx="7772400" cy="1362075"/>
          </a:xfrm>
        </p:spPr>
        <p:txBody>
          <a:bodyPr anchor="t"/>
          <a:lstStyle>
            <a:lvl1pPr algn="l">
              <a:defRPr sz="4000" b="1" cap="all"/>
            </a:lvl1pPr>
          </a:lstStyle>
          <a:p>
            <a:r>
              <a:rPr lang="el-GR" smtClean="0"/>
              <a:t>Kλικ για επεξεργασία του τίτλου</a:t>
            </a:r>
            <a:endParaRPr lang="en-US"/>
          </a:p>
        </p:txBody>
      </p:sp>
      <p:sp>
        <p:nvSpPr>
          <p:cNvPr id="3" name="2 - Θέση κειμένου"/>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l-GR" smtClean="0"/>
              <a:t>Kλικ για επεξεργασία των στυλ του υποδείγματος</a:t>
            </a:r>
          </a:p>
        </p:txBody>
      </p:sp>
      <p:sp>
        <p:nvSpPr>
          <p:cNvPr id="4" name="3 - Θέση ημερομηνίας"/>
          <p:cNvSpPr>
            <a:spLocks noGrp="1"/>
          </p:cNvSpPr>
          <p:nvPr>
            <p:ph type="dt" sz="half" idx="10"/>
          </p:nvPr>
        </p:nvSpPr>
        <p:spPr/>
        <p:txBody>
          <a:bodyPr/>
          <a:lstStyle/>
          <a:p>
            <a:fld id="{0FBE4E69-F75F-4D45-92A6-F1A5FB6A7F18}" type="datetimeFigureOut">
              <a:rPr lang="en-US" smtClean="0"/>
              <a:pPr/>
              <a:t>10/7/2015</a:t>
            </a:fld>
            <a:endParaRPr lang="en-US"/>
          </a:p>
        </p:txBody>
      </p:sp>
      <p:sp>
        <p:nvSpPr>
          <p:cNvPr id="5" name="4 - Θέση υποσέλιδου"/>
          <p:cNvSpPr>
            <a:spLocks noGrp="1"/>
          </p:cNvSpPr>
          <p:nvPr>
            <p:ph type="ftr" sz="quarter" idx="11"/>
          </p:nvPr>
        </p:nvSpPr>
        <p:spPr/>
        <p:txBody>
          <a:bodyPr/>
          <a:lstStyle/>
          <a:p>
            <a:endParaRPr lang="en-US"/>
          </a:p>
        </p:txBody>
      </p:sp>
      <p:sp>
        <p:nvSpPr>
          <p:cNvPr id="6" name="5 - Θέση αριθμού διαφάνειας"/>
          <p:cNvSpPr>
            <a:spLocks noGrp="1"/>
          </p:cNvSpPr>
          <p:nvPr>
            <p:ph type="sldNum" sz="quarter" idx="12"/>
          </p:nvPr>
        </p:nvSpPr>
        <p:spPr/>
        <p:txBody>
          <a:bodyPr/>
          <a:lstStyle/>
          <a:p>
            <a:fld id="{87C17A7A-79E8-4799-8A8C-9A1CB6A00BC1}" type="slidenum">
              <a:rPr lang="en-US" smtClean="0"/>
              <a:pPr/>
              <a:t>‹#›</a:t>
            </a:fld>
            <a:endParaRPr lang="en-US"/>
          </a:p>
        </p:txBody>
      </p:sp>
    </p:spTree>
  </p:cSld>
  <p:clrMapOvr>
    <a:masterClrMapping/>
  </p:clrMapOvr>
  <p:transition>
    <p:fade/>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περιεχομένου"/>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περιεχομένου"/>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5" name="4 - Θέση ημερομηνίας"/>
          <p:cNvSpPr>
            <a:spLocks noGrp="1"/>
          </p:cNvSpPr>
          <p:nvPr>
            <p:ph type="dt" sz="half" idx="10"/>
          </p:nvPr>
        </p:nvSpPr>
        <p:spPr/>
        <p:txBody>
          <a:bodyPr/>
          <a:lstStyle/>
          <a:p>
            <a:fld id="{0FBE4E69-F75F-4D45-92A6-F1A5FB6A7F18}" type="datetimeFigureOut">
              <a:rPr lang="en-US" smtClean="0"/>
              <a:pPr/>
              <a:t>10/7/2015</a:t>
            </a:fld>
            <a:endParaRPr lang="en-US"/>
          </a:p>
        </p:txBody>
      </p:sp>
      <p:sp>
        <p:nvSpPr>
          <p:cNvPr id="6" name="5 - Θέση υποσέλιδου"/>
          <p:cNvSpPr>
            <a:spLocks noGrp="1"/>
          </p:cNvSpPr>
          <p:nvPr>
            <p:ph type="ftr" sz="quarter" idx="11"/>
          </p:nvPr>
        </p:nvSpPr>
        <p:spPr/>
        <p:txBody>
          <a:bodyPr/>
          <a:lstStyle/>
          <a:p>
            <a:endParaRPr lang="en-US"/>
          </a:p>
        </p:txBody>
      </p:sp>
      <p:sp>
        <p:nvSpPr>
          <p:cNvPr id="7" name="6 - Θέση αριθμού διαφάνειας"/>
          <p:cNvSpPr>
            <a:spLocks noGrp="1"/>
          </p:cNvSpPr>
          <p:nvPr>
            <p:ph type="sldNum" sz="quarter" idx="12"/>
          </p:nvPr>
        </p:nvSpPr>
        <p:spPr/>
        <p:txBody>
          <a:bodyPr/>
          <a:lstStyle/>
          <a:p>
            <a:fld id="{87C17A7A-79E8-4799-8A8C-9A1CB6A00BC1}" type="slidenum">
              <a:rPr lang="en-US" smtClean="0"/>
              <a:pPr/>
              <a:t>‹#›</a:t>
            </a:fld>
            <a:endParaRPr lang="en-US"/>
          </a:p>
        </p:txBody>
      </p:sp>
    </p:spTree>
  </p:cSld>
  <p:clrMapOvr>
    <a:masterClrMapping/>
  </p:clrMapOvr>
  <p:transition>
    <p:fade/>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lvl1pPr>
              <a:defRPr/>
            </a:lvl1pPr>
          </a:lstStyle>
          <a:p>
            <a:r>
              <a:rPr lang="el-GR" smtClean="0"/>
              <a:t>Kλικ για επεξεργασία του τίτλου</a:t>
            </a:r>
            <a:endParaRPr lang="en-US"/>
          </a:p>
        </p:txBody>
      </p:sp>
      <p:sp>
        <p:nvSpPr>
          <p:cNvPr id="3" name="2 - Θέση κειμένου"/>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4" name="3 - Θέση περιεχομένου"/>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5" name="4 - Θέση κειμένου"/>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smtClean="0"/>
              <a:t>Kλικ για επεξεργασία των στυλ του υποδείγματος</a:t>
            </a:r>
          </a:p>
        </p:txBody>
      </p:sp>
      <p:sp>
        <p:nvSpPr>
          <p:cNvPr id="6" name="5 - Θέση περιεχομένου"/>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7" name="6 - Θέση ημερομηνίας"/>
          <p:cNvSpPr>
            <a:spLocks noGrp="1"/>
          </p:cNvSpPr>
          <p:nvPr>
            <p:ph type="dt" sz="half" idx="10"/>
          </p:nvPr>
        </p:nvSpPr>
        <p:spPr/>
        <p:txBody>
          <a:bodyPr/>
          <a:lstStyle/>
          <a:p>
            <a:fld id="{0FBE4E69-F75F-4D45-92A6-F1A5FB6A7F18}" type="datetimeFigureOut">
              <a:rPr lang="en-US" smtClean="0"/>
              <a:pPr/>
              <a:t>10/7/2015</a:t>
            </a:fld>
            <a:endParaRPr lang="en-US"/>
          </a:p>
        </p:txBody>
      </p:sp>
      <p:sp>
        <p:nvSpPr>
          <p:cNvPr id="8" name="7 - Θέση υποσέλιδου"/>
          <p:cNvSpPr>
            <a:spLocks noGrp="1"/>
          </p:cNvSpPr>
          <p:nvPr>
            <p:ph type="ftr" sz="quarter" idx="11"/>
          </p:nvPr>
        </p:nvSpPr>
        <p:spPr/>
        <p:txBody>
          <a:bodyPr/>
          <a:lstStyle/>
          <a:p>
            <a:endParaRPr lang="en-US"/>
          </a:p>
        </p:txBody>
      </p:sp>
      <p:sp>
        <p:nvSpPr>
          <p:cNvPr id="9" name="8 - Θέση αριθμού διαφάνειας"/>
          <p:cNvSpPr>
            <a:spLocks noGrp="1"/>
          </p:cNvSpPr>
          <p:nvPr>
            <p:ph type="sldNum" sz="quarter" idx="12"/>
          </p:nvPr>
        </p:nvSpPr>
        <p:spPr/>
        <p:txBody>
          <a:bodyPr/>
          <a:lstStyle/>
          <a:p>
            <a:fld id="{87C17A7A-79E8-4799-8A8C-9A1CB6A00BC1}" type="slidenum">
              <a:rPr lang="en-US" smtClean="0"/>
              <a:pPr/>
              <a:t>‹#›</a:t>
            </a:fld>
            <a:endParaRPr lang="en-US"/>
          </a:p>
        </p:txBody>
      </p:sp>
    </p:spTree>
  </p:cSld>
  <p:clrMapOvr>
    <a:masterClrMapping/>
  </p:clrMapOvr>
  <p:transition>
    <p:fade/>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ημερομηνίας"/>
          <p:cNvSpPr>
            <a:spLocks noGrp="1"/>
          </p:cNvSpPr>
          <p:nvPr>
            <p:ph type="dt" sz="half" idx="10"/>
          </p:nvPr>
        </p:nvSpPr>
        <p:spPr/>
        <p:txBody>
          <a:bodyPr/>
          <a:lstStyle/>
          <a:p>
            <a:fld id="{0FBE4E69-F75F-4D45-92A6-F1A5FB6A7F18}" type="datetimeFigureOut">
              <a:rPr lang="en-US" smtClean="0"/>
              <a:pPr/>
              <a:t>10/7/2015</a:t>
            </a:fld>
            <a:endParaRPr lang="en-US"/>
          </a:p>
        </p:txBody>
      </p:sp>
      <p:sp>
        <p:nvSpPr>
          <p:cNvPr id="4" name="3 - Θέση υποσέλιδου"/>
          <p:cNvSpPr>
            <a:spLocks noGrp="1"/>
          </p:cNvSpPr>
          <p:nvPr>
            <p:ph type="ftr" sz="quarter" idx="11"/>
          </p:nvPr>
        </p:nvSpPr>
        <p:spPr/>
        <p:txBody>
          <a:bodyPr/>
          <a:lstStyle/>
          <a:p>
            <a:endParaRPr lang="en-US"/>
          </a:p>
        </p:txBody>
      </p:sp>
      <p:sp>
        <p:nvSpPr>
          <p:cNvPr id="5" name="4 - Θέση αριθμού διαφάνειας"/>
          <p:cNvSpPr>
            <a:spLocks noGrp="1"/>
          </p:cNvSpPr>
          <p:nvPr>
            <p:ph type="sldNum" sz="quarter" idx="12"/>
          </p:nvPr>
        </p:nvSpPr>
        <p:spPr/>
        <p:txBody>
          <a:bodyPr/>
          <a:lstStyle/>
          <a:p>
            <a:fld id="{87C17A7A-79E8-4799-8A8C-9A1CB6A00BC1}" type="slidenum">
              <a:rPr lang="en-US" smtClean="0"/>
              <a:pPr/>
              <a:t>‹#›</a:t>
            </a:fld>
            <a:endParaRPr lang="en-US"/>
          </a:p>
        </p:txBody>
      </p:sp>
    </p:spTree>
  </p:cSld>
  <p:clrMapOvr>
    <a:masterClrMapping/>
  </p:clrMapOvr>
  <p:transition>
    <p:fade/>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Κενή">
    <p:spTree>
      <p:nvGrpSpPr>
        <p:cNvPr id="1" name=""/>
        <p:cNvGrpSpPr/>
        <p:nvPr/>
      </p:nvGrpSpPr>
      <p:grpSpPr>
        <a:xfrm>
          <a:off x="0" y="0"/>
          <a:ext cx="0" cy="0"/>
          <a:chOff x="0" y="0"/>
          <a:chExt cx="0" cy="0"/>
        </a:xfrm>
      </p:grpSpPr>
      <p:sp>
        <p:nvSpPr>
          <p:cNvPr id="2" name="1 - Θέση ημερομηνίας"/>
          <p:cNvSpPr>
            <a:spLocks noGrp="1"/>
          </p:cNvSpPr>
          <p:nvPr>
            <p:ph type="dt" sz="half" idx="10"/>
          </p:nvPr>
        </p:nvSpPr>
        <p:spPr/>
        <p:txBody>
          <a:bodyPr/>
          <a:lstStyle/>
          <a:p>
            <a:fld id="{0FBE4E69-F75F-4D45-92A6-F1A5FB6A7F18}" type="datetimeFigureOut">
              <a:rPr lang="en-US" smtClean="0"/>
              <a:pPr/>
              <a:t>10/7/2015</a:t>
            </a:fld>
            <a:endParaRPr lang="en-US"/>
          </a:p>
        </p:txBody>
      </p:sp>
      <p:sp>
        <p:nvSpPr>
          <p:cNvPr id="3" name="2 - Θέση υποσέλιδου"/>
          <p:cNvSpPr>
            <a:spLocks noGrp="1"/>
          </p:cNvSpPr>
          <p:nvPr>
            <p:ph type="ftr" sz="quarter" idx="11"/>
          </p:nvPr>
        </p:nvSpPr>
        <p:spPr/>
        <p:txBody>
          <a:bodyPr/>
          <a:lstStyle/>
          <a:p>
            <a:endParaRPr lang="en-US"/>
          </a:p>
        </p:txBody>
      </p:sp>
      <p:sp>
        <p:nvSpPr>
          <p:cNvPr id="4" name="3 - Θέση αριθμού διαφάνειας"/>
          <p:cNvSpPr>
            <a:spLocks noGrp="1"/>
          </p:cNvSpPr>
          <p:nvPr>
            <p:ph type="sldNum" sz="quarter" idx="12"/>
          </p:nvPr>
        </p:nvSpPr>
        <p:spPr/>
        <p:txBody>
          <a:bodyPr/>
          <a:lstStyle/>
          <a:p>
            <a:fld id="{87C17A7A-79E8-4799-8A8C-9A1CB6A00BC1}" type="slidenum">
              <a:rPr lang="en-US" smtClean="0"/>
              <a:pPr/>
              <a:t>‹#›</a:t>
            </a:fld>
            <a:endParaRPr lang="en-US"/>
          </a:p>
        </p:txBody>
      </p:sp>
    </p:spTree>
  </p:cSld>
  <p:clrMapOvr>
    <a:masterClrMapping/>
  </p:clrMapOvr>
  <p:transition>
    <p:fade/>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457200" y="273050"/>
            <a:ext cx="3008313" cy="1162050"/>
          </a:xfrm>
        </p:spPr>
        <p:txBody>
          <a:bodyPr anchor="b"/>
          <a:lstStyle>
            <a:lvl1pPr algn="l">
              <a:defRPr sz="2000" b="1"/>
            </a:lvl1pPr>
          </a:lstStyle>
          <a:p>
            <a:r>
              <a:rPr lang="el-GR" smtClean="0"/>
              <a:t>Kλικ για επεξεργασία του τίτλου</a:t>
            </a:r>
            <a:endParaRPr lang="en-US"/>
          </a:p>
        </p:txBody>
      </p:sp>
      <p:sp>
        <p:nvSpPr>
          <p:cNvPr id="3" name="2 - Θέση περιεχομένου"/>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κειμένου"/>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fld id="{0FBE4E69-F75F-4D45-92A6-F1A5FB6A7F18}" type="datetimeFigureOut">
              <a:rPr lang="en-US" smtClean="0"/>
              <a:pPr/>
              <a:t>10/7/2015</a:t>
            </a:fld>
            <a:endParaRPr lang="en-US"/>
          </a:p>
        </p:txBody>
      </p:sp>
      <p:sp>
        <p:nvSpPr>
          <p:cNvPr id="6" name="5 - Θέση υποσέλιδου"/>
          <p:cNvSpPr>
            <a:spLocks noGrp="1"/>
          </p:cNvSpPr>
          <p:nvPr>
            <p:ph type="ftr" sz="quarter" idx="11"/>
          </p:nvPr>
        </p:nvSpPr>
        <p:spPr/>
        <p:txBody>
          <a:bodyPr/>
          <a:lstStyle/>
          <a:p>
            <a:endParaRPr lang="en-US"/>
          </a:p>
        </p:txBody>
      </p:sp>
      <p:sp>
        <p:nvSpPr>
          <p:cNvPr id="7" name="6 - Θέση αριθμού διαφάνειας"/>
          <p:cNvSpPr>
            <a:spLocks noGrp="1"/>
          </p:cNvSpPr>
          <p:nvPr>
            <p:ph type="sldNum" sz="quarter" idx="12"/>
          </p:nvPr>
        </p:nvSpPr>
        <p:spPr/>
        <p:txBody>
          <a:bodyPr/>
          <a:lstStyle/>
          <a:p>
            <a:fld id="{87C17A7A-79E8-4799-8A8C-9A1CB6A00BC1}" type="slidenum">
              <a:rPr lang="en-US" smtClean="0"/>
              <a:pPr/>
              <a:t>‹#›</a:t>
            </a:fld>
            <a:endParaRPr lang="en-US"/>
          </a:p>
        </p:txBody>
      </p:sp>
    </p:spTree>
  </p:cSld>
  <p:clrMapOvr>
    <a:masterClrMapping/>
  </p:clrMapOvr>
  <p:transition>
    <p:fade/>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1 - Τίτλος"/>
          <p:cNvSpPr>
            <a:spLocks noGrp="1"/>
          </p:cNvSpPr>
          <p:nvPr>
            <p:ph type="title"/>
          </p:nvPr>
        </p:nvSpPr>
        <p:spPr>
          <a:xfrm>
            <a:off x="1792288" y="4800600"/>
            <a:ext cx="5486400" cy="566738"/>
          </a:xfrm>
        </p:spPr>
        <p:txBody>
          <a:bodyPr anchor="b"/>
          <a:lstStyle>
            <a:lvl1pPr algn="l">
              <a:defRPr sz="2000" b="1"/>
            </a:lvl1pPr>
          </a:lstStyle>
          <a:p>
            <a:r>
              <a:rPr lang="el-GR" smtClean="0"/>
              <a:t>Kλικ για επεξεργασία του τίτλου</a:t>
            </a:r>
            <a:endParaRPr lang="en-US"/>
          </a:p>
        </p:txBody>
      </p:sp>
      <p:sp>
        <p:nvSpPr>
          <p:cNvPr id="3" name="2 - Θέση εικόνας"/>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3 - Θέση κειμένου"/>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l-GR" smtClean="0"/>
              <a:t>Kλικ για επεξεργασία των στυλ του υποδείγματος</a:t>
            </a:r>
          </a:p>
        </p:txBody>
      </p:sp>
      <p:sp>
        <p:nvSpPr>
          <p:cNvPr id="5" name="4 - Θέση ημερομηνίας"/>
          <p:cNvSpPr>
            <a:spLocks noGrp="1"/>
          </p:cNvSpPr>
          <p:nvPr>
            <p:ph type="dt" sz="half" idx="10"/>
          </p:nvPr>
        </p:nvSpPr>
        <p:spPr/>
        <p:txBody>
          <a:bodyPr/>
          <a:lstStyle/>
          <a:p>
            <a:fld id="{0FBE4E69-F75F-4D45-92A6-F1A5FB6A7F18}" type="datetimeFigureOut">
              <a:rPr lang="en-US" smtClean="0"/>
              <a:pPr/>
              <a:t>10/7/2015</a:t>
            </a:fld>
            <a:endParaRPr lang="en-US"/>
          </a:p>
        </p:txBody>
      </p:sp>
      <p:sp>
        <p:nvSpPr>
          <p:cNvPr id="6" name="5 - Θέση υποσέλιδου"/>
          <p:cNvSpPr>
            <a:spLocks noGrp="1"/>
          </p:cNvSpPr>
          <p:nvPr>
            <p:ph type="ftr" sz="quarter" idx="11"/>
          </p:nvPr>
        </p:nvSpPr>
        <p:spPr/>
        <p:txBody>
          <a:bodyPr/>
          <a:lstStyle/>
          <a:p>
            <a:endParaRPr lang="en-US"/>
          </a:p>
        </p:txBody>
      </p:sp>
      <p:sp>
        <p:nvSpPr>
          <p:cNvPr id="7" name="6 - Θέση αριθμού διαφάνειας"/>
          <p:cNvSpPr>
            <a:spLocks noGrp="1"/>
          </p:cNvSpPr>
          <p:nvPr>
            <p:ph type="sldNum" sz="quarter" idx="12"/>
          </p:nvPr>
        </p:nvSpPr>
        <p:spPr/>
        <p:txBody>
          <a:bodyPr/>
          <a:lstStyle/>
          <a:p>
            <a:fld id="{87C17A7A-79E8-4799-8A8C-9A1CB6A00BC1}" type="slidenum">
              <a:rPr lang="en-US" smtClean="0"/>
              <a:pPr/>
              <a:t>‹#›</a:t>
            </a:fld>
            <a:endParaRPr lang="en-US"/>
          </a:p>
        </p:txBody>
      </p:sp>
    </p:spTree>
  </p:cSld>
  <p:clrMapOvr>
    <a:masterClrMapping/>
  </p:clrMapOvr>
  <p:transition>
    <p:fade/>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1 - Τίτλος"/>
          <p:cNvSpPr>
            <a:spLocks noGrp="1"/>
          </p:cNvSpPr>
          <p:nvPr>
            <p:ph type="title"/>
          </p:nvPr>
        </p:nvSpPr>
        <p:spPr/>
        <p:txBody>
          <a:bodyPr/>
          <a:lstStyle/>
          <a:p>
            <a:r>
              <a:rPr lang="el-GR" smtClean="0"/>
              <a:t>Kλικ για επεξεργασία του τίτλου</a:t>
            </a:r>
            <a:endParaRPr lang="en-US"/>
          </a:p>
        </p:txBody>
      </p:sp>
      <p:sp>
        <p:nvSpPr>
          <p:cNvPr id="3" name="2 - Θέση κατακόρυφου κειμένου"/>
          <p:cNvSpPr>
            <a:spLocks noGrp="1"/>
          </p:cNvSpPr>
          <p:nvPr>
            <p:ph type="body" orient="vert" idx="1"/>
          </p:nvPr>
        </p:nvSpPr>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ημερομηνίας"/>
          <p:cNvSpPr>
            <a:spLocks noGrp="1"/>
          </p:cNvSpPr>
          <p:nvPr>
            <p:ph type="dt" sz="half" idx="10"/>
          </p:nvPr>
        </p:nvSpPr>
        <p:spPr/>
        <p:txBody>
          <a:bodyPr/>
          <a:lstStyle/>
          <a:p>
            <a:fld id="{0FBE4E69-F75F-4D45-92A6-F1A5FB6A7F18}" type="datetimeFigureOut">
              <a:rPr lang="en-US" smtClean="0"/>
              <a:pPr/>
              <a:t>10/7/2015</a:t>
            </a:fld>
            <a:endParaRPr lang="en-US"/>
          </a:p>
        </p:txBody>
      </p:sp>
      <p:sp>
        <p:nvSpPr>
          <p:cNvPr id="5" name="4 - Θέση υποσέλιδου"/>
          <p:cNvSpPr>
            <a:spLocks noGrp="1"/>
          </p:cNvSpPr>
          <p:nvPr>
            <p:ph type="ftr" sz="quarter" idx="11"/>
          </p:nvPr>
        </p:nvSpPr>
        <p:spPr/>
        <p:txBody>
          <a:bodyPr/>
          <a:lstStyle/>
          <a:p>
            <a:endParaRPr lang="en-US"/>
          </a:p>
        </p:txBody>
      </p:sp>
      <p:sp>
        <p:nvSpPr>
          <p:cNvPr id="6" name="5 - Θέση αριθμού διαφάνειας"/>
          <p:cNvSpPr>
            <a:spLocks noGrp="1"/>
          </p:cNvSpPr>
          <p:nvPr>
            <p:ph type="sldNum" sz="quarter" idx="12"/>
          </p:nvPr>
        </p:nvSpPr>
        <p:spPr/>
        <p:txBody>
          <a:bodyPr/>
          <a:lstStyle/>
          <a:p>
            <a:fld id="{87C17A7A-79E8-4799-8A8C-9A1CB6A00BC1}" type="slidenum">
              <a:rPr lang="en-US" smtClean="0"/>
              <a:pPr/>
              <a:t>‹#›</a:t>
            </a:fld>
            <a:endParaRPr lang="en-US"/>
          </a:p>
        </p:txBody>
      </p:sp>
    </p:spTree>
  </p:cSld>
  <p:clrMapOvr>
    <a:masterClrMapping/>
  </p:clrMapOvr>
  <p:transition>
    <p:fade/>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1 - Κατακόρυφος τίτλος"/>
          <p:cNvSpPr>
            <a:spLocks noGrp="1"/>
          </p:cNvSpPr>
          <p:nvPr>
            <p:ph type="title" orient="vert"/>
          </p:nvPr>
        </p:nvSpPr>
        <p:spPr>
          <a:xfrm>
            <a:off x="6629400" y="274638"/>
            <a:ext cx="2057400" cy="5851525"/>
          </a:xfrm>
        </p:spPr>
        <p:txBody>
          <a:bodyPr vert="eaVert"/>
          <a:lstStyle/>
          <a:p>
            <a:r>
              <a:rPr lang="el-GR" smtClean="0"/>
              <a:t>Kλικ για επεξεργασία του τίτλου</a:t>
            </a:r>
            <a:endParaRPr lang="en-US"/>
          </a:p>
        </p:txBody>
      </p:sp>
      <p:sp>
        <p:nvSpPr>
          <p:cNvPr id="3" name="2 - Θέση κατακόρυφου κειμένου"/>
          <p:cNvSpPr>
            <a:spLocks noGrp="1"/>
          </p:cNvSpPr>
          <p:nvPr>
            <p:ph type="body" orient="vert" idx="1"/>
          </p:nvPr>
        </p:nvSpPr>
        <p:spPr>
          <a:xfrm>
            <a:off x="457200" y="274638"/>
            <a:ext cx="6019800" cy="5851525"/>
          </a:xfrm>
        </p:spPr>
        <p:txBody>
          <a:bodyPr vert="eaVert"/>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ημερομηνίας"/>
          <p:cNvSpPr>
            <a:spLocks noGrp="1"/>
          </p:cNvSpPr>
          <p:nvPr>
            <p:ph type="dt" sz="half" idx="10"/>
          </p:nvPr>
        </p:nvSpPr>
        <p:spPr/>
        <p:txBody>
          <a:bodyPr/>
          <a:lstStyle/>
          <a:p>
            <a:fld id="{0FBE4E69-F75F-4D45-92A6-F1A5FB6A7F18}" type="datetimeFigureOut">
              <a:rPr lang="en-US" smtClean="0"/>
              <a:pPr/>
              <a:t>10/7/2015</a:t>
            </a:fld>
            <a:endParaRPr lang="en-US"/>
          </a:p>
        </p:txBody>
      </p:sp>
      <p:sp>
        <p:nvSpPr>
          <p:cNvPr id="5" name="4 - Θέση υποσέλιδου"/>
          <p:cNvSpPr>
            <a:spLocks noGrp="1"/>
          </p:cNvSpPr>
          <p:nvPr>
            <p:ph type="ftr" sz="quarter" idx="11"/>
          </p:nvPr>
        </p:nvSpPr>
        <p:spPr/>
        <p:txBody>
          <a:bodyPr/>
          <a:lstStyle/>
          <a:p>
            <a:endParaRPr lang="en-US"/>
          </a:p>
        </p:txBody>
      </p:sp>
      <p:sp>
        <p:nvSpPr>
          <p:cNvPr id="6" name="5 - Θέση αριθμού διαφάνειας"/>
          <p:cNvSpPr>
            <a:spLocks noGrp="1"/>
          </p:cNvSpPr>
          <p:nvPr>
            <p:ph type="sldNum" sz="quarter" idx="12"/>
          </p:nvPr>
        </p:nvSpPr>
        <p:spPr/>
        <p:txBody>
          <a:bodyPr/>
          <a:lstStyle/>
          <a:p>
            <a:fld id="{87C17A7A-79E8-4799-8A8C-9A1CB6A00BC1}" type="slidenum">
              <a:rPr lang="en-US" smtClean="0"/>
              <a:pPr/>
              <a:t>‹#›</a:t>
            </a:fld>
            <a:endParaRPr lang="en-US"/>
          </a:p>
        </p:txBody>
      </p:sp>
    </p:spTree>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4 - Εικόνα" descr="ppt-inside-gr.jpg"/>
          <p:cNvPicPr>
            <a:picLocks noChangeAspect="1"/>
          </p:cNvPicPr>
          <p:nvPr userDrawn="1"/>
        </p:nvPicPr>
        <p:blipFill>
          <a:blip r:embed="rId14" cstate="print"/>
          <a:stretch>
            <a:fillRect/>
          </a:stretch>
        </p:blipFill>
        <p:spPr>
          <a:xfrm>
            <a:off x="0" y="0"/>
            <a:ext cx="9144000" cy="6858000"/>
          </a:xfrm>
          <a:prstGeom prst="rect">
            <a:avLst/>
          </a:prstGeom>
        </p:spPr>
      </p:pic>
      <p:sp>
        <p:nvSpPr>
          <p:cNvPr id="2" name="1 - Θέση τίτλου"/>
          <p:cNvSpPr>
            <a:spLocks noGrp="1"/>
          </p:cNvSpPr>
          <p:nvPr>
            <p:ph type="title"/>
          </p:nvPr>
        </p:nvSpPr>
        <p:spPr>
          <a:xfrm>
            <a:off x="304800" y="228600"/>
            <a:ext cx="6934200" cy="838200"/>
          </a:xfrm>
          <a:prstGeom prst="rect">
            <a:avLst/>
          </a:prstGeom>
        </p:spPr>
        <p:txBody>
          <a:bodyPr vert="horz" lIns="91440" tIns="45720" rIns="91440" bIns="45720" rtlCol="0" anchor="ctr">
            <a:normAutofit/>
          </a:bodyPr>
          <a:lstStyle/>
          <a:p>
            <a:r>
              <a:rPr lang="el-GR" dirty="0" err="1" smtClean="0"/>
              <a:t>Kλικ</a:t>
            </a:r>
            <a:r>
              <a:rPr lang="el-GR" dirty="0" smtClean="0"/>
              <a:t> για επεξεργασία του τίτλου</a:t>
            </a:r>
            <a:endParaRPr lang="en-US" dirty="0"/>
          </a:p>
        </p:txBody>
      </p:sp>
      <p:sp>
        <p:nvSpPr>
          <p:cNvPr id="3" name="2 - Θέση κειμένου"/>
          <p:cNvSpPr>
            <a:spLocks noGrp="1"/>
          </p:cNvSpPr>
          <p:nvPr>
            <p:ph type="body" idx="1"/>
          </p:nvPr>
        </p:nvSpPr>
        <p:spPr>
          <a:xfrm>
            <a:off x="381000" y="1447800"/>
            <a:ext cx="8229600" cy="990600"/>
          </a:xfrm>
          <a:prstGeom prst="rect">
            <a:avLst/>
          </a:prstGeom>
        </p:spPr>
        <p:txBody>
          <a:bodyPr vert="horz" lIns="91440" tIns="45720" rIns="91440" bIns="45720" rtlCol="0">
            <a:normAutofit/>
          </a:bodyPr>
          <a:lstStyle/>
          <a:p>
            <a:pPr marL="182880" marR="0" lvl="0" indent="-182880" algn="l" defTabSz="914400" rtl="0" eaLnBrk="1" fontAlgn="auto" latinLnBrk="0" hangingPunct="1">
              <a:lnSpc>
                <a:spcPct val="150000"/>
              </a:lnSpc>
              <a:spcBef>
                <a:spcPts val="0"/>
              </a:spcBef>
              <a:spcAft>
                <a:spcPts val="0"/>
              </a:spcAft>
              <a:buClr>
                <a:srgbClr val="0070C0"/>
              </a:buClr>
              <a:buSzTx/>
              <a:buFont typeface="Arial" pitchFamily="34" charset="0"/>
              <a:buChar char="•"/>
              <a:tabLst/>
              <a:defRPr/>
            </a:pPr>
            <a:r>
              <a:rPr kumimoji="0" lang="el-GR" sz="1200" b="0" i="0" u="none" strike="noStrike" kern="1200" cap="none" spc="0" normalizeH="0" baseline="0" noProof="0" dirty="0" err="1" smtClean="0">
                <a:ln>
                  <a:noFill/>
                </a:ln>
                <a:solidFill>
                  <a:srgbClr val="828282"/>
                </a:solidFill>
                <a:effectLst/>
                <a:uLnTx/>
                <a:uFillTx/>
                <a:latin typeface="+mj-lt"/>
                <a:ea typeface="+mn-ea"/>
                <a:cs typeface="+mn-cs"/>
              </a:rPr>
              <a:t>Kλικ</a:t>
            </a:r>
            <a:r>
              <a:rPr kumimoji="0" lang="el-GR" sz="1200" b="0" i="0" u="none" strike="noStrike" kern="1200" cap="none" spc="0" normalizeH="0" baseline="0" noProof="0" dirty="0" smtClean="0">
                <a:ln>
                  <a:noFill/>
                </a:ln>
                <a:solidFill>
                  <a:srgbClr val="828282"/>
                </a:solidFill>
                <a:effectLst/>
                <a:uLnTx/>
                <a:uFillTx/>
                <a:latin typeface="+mj-lt"/>
                <a:ea typeface="+mn-ea"/>
                <a:cs typeface="+mn-cs"/>
              </a:rPr>
              <a:t> για επεξεργασία των στυλ του υποδείγματος</a:t>
            </a:r>
            <a:endParaRPr kumimoji="0" lang="en-US" sz="1200" b="0" i="0" u="none" strike="noStrike" kern="1200" cap="none" spc="0" normalizeH="0" baseline="0" noProof="0" dirty="0" smtClean="0">
              <a:ln>
                <a:noFill/>
              </a:ln>
              <a:solidFill>
                <a:srgbClr val="828282"/>
              </a:solidFill>
              <a:effectLst/>
              <a:uLnTx/>
              <a:uFillTx/>
              <a:latin typeface="+mj-lt"/>
              <a:ea typeface="+mn-ea"/>
              <a:cs typeface="+mn-cs"/>
            </a:endParaRPr>
          </a:p>
        </p:txBody>
      </p:sp>
      <p:sp>
        <p:nvSpPr>
          <p:cNvPr id="10" name="Slide Number Placeholder 5"/>
          <p:cNvSpPr txBox="1">
            <a:spLocks/>
          </p:cNvSpPr>
          <p:nvPr userDrawn="1"/>
        </p:nvSpPr>
        <p:spPr>
          <a:xfrm>
            <a:off x="6781800" y="6400800"/>
            <a:ext cx="2133600" cy="365125"/>
          </a:xfrm>
          <a:prstGeom prst="rect">
            <a:avLst/>
          </a:prstGeom>
        </p:spPr>
        <p:txBody>
          <a:bodyPr/>
          <a:lstStyle>
            <a:lvl1pPr algn="ctr">
              <a:buNone/>
              <a:defRPr>
                <a:solidFill>
                  <a:schemeClr val="bg1">
                    <a:lumMod val="50000"/>
                  </a:schemeClr>
                </a:solidFill>
                <a:latin typeface="Arial" charset="0"/>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D1E3D764-ADDD-4C44-95D1-F82D0DE0203B}" type="slidenum">
              <a:rPr kumimoji="0" lang="en-GB" sz="1500" b="0" i="0" u="none" strike="noStrike" kern="1200" cap="none" spc="0" normalizeH="0" baseline="0" noProof="0" smtClean="0">
                <a:ln>
                  <a:noFill/>
                </a:ln>
                <a:solidFill>
                  <a:schemeClr val="tx2">
                    <a:lumMod val="60000"/>
                    <a:lumOff val="40000"/>
                  </a:schemeClr>
                </a:solidFill>
                <a:effectLst/>
                <a:uLnTx/>
                <a:uFillTx/>
                <a:latin typeface="+mj-l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GB" sz="1500" b="0" i="0" u="none" strike="noStrike" kern="1200" cap="none" spc="0" normalizeH="0" baseline="0" noProof="0" dirty="0">
              <a:ln>
                <a:noFill/>
              </a:ln>
              <a:solidFill>
                <a:schemeClr val="tx2">
                  <a:lumMod val="60000"/>
                  <a:lumOff val="40000"/>
                </a:schemeClr>
              </a:solidFill>
              <a:effectLst/>
              <a:uLnTx/>
              <a:uFillTx/>
              <a:latin typeface="+mj-lt"/>
              <a:ea typeface="+mn-ea"/>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84"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ransition>
    <p:fade/>
  </p:transition>
  <p:txStyles>
    <p:titleStyle>
      <a:lvl1pPr algn="l" defTabSz="914400" rtl="0" eaLnBrk="1" latinLnBrk="0" hangingPunct="1">
        <a:spcBef>
          <a:spcPct val="0"/>
        </a:spcBef>
        <a:buNone/>
        <a:defRPr sz="2500" b="1" kern="1200">
          <a:solidFill>
            <a:srgbClr val="0070C0"/>
          </a:solidFill>
          <a:latin typeface="+mj-lt"/>
          <a:ea typeface="+mj-ea"/>
          <a:cs typeface="+mj-cs"/>
        </a:defRPr>
      </a:lvl1pPr>
    </p:titleStyle>
    <p:bodyStyle>
      <a:lvl1pPr marL="182880" marR="0" indent="-182880" algn="l" defTabSz="914400" rtl="0" eaLnBrk="1" fontAlgn="auto" latinLnBrk="0" hangingPunct="1">
        <a:lnSpc>
          <a:spcPct val="150000"/>
        </a:lnSpc>
        <a:spcBef>
          <a:spcPts val="0"/>
        </a:spcBef>
        <a:spcAft>
          <a:spcPts val="0"/>
        </a:spcAft>
        <a:buClr>
          <a:srgbClr val="0070C0"/>
        </a:buClr>
        <a:buSzTx/>
        <a:buFont typeface="Arial" pitchFamily="34" charset="0"/>
        <a:buChar char="•"/>
        <a:tabLst/>
        <a:defRPr sz="1200" b="1" kern="1200">
          <a:solidFill>
            <a:schemeClr val="tx1">
              <a:lumMod val="85000"/>
              <a:lumOff val="15000"/>
            </a:schemeClr>
          </a:solidFill>
          <a:latin typeface="+mj-lt"/>
          <a:ea typeface="+mn-ea"/>
          <a:cs typeface="+mn-cs"/>
        </a:defRPr>
      </a:lvl1pPr>
      <a:lvl2pPr marL="742950" indent="-285750" algn="l" defTabSz="914400" rtl="0" eaLnBrk="1" latinLnBrk="0" hangingPunct="1">
        <a:spcBef>
          <a:spcPct val="20000"/>
        </a:spcBef>
        <a:buFont typeface="Arial" pitchFamily="34" charset="0"/>
        <a:buNone/>
        <a:defRPr sz="1500" kern="1200">
          <a:solidFill>
            <a:srgbClr val="9B9A9A"/>
          </a:solidFill>
          <a:latin typeface="Trebuchet MS" pitchFamily="34" charset="0"/>
          <a:ea typeface="+mn-ea"/>
          <a:cs typeface="+mn-cs"/>
        </a:defRPr>
      </a:lvl2pPr>
      <a:lvl3pPr marL="1143000" indent="-228600" algn="l" defTabSz="914400" rtl="0" eaLnBrk="1" latinLnBrk="0" hangingPunct="1">
        <a:spcBef>
          <a:spcPct val="20000"/>
        </a:spcBef>
        <a:buFont typeface="Arial" pitchFamily="34" charset="0"/>
        <a:buNone/>
        <a:defRPr sz="1500" kern="1200">
          <a:solidFill>
            <a:srgbClr val="9B9A9A"/>
          </a:solidFill>
          <a:latin typeface="Trebuchet MS" pitchFamily="34" charset="0"/>
          <a:ea typeface="+mn-ea"/>
          <a:cs typeface="+mn-cs"/>
        </a:defRPr>
      </a:lvl3pPr>
      <a:lvl4pPr marL="1600200" indent="-228600" algn="l" defTabSz="914400" rtl="0" eaLnBrk="1" latinLnBrk="0" hangingPunct="1">
        <a:spcBef>
          <a:spcPct val="20000"/>
        </a:spcBef>
        <a:buFont typeface="Arial" pitchFamily="34" charset="0"/>
        <a:buNone/>
        <a:defRPr sz="1500" kern="1200">
          <a:solidFill>
            <a:srgbClr val="9B9A9A"/>
          </a:solidFill>
          <a:latin typeface="Trebuchet MS" pitchFamily="34" charset="0"/>
          <a:ea typeface="+mn-ea"/>
          <a:cs typeface="+mn-cs"/>
        </a:defRPr>
      </a:lvl4pPr>
      <a:lvl5pPr marL="2057400" indent="-228600" algn="l" defTabSz="914400" rtl="0" eaLnBrk="1" latinLnBrk="0" hangingPunct="1">
        <a:spcBef>
          <a:spcPct val="20000"/>
        </a:spcBef>
        <a:buFont typeface="Arial" pitchFamily="34" charset="0"/>
        <a:buNone/>
        <a:defRPr sz="1500" kern="1200">
          <a:solidFill>
            <a:srgbClr val="9B9A9A"/>
          </a:solidFill>
          <a:latin typeface="Trebuchet MS"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 Θέση τίτλου"/>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l-GR" smtClean="0"/>
              <a:t>Kλικ για επεξεργασία του τίτλου</a:t>
            </a:r>
            <a:endParaRPr lang="en-US"/>
          </a:p>
        </p:txBody>
      </p:sp>
      <p:sp>
        <p:nvSpPr>
          <p:cNvPr id="3" name="2 - Θέση κειμένου"/>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ημερομηνίας"/>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ABDCD8E-63F2-4DA5-A478-2DCC92C3215F}" type="datetimeFigureOut">
              <a:rPr lang="en-US" smtClean="0"/>
              <a:pPr/>
              <a:t>10/7/2015</a:t>
            </a:fld>
            <a:endParaRPr lang="en-US"/>
          </a:p>
        </p:txBody>
      </p:sp>
      <p:sp>
        <p:nvSpPr>
          <p:cNvPr id="5" name="4 - Θέση υποσέλιδου"/>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5 - Θέση αριθμού διαφάνειας"/>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6AE947-4239-48F5-A051-444CB8372E0C}"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1 - Θέση τίτλου"/>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l-GR" smtClean="0"/>
              <a:t>Kλικ για επεξεργασία του τίτλου</a:t>
            </a:r>
            <a:endParaRPr lang="en-US"/>
          </a:p>
        </p:txBody>
      </p:sp>
      <p:sp>
        <p:nvSpPr>
          <p:cNvPr id="3" name="2 - Θέση κειμένου"/>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l-GR" smtClean="0"/>
              <a:t>Kλικ για επεξεργασία των στυλ του υποδείγματος</a:t>
            </a:r>
          </a:p>
          <a:p>
            <a:pPr lvl="1"/>
            <a:r>
              <a:rPr lang="el-GR" smtClean="0"/>
              <a:t>Δεύτερου επιπέδου</a:t>
            </a:r>
          </a:p>
          <a:p>
            <a:pPr lvl="2"/>
            <a:r>
              <a:rPr lang="el-GR" smtClean="0"/>
              <a:t>Τρίτου επιπέδου</a:t>
            </a:r>
          </a:p>
          <a:p>
            <a:pPr lvl="3"/>
            <a:r>
              <a:rPr lang="el-GR" smtClean="0"/>
              <a:t>Τέταρτου επιπέδου</a:t>
            </a:r>
          </a:p>
          <a:p>
            <a:pPr lvl="4"/>
            <a:r>
              <a:rPr lang="el-GR" smtClean="0"/>
              <a:t>Πέμπτου επιπέδου</a:t>
            </a:r>
            <a:endParaRPr lang="en-US"/>
          </a:p>
        </p:txBody>
      </p:sp>
      <p:sp>
        <p:nvSpPr>
          <p:cNvPr id="4" name="3 - Θέση ημερομηνίας"/>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BE4E69-F75F-4D45-92A6-F1A5FB6A7F18}" type="datetimeFigureOut">
              <a:rPr lang="en-US" smtClean="0"/>
              <a:pPr/>
              <a:t>10/7/2015</a:t>
            </a:fld>
            <a:endParaRPr lang="en-US"/>
          </a:p>
        </p:txBody>
      </p:sp>
      <p:sp>
        <p:nvSpPr>
          <p:cNvPr id="5" name="4 - Θέση υποσέλιδου"/>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5 - Θέση αριθμού διαφάνειας"/>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C17A7A-79E8-4799-8A8C-9A1CB6A00BC1}"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ransition>
    <p:fad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chart" Target="../charts/chart5.xml"/></Relationships>
</file>

<file path=ppt/slides/_rels/slide5.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7162800" cy="838200"/>
          </a:xfrm>
        </p:spPr>
        <p:txBody>
          <a:bodyPr>
            <a:normAutofit/>
          </a:bodyPr>
          <a:lstStyle/>
          <a:p>
            <a:r>
              <a:rPr lang="el-GR" sz="2200" dirty="0" smtClean="0">
                <a:solidFill>
                  <a:schemeClr val="accent1">
                    <a:lumMod val="75000"/>
                  </a:schemeClr>
                </a:solidFill>
                <a:ea typeface="ＭＳ Ｐゴシック" panose="020B0600070205080204" pitchFamily="34" charset="-128"/>
              </a:rPr>
              <a:t>Αποτελέσματα κλάδου – ‘</a:t>
            </a:r>
            <a:r>
              <a:rPr lang="en-US" sz="2200" dirty="0" smtClean="0">
                <a:solidFill>
                  <a:schemeClr val="accent1">
                    <a:lumMod val="75000"/>
                  </a:schemeClr>
                </a:solidFill>
                <a:ea typeface="ＭＳ Ｐゴシック" panose="020B0600070205080204" pitchFamily="34" charset="-128"/>
              </a:rPr>
              <a:t>B</a:t>
            </a:r>
            <a:r>
              <a:rPr lang="el-GR" sz="2200" dirty="0" smtClean="0">
                <a:solidFill>
                  <a:schemeClr val="accent1">
                    <a:lumMod val="75000"/>
                  </a:schemeClr>
                </a:solidFill>
                <a:ea typeface="ＭＳ Ｐゴシック" panose="020B0600070205080204" pitchFamily="34" charset="-128"/>
              </a:rPr>
              <a:t> τρίμηνο 2015</a:t>
            </a:r>
            <a:endParaRPr lang="el-GR" sz="2200" dirty="0">
              <a:solidFill>
                <a:schemeClr val="accent1">
                  <a:lumMod val="75000"/>
                </a:schemeClr>
              </a:solidFill>
              <a:ea typeface="ＭＳ Ｐゴシック" panose="020B0600070205080204" pitchFamily="34" charset="-128"/>
            </a:endParaRPr>
          </a:p>
        </p:txBody>
      </p:sp>
      <p:sp>
        <p:nvSpPr>
          <p:cNvPr id="8" name="TextBox 4"/>
          <p:cNvSpPr txBox="1">
            <a:spLocks noChangeArrowheads="1"/>
          </p:cNvSpPr>
          <p:nvPr/>
        </p:nvSpPr>
        <p:spPr bwMode="auto">
          <a:xfrm>
            <a:off x="487773" y="1089014"/>
            <a:ext cx="8643937"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a:spcBef>
                <a:spcPct val="0"/>
              </a:spcBef>
              <a:buFontTx/>
              <a:buNone/>
            </a:pPr>
            <a:r>
              <a:rPr lang="el-GR" sz="1400" b="1" dirty="0" smtClean="0">
                <a:solidFill>
                  <a:schemeClr val="tx1">
                    <a:lumMod val="65000"/>
                    <a:lumOff val="35000"/>
                  </a:schemeClr>
                </a:solidFill>
                <a:latin typeface="+mn-lt"/>
                <a:cs typeface="Arial" panose="020B0604020202020204" pitchFamily="34" charset="0"/>
              </a:rPr>
              <a:t>Η σταθεροποίηση που εμφανίστηκε κατά τη διάρκεια του 2014 φαίνεται να αντιστρέφεται από την αρχή του 2015</a:t>
            </a:r>
            <a:r>
              <a:rPr lang="en-CA" sz="1400" b="1" dirty="0" smtClean="0">
                <a:solidFill>
                  <a:schemeClr val="tx1">
                    <a:lumMod val="65000"/>
                    <a:lumOff val="35000"/>
                  </a:schemeClr>
                </a:solidFill>
                <a:latin typeface="+mn-lt"/>
                <a:cs typeface="Arial" panose="020B0604020202020204" pitchFamily="34" charset="0"/>
              </a:rPr>
              <a:t> </a:t>
            </a:r>
            <a:r>
              <a:rPr lang="el-GR" sz="1400" b="1" dirty="0" smtClean="0">
                <a:solidFill>
                  <a:schemeClr val="tx1">
                    <a:lumMod val="65000"/>
                    <a:lumOff val="35000"/>
                  </a:schemeClr>
                </a:solidFill>
                <a:latin typeface="+mn-lt"/>
                <a:cs typeface="Arial" panose="020B0604020202020204" pitchFamily="34" charset="0"/>
              </a:rPr>
              <a:t>με μειώσεις στα συνολικά έσοδα και τα έσοδα από υπηρεσίες</a:t>
            </a:r>
            <a:endParaRPr lang="en-US" sz="1400" b="1" dirty="0">
              <a:solidFill>
                <a:schemeClr val="tx1">
                  <a:lumMod val="65000"/>
                  <a:lumOff val="35000"/>
                </a:schemeClr>
              </a:solidFill>
              <a:latin typeface="+mn-lt"/>
              <a:cs typeface="Arial" panose="020B0604020202020204" pitchFamily="34" charset="0"/>
            </a:endParaRPr>
          </a:p>
        </p:txBody>
      </p:sp>
      <p:sp>
        <p:nvSpPr>
          <p:cNvPr id="7" name="AutoShape 7"/>
          <p:cNvSpPr>
            <a:spLocks noChangeArrowheads="1"/>
          </p:cNvSpPr>
          <p:nvPr/>
        </p:nvSpPr>
        <p:spPr bwMode="auto">
          <a:xfrm>
            <a:off x="4038600" y="6281738"/>
            <a:ext cx="3886200" cy="500062"/>
          </a:xfrm>
          <a:prstGeom prst="roundRect">
            <a:avLst>
              <a:gd name="adj" fmla="val 0"/>
            </a:avLst>
          </a:prstGeom>
          <a:noFill/>
          <a:ln w="25400">
            <a:noFill/>
            <a:round/>
            <a:headEnd/>
            <a:tailEnd/>
          </a:ln>
        </p:spPr>
        <p:txBody>
          <a:bodyPr lIns="90000" tIns="90000" rIns="46800"/>
          <a:lstStyle/>
          <a:p>
            <a:pPr marL="0" lvl="1">
              <a:lnSpc>
                <a:spcPct val="120000"/>
              </a:lnSpc>
              <a:buClr>
                <a:srgbClr val="0E2947"/>
              </a:buClr>
              <a:buNone/>
            </a:pPr>
            <a:r>
              <a:rPr lang="el-GR" sz="1000" i="1" dirty="0" smtClean="0">
                <a:solidFill>
                  <a:schemeClr val="bg1"/>
                </a:solidFill>
                <a:cs typeface="Arial" panose="020B0604020202020204" pitchFamily="34" charset="0"/>
              </a:rPr>
              <a:t>Πηγή: ανάλυση στοιχείων παρόχων κινητής τηλεφωνίας</a:t>
            </a:r>
            <a:endParaRPr lang="el-GR" sz="1000" i="1" dirty="0">
              <a:solidFill>
                <a:schemeClr val="bg1"/>
              </a:solidFill>
              <a:cs typeface="Arial" panose="020B0604020202020204" pitchFamily="34" charset="0"/>
            </a:endParaRPr>
          </a:p>
        </p:txBody>
      </p:sp>
      <p:sp>
        <p:nvSpPr>
          <p:cNvPr id="11" name="AutoShape 7"/>
          <p:cNvSpPr>
            <a:spLocks noChangeArrowheads="1"/>
          </p:cNvSpPr>
          <p:nvPr/>
        </p:nvSpPr>
        <p:spPr bwMode="auto">
          <a:xfrm>
            <a:off x="6096000" y="1752600"/>
            <a:ext cx="2923324" cy="4032250"/>
          </a:xfrm>
          <a:prstGeom prst="roundRect">
            <a:avLst>
              <a:gd name="adj" fmla="val 0"/>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rgbClr val="000000"/>
                </a:solidFill>
                <a:round/>
                <a:headEnd/>
                <a:tailEnd/>
              </a14:hiddenLine>
            </a:ext>
          </a:extLst>
        </p:spPr>
        <p:txBody>
          <a:bodyPr lIns="90000" tIns="90000" rIns="46800"/>
          <a:lstStyle>
            <a:lvl1pPr marL="342900" indent="-342900">
              <a:spcBef>
                <a:spcPct val="20000"/>
              </a:spcBef>
              <a:buChar char="•"/>
              <a:tabLst>
                <a:tab pos="533400" algn="l"/>
              </a:tabLst>
              <a:defRPr sz="3200">
                <a:solidFill>
                  <a:schemeClr val="tx1"/>
                </a:solidFill>
                <a:latin typeface="Arial" panose="020B0604020202020204" pitchFamily="34" charset="0"/>
                <a:ea typeface="ＭＳ Ｐゴシック" panose="020B0600070205080204" pitchFamily="34" charset="-128"/>
              </a:defRPr>
            </a:lvl1pPr>
            <a:lvl2pPr marL="180975" indent="-180975">
              <a:spcBef>
                <a:spcPct val="20000"/>
              </a:spcBef>
              <a:buChar char="–"/>
              <a:tabLst>
                <a:tab pos="533400" algn="l"/>
              </a:tabLst>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tabLst>
                <a:tab pos="533400" algn="l"/>
              </a:tabLst>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tabLst>
                <a:tab pos="533400" algn="l"/>
              </a:tabLst>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tabLst>
                <a:tab pos="533400" algn="l"/>
              </a:tabLst>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tabLst>
                <a:tab pos="533400" algn="l"/>
              </a:tabLst>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tabLst>
                <a:tab pos="533400" algn="l"/>
              </a:tabLst>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tabLst>
                <a:tab pos="533400" algn="l"/>
              </a:tabLst>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tabLst>
                <a:tab pos="533400" algn="l"/>
              </a:tabLst>
              <a:defRPr sz="2000">
                <a:solidFill>
                  <a:schemeClr val="tx1"/>
                </a:solidFill>
                <a:latin typeface="Arial" panose="020B0604020202020204" pitchFamily="34" charset="0"/>
                <a:ea typeface="ＭＳ Ｐゴシック" panose="020B0600070205080204" pitchFamily="34" charset="-128"/>
              </a:defRPr>
            </a:lvl9pPr>
          </a:lstStyle>
          <a:p>
            <a:pPr lvl="1">
              <a:lnSpc>
                <a:spcPct val="120000"/>
              </a:lnSpc>
              <a:buClr>
                <a:srgbClr val="0E2947"/>
              </a:buClr>
              <a:buFontTx/>
              <a:buChar char="•"/>
            </a:pPr>
            <a:r>
              <a:rPr lang="el-GR" sz="1400" dirty="0" smtClean="0">
                <a:solidFill>
                  <a:schemeClr val="tx1">
                    <a:lumMod val="65000"/>
                    <a:lumOff val="35000"/>
                  </a:schemeClr>
                </a:solidFill>
                <a:latin typeface="+mn-lt"/>
                <a:cs typeface="Arial" panose="020B0604020202020204" pitchFamily="34" charset="0"/>
              </a:rPr>
              <a:t>Οι </a:t>
            </a:r>
            <a:r>
              <a:rPr lang="el-GR" sz="1400" b="1" dirty="0" smtClean="0">
                <a:solidFill>
                  <a:schemeClr val="tx1">
                    <a:lumMod val="65000"/>
                    <a:lumOff val="35000"/>
                  </a:schemeClr>
                </a:solidFill>
                <a:latin typeface="+mn-lt"/>
                <a:cs typeface="Arial" panose="020B0604020202020204" pitchFamily="34" charset="0"/>
              </a:rPr>
              <a:t>αυξημένες πωλήσεις συσκευών </a:t>
            </a:r>
            <a:r>
              <a:rPr lang="el-GR" sz="1400" dirty="0" smtClean="0">
                <a:solidFill>
                  <a:schemeClr val="tx1">
                    <a:lumMod val="65000"/>
                    <a:lumOff val="35000"/>
                  </a:schemeClr>
                </a:solidFill>
                <a:latin typeface="+mn-lt"/>
                <a:cs typeface="Arial" panose="020B0604020202020204" pitchFamily="34" charset="0"/>
              </a:rPr>
              <a:t>έχουν συγκρατήσει τη συνολική εικόνα των </a:t>
            </a:r>
            <a:r>
              <a:rPr lang="el-GR" sz="1400" b="1" dirty="0" smtClean="0">
                <a:solidFill>
                  <a:schemeClr val="tx1">
                    <a:lumMod val="65000"/>
                    <a:lumOff val="35000"/>
                  </a:schemeClr>
                </a:solidFill>
                <a:latin typeface="+mn-lt"/>
                <a:cs typeface="Arial" panose="020B0604020202020204" pitchFamily="34" charset="0"/>
              </a:rPr>
              <a:t>έσοδων κινητής τηλεφωνίας</a:t>
            </a:r>
          </a:p>
          <a:p>
            <a:pPr lvl="1">
              <a:lnSpc>
                <a:spcPct val="120000"/>
              </a:lnSpc>
              <a:buClr>
                <a:srgbClr val="0E2947"/>
              </a:buClr>
              <a:buFontTx/>
              <a:buChar char="•"/>
            </a:pPr>
            <a:r>
              <a:rPr lang="el-GR" sz="1400" dirty="0" smtClean="0">
                <a:solidFill>
                  <a:schemeClr val="tx1">
                    <a:lumMod val="65000"/>
                    <a:lumOff val="35000"/>
                  </a:schemeClr>
                </a:solidFill>
                <a:latin typeface="+mn-lt"/>
                <a:cs typeface="Arial" panose="020B0604020202020204" pitchFamily="34" charset="0"/>
              </a:rPr>
              <a:t>Αντίθετα τα </a:t>
            </a:r>
            <a:r>
              <a:rPr lang="el-GR" sz="1400" b="1" dirty="0" smtClean="0">
                <a:solidFill>
                  <a:schemeClr val="tx1">
                    <a:lumMod val="65000"/>
                    <a:lumOff val="35000"/>
                  </a:schemeClr>
                </a:solidFill>
                <a:latin typeface="+mn-lt"/>
                <a:cs typeface="Arial" panose="020B0604020202020204" pitchFamily="34" charset="0"/>
              </a:rPr>
              <a:t>έσοδα από υπηρεσίες συνεχίζουν τη μείωση </a:t>
            </a:r>
            <a:r>
              <a:rPr lang="el-GR" sz="1400" dirty="0" smtClean="0">
                <a:solidFill>
                  <a:schemeClr val="tx1">
                    <a:lumMod val="65000"/>
                    <a:lumOff val="35000"/>
                  </a:schemeClr>
                </a:solidFill>
                <a:latin typeface="+mn-lt"/>
                <a:cs typeface="Arial" panose="020B0604020202020204" pitchFamily="34" charset="0"/>
              </a:rPr>
              <a:t>τους με ρυθμό που φτάνει το 5% το β’ τρίμηνο</a:t>
            </a:r>
          </a:p>
          <a:p>
            <a:pPr lvl="1">
              <a:lnSpc>
                <a:spcPct val="120000"/>
              </a:lnSpc>
              <a:buClr>
                <a:srgbClr val="0E2947"/>
              </a:buClr>
              <a:buFontTx/>
              <a:buChar char="•"/>
            </a:pPr>
            <a:r>
              <a:rPr lang="el-GR" sz="1400" dirty="0" smtClean="0">
                <a:solidFill>
                  <a:schemeClr val="tx1">
                    <a:lumMod val="65000"/>
                    <a:lumOff val="35000"/>
                  </a:schemeClr>
                </a:solidFill>
                <a:latin typeface="+mn-lt"/>
                <a:cs typeface="Arial" panose="020B0604020202020204" pitchFamily="34" charset="0"/>
              </a:rPr>
              <a:t> Από την 1η Ιανουαρίου 2015, τα τέλη τερματισμού κινητής μειώθηκαν περαιτέρω από 1,189 σε 1,10</a:t>
            </a:r>
          </a:p>
        </p:txBody>
      </p:sp>
      <p:graphicFrame>
        <p:nvGraphicFramePr>
          <p:cNvPr id="9" name="Chart 8"/>
          <p:cNvGraphicFramePr/>
          <p:nvPr/>
        </p:nvGraphicFramePr>
        <p:xfrm>
          <a:off x="228600" y="1828800"/>
          <a:ext cx="5867400" cy="3667125"/>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78600424"/>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7162800" cy="838200"/>
          </a:xfrm>
        </p:spPr>
        <p:txBody>
          <a:bodyPr>
            <a:normAutofit/>
          </a:bodyPr>
          <a:lstStyle/>
          <a:p>
            <a:r>
              <a:rPr lang="el-GR" sz="2200" dirty="0" smtClean="0">
                <a:solidFill>
                  <a:schemeClr val="accent1">
                    <a:lumMod val="75000"/>
                  </a:schemeClr>
                </a:solidFill>
                <a:ea typeface="ＭＳ Ｐゴシック" panose="020B0600070205080204" pitchFamily="34" charset="-128"/>
              </a:rPr>
              <a:t>Επενδύσεις κλάδου – ‘</a:t>
            </a:r>
            <a:r>
              <a:rPr lang="en-US" sz="2200" dirty="0" smtClean="0">
                <a:solidFill>
                  <a:schemeClr val="accent1">
                    <a:lumMod val="75000"/>
                  </a:schemeClr>
                </a:solidFill>
                <a:ea typeface="ＭＳ Ｐゴシック" panose="020B0600070205080204" pitchFamily="34" charset="-128"/>
              </a:rPr>
              <a:t>B</a:t>
            </a:r>
            <a:r>
              <a:rPr lang="el-GR" sz="2200" dirty="0" smtClean="0">
                <a:solidFill>
                  <a:schemeClr val="accent1">
                    <a:lumMod val="75000"/>
                  </a:schemeClr>
                </a:solidFill>
                <a:ea typeface="ＭＳ Ｐゴシック" panose="020B0600070205080204" pitchFamily="34" charset="-128"/>
              </a:rPr>
              <a:t> τρίμηνο 2015</a:t>
            </a:r>
            <a:endParaRPr lang="el-GR" sz="2200" dirty="0">
              <a:solidFill>
                <a:schemeClr val="accent1">
                  <a:lumMod val="75000"/>
                </a:schemeClr>
              </a:solidFill>
              <a:ea typeface="ＭＳ Ｐゴシック" panose="020B0600070205080204" pitchFamily="34" charset="-128"/>
            </a:endParaRPr>
          </a:p>
        </p:txBody>
      </p:sp>
      <p:sp>
        <p:nvSpPr>
          <p:cNvPr id="8" name="TextBox 4"/>
          <p:cNvSpPr txBox="1">
            <a:spLocks noChangeArrowheads="1"/>
          </p:cNvSpPr>
          <p:nvPr/>
        </p:nvSpPr>
        <p:spPr bwMode="auto">
          <a:xfrm>
            <a:off x="487773" y="1089014"/>
            <a:ext cx="8643937"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a:spcBef>
                <a:spcPct val="0"/>
              </a:spcBef>
              <a:buFontTx/>
              <a:buNone/>
            </a:pPr>
            <a:r>
              <a:rPr lang="el-GR" sz="1400" b="1" dirty="0" smtClean="0">
                <a:solidFill>
                  <a:schemeClr val="tx1">
                    <a:lumMod val="65000"/>
                    <a:lumOff val="35000"/>
                  </a:schemeClr>
                </a:solidFill>
                <a:latin typeface="+mn-lt"/>
                <a:cs typeface="Arial" panose="020B0604020202020204" pitchFamily="34" charset="0"/>
              </a:rPr>
              <a:t>Ο κλάδος παρά το αβέβαιο και δυσμενές περιβάλλον συνεχίζει να επενδύει. Το α’ 6μηνο του 2015 οι επενδύσεις ξεπέρασαν τα €130 εκ. </a:t>
            </a:r>
            <a:endParaRPr lang="en-US" sz="1400" b="1" dirty="0">
              <a:solidFill>
                <a:schemeClr val="tx1">
                  <a:lumMod val="65000"/>
                  <a:lumOff val="35000"/>
                </a:schemeClr>
              </a:solidFill>
              <a:latin typeface="+mn-lt"/>
              <a:cs typeface="Arial" panose="020B0604020202020204" pitchFamily="34" charset="0"/>
            </a:endParaRPr>
          </a:p>
        </p:txBody>
      </p:sp>
      <p:sp>
        <p:nvSpPr>
          <p:cNvPr id="7" name="AutoShape 7"/>
          <p:cNvSpPr>
            <a:spLocks noChangeArrowheads="1"/>
          </p:cNvSpPr>
          <p:nvPr/>
        </p:nvSpPr>
        <p:spPr bwMode="auto">
          <a:xfrm>
            <a:off x="4038600" y="6281738"/>
            <a:ext cx="3886200" cy="500062"/>
          </a:xfrm>
          <a:prstGeom prst="roundRect">
            <a:avLst>
              <a:gd name="adj" fmla="val 0"/>
            </a:avLst>
          </a:prstGeom>
          <a:noFill/>
          <a:ln w="25400">
            <a:noFill/>
            <a:round/>
            <a:headEnd/>
            <a:tailEnd/>
          </a:ln>
        </p:spPr>
        <p:txBody>
          <a:bodyPr lIns="90000" tIns="90000" rIns="46800"/>
          <a:lstStyle/>
          <a:p>
            <a:pPr marL="0" lvl="1">
              <a:lnSpc>
                <a:spcPct val="120000"/>
              </a:lnSpc>
              <a:buClr>
                <a:srgbClr val="0E2947"/>
              </a:buClr>
              <a:buNone/>
            </a:pPr>
            <a:r>
              <a:rPr lang="el-GR" sz="1000" i="1" dirty="0" smtClean="0">
                <a:solidFill>
                  <a:schemeClr val="bg1"/>
                </a:solidFill>
                <a:cs typeface="Arial" panose="020B0604020202020204" pitchFamily="34" charset="0"/>
              </a:rPr>
              <a:t>Πηγή: ανάλυση στοιχείων παρόχων κινητής τηλεφωνίας</a:t>
            </a:r>
            <a:endParaRPr lang="el-GR" sz="1000" i="1" dirty="0">
              <a:solidFill>
                <a:schemeClr val="bg1"/>
              </a:solidFill>
              <a:cs typeface="Arial" panose="020B0604020202020204" pitchFamily="34" charset="0"/>
            </a:endParaRPr>
          </a:p>
        </p:txBody>
      </p:sp>
      <p:sp>
        <p:nvSpPr>
          <p:cNvPr id="11" name="AutoShape 7"/>
          <p:cNvSpPr>
            <a:spLocks noChangeArrowheads="1"/>
          </p:cNvSpPr>
          <p:nvPr/>
        </p:nvSpPr>
        <p:spPr bwMode="auto">
          <a:xfrm>
            <a:off x="6477000" y="1752600"/>
            <a:ext cx="2542324" cy="4032250"/>
          </a:xfrm>
          <a:prstGeom prst="roundRect">
            <a:avLst>
              <a:gd name="adj" fmla="val 0"/>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rgbClr val="000000"/>
                </a:solidFill>
                <a:round/>
                <a:headEnd/>
                <a:tailEnd/>
              </a14:hiddenLine>
            </a:ext>
          </a:extLst>
        </p:spPr>
        <p:txBody>
          <a:bodyPr lIns="90000" tIns="90000" rIns="46800"/>
          <a:lstStyle>
            <a:lvl1pPr marL="342900" indent="-342900">
              <a:spcBef>
                <a:spcPct val="20000"/>
              </a:spcBef>
              <a:buChar char="•"/>
              <a:tabLst>
                <a:tab pos="533400" algn="l"/>
              </a:tabLst>
              <a:defRPr sz="3200">
                <a:solidFill>
                  <a:schemeClr val="tx1"/>
                </a:solidFill>
                <a:latin typeface="Arial" panose="020B0604020202020204" pitchFamily="34" charset="0"/>
                <a:ea typeface="ＭＳ Ｐゴシック" panose="020B0600070205080204" pitchFamily="34" charset="-128"/>
              </a:defRPr>
            </a:lvl1pPr>
            <a:lvl2pPr marL="180975" indent="-180975">
              <a:spcBef>
                <a:spcPct val="20000"/>
              </a:spcBef>
              <a:buChar char="–"/>
              <a:tabLst>
                <a:tab pos="533400" algn="l"/>
              </a:tabLst>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tabLst>
                <a:tab pos="533400" algn="l"/>
              </a:tabLst>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tabLst>
                <a:tab pos="533400" algn="l"/>
              </a:tabLst>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tabLst>
                <a:tab pos="533400" algn="l"/>
              </a:tabLst>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tabLst>
                <a:tab pos="533400" algn="l"/>
              </a:tabLst>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tabLst>
                <a:tab pos="533400" algn="l"/>
              </a:tabLst>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tabLst>
                <a:tab pos="533400" algn="l"/>
              </a:tabLst>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tabLst>
                <a:tab pos="533400" algn="l"/>
              </a:tabLst>
              <a:defRPr sz="2000">
                <a:solidFill>
                  <a:schemeClr val="tx1"/>
                </a:solidFill>
                <a:latin typeface="Arial" panose="020B0604020202020204" pitchFamily="34" charset="0"/>
                <a:ea typeface="ＭＳ Ｐゴシック" panose="020B0600070205080204" pitchFamily="34" charset="-128"/>
              </a:defRPr>
            </a:lvl9pPr>
          </a:lstStyle>
          <a:p>
            <a:pPr lvl="1">
              <a:lnSpc>
                <a:spcPct val="120000"/>
              </a:lnSpc>
              <a:buClr>
                <a:srgbClr val="0E2947"/>
              </a:buClr>
              <a:buFontTx/>
              <a:buChar char="•"/>
            </a:pPr>
            <a:r>
              <a:rPr lang="el-GR" sz="1400" dirty="0" smtClean="0">
                <a:solidFill>
                  <a:schemeClr val="tx1">
                    <a:lumMod val="65000"/>
                    <a:lumOff val="35000"/>
                  </a:schemeClr>
                </a:solidFill>
                <a:latin typeface="+mn-lt"/>
                <a:cs typeface="Arial" panose="020B0604020202020204" pitchFamily="34" charset="0"/>
              </a:rPr>
              <a:t>Ο κλάδος επενδύει τα τελευταία 6 τρίμηνα κατά μέσο όρο </a:t>
            </a:r>
            <a:r>
              <a:rPr lang="el-GR" sz="1400" b="1" dirty="0" smtClean="0">
                <a:solidFill>
                  <a:schemeClr val="tx1">
                    <a:lumMod val="65000"/>
                    <a:lumOff val="35000"/>
                  </a:schemeClr>
                </a:solidFill>
                <a:latin typeface="+mn-lt"/>
                <a:cs typeface="Arial" panose="020B0604020202020204" pitchFamily="34" charset="0"/>
              </a:rPr>
              <a:t>το 15,2% των εσόδων από υπηρεσίες</a:t>
            </a:r>
          </a:p>
          <a:p>
            <a:pPr lvl="1">
              <a:lnSpc>
                <a:spcPct val="120000"/>
              </a:lnSpc>
              <a:buClr>
                <a:srgbClr val="0E2947"/>
              </a:buClr>
              <a:buFontTx/>
              <a:buChar char="•"/>
            </a:pPr>
            <a:r>
              <a:rPr lang="el-GR" sz="1400" dirty="0" smtClean="0">
                <a:solidFill>
                  <a:schemeClr val="tx1">
                    <a:lumMod val="65000"/>
                    <a:lumOff val="35000"/>
                  </a:schemeClr>
                </a:solidFill>
                <a:latin typeface="+mn-lt"/>
                <a:cs typeface="Arial" panose="020B0604020202020204" pitchFamily="34" charset="0"/>
              </a:rPr>
              <a:t>Στις παρουσιαζόμενες επενδύσεις δεν περιλαμβάνονται οι δαπάνες για άδειες  </a:t>
            </a:r>
          </a:p>
        </p:txBody>
      </p:sp>
      <p:graphicFrame>
        <p:nvGraphicFramePr>
          <p:cNvPr id="10" name="Chart 9"/>
          <p:cNvGraphicFramePr/>
          <p:nvPr/>
        </p:nvGraphicFramePr>
        <p:xfrm>
          <a:off x="228600" y="1905000"/>
          <a:ext cx="5953125" cy="3409949"/>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7860042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152400"/>
            <a:ext cx="7162800" cy="838200"/>
          </a:xfrm>
        </p:spPr>
        <p:txBody>
          <a:bodyPr>
            <a:normAutofit/>
          </a:bodyPr>
          <a:lstStyle/>
          <a:p>
            <a:r>
              <a:rPr lang="el-GR" sz="2200" dirty="0" smtClean="0">
                <a:solidFill>
                  <a:schemeClr val="accent1">
                    <a:lumMod val="75000"/>
                  </a:schemeClr>
                </a:solidFill>
              </a:rPr>
              <a:t>Δείκτες χρήσης</a:t>
            </a:r>
            <a:r>
              <a:rPr lang="en-GB" sz="2200" dirty="0" smtClean="0">
                <a:solidFill>
                  <a:schemeClr val="accent1">
                    <a:lumMod val="75000"/>
                  </a:schemeClr>
                </a:solidFill>
              </a:rPr>
              <a:t> </a:t>
            </a:r>
            <a:r>
              <a:rPr lang="el-GR" sz="2200" dirty="0" smtClean="0">
                <a:solidFill>
                  <a:schemeClr val="accent1">
                    <a:lumMod val="75000"/>
                  </a:schemeClr>
                </a:solidFill>
                <a:ea typeface="ＭＳ Ｐゴシック" panose="020B0600070205080204" pitchFamily="34" charset="-128"/>
              </a:rPr>
              <a:t>– ‘Α </a:t>
            </a:r>
            <a:r>
              <a:rPr lang="en-US" sz="2200" dirty="0" smtClean="0">
                <a:solidFill>
                  <a:schemeClr val="accent1">
                    <a:lumMod val="75000"/>
                  </a:schemeClr>
                </a:solidFill>
                <a:ea typeface="ＭＳ Ｐゴシック" panose="020B0600070205080204" pitchFamily="34" charset="-128"/>
              </a:rPr>
              <a:t>6</a:t>
            </a:r>
            <a:r>
              <a:rPr lang="el-GR" sz="2200" dirty="0" smtClean="0">
                <a:solidFill>
                  <a:schemeClr val="accent1">
                    <a:lumMod val="75000"/>
                  </a:schemeClr>
                </a:solidFill>
                <a:ea typeface="ＭＳ Ｐゴシック" panose="020B0600070205080204" pitchFamily="34" charset="-128"/>
              </a:rPr>
              <a:t>μηνο 2015</a:t>
            </a:r>
            <a:endParaRPr lang="el-GR" sz="2200" dirty="0">
              <a:solidFill>
                <a:schemeClr val="accent1">
                  <a:lumMod val="75000"/>
                </a:schemeClr>
              </a:solidFill>
              <a:ea typeface="ＭＳ Ｐゴシック" panose="020B0600070205080204" pitchFamily="34" charset="-128"/>
            </a:endParaRPr>
          </a:p>
        </p:txBody>
      </p:sp>
      <p:sp>
        <p:nvSpPr>
          <p:cNvPr id="8" name="TextBox 4"/>
          <p:cNvSpPr txBox="1">
            <a:spLocks noChangeArrowheads="1"/>
          </p:cNvSpPr>
          <p:nvPr/>
        </p:nvSpPr>
        <p:spPr bwMode="auto">
          <a:xfrm>
            <a:off x="487773" y="1089014"/>
            <a:ext cx="8643937" cy="52322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a:spcBef>
                <a:spcPct val="0"/>
              </a:spcBef>
              <a:buFontTx/>
              <a:buNone/>
            </a:pPr>
            <a:r>
              <a:rPr lang="el-GR" sz="1400" b="1" dirty="0" smtClean="0">
                <a:solidFill>
                  <a:schemeClr val="tx1">
                    <a:lumMod val="65000"/>
                    <a:lumOff val="35000"/>
                  </a:schemeClr>
                </a:solidFill>
                <a:latin typeface="+mn-lt"/>
                <a:cs typeface="Arial" panose="020B0604020202020204" pitchFamily="34" charset="0"/>
              </a:rPr>
              <a:t>Το α’ </a:t>
            </a:r>
            <a:r>
              <a:rPr lang="en-US" sz="1400" b="1" dirty="0" smtClean="0">
                <a:solidFill>
                  <a:schemeClr val="tx1">
                    <a:lumMod val="65000"/>
                    <a:lumOff val="35000"/>
                  </a:schemeClr>
                </a:solidFill>
                <a:latin typeface="+mn-lt"/>
                <a:cs typeface="Arial" panose="020B0604020202020204" pitchFamily="34" charset="0"/>
              </a:rPr>
              <a:t>6</a:t>
            </a:r>
            <a:r>
              <a:rPr lang="el-GR" sz="1400" b="1" dirty="0" smtClean="0">
                <a:solidFill>
                  <a:schemeClr val="tx1">
                    <a:lumMod val="65000"/>
                    <a:lumOff val="35000"/>
                  </a:schemeClr>
                </a:solidFill>
                <a:latin typeface="+mn-lt"/>
                <a:cs typeface="Arial" panose="020B0604020202020204" pitchFamily="34" charset="0"/>
              </a:rPr>
              <a:t>μηνο του 2015 οι τιμές ανά λεπτό ομιλίας μειώθηκαν κατά </a:t>
            </a:r>
            <a:r>
              <a:rPr lang="en-GB" sz="1400" b="1" dirty="0" smtClean="0">
                <a:solidFill>
                  <a:schemeClr val="tx1">
                    <a:lumMod val="65000"/>
                    <a:lumOff val="35000"/>
                  </a:schemeClr>
                </a:solidFill>
                <a:latin typeface="+mn-lt"/>
                <a:cs typeface="Arial" panose="020B0604020202020204" pitchFamily="34" charset="0"/>
              </a:rPr>
              <a:t>4,3%</a:t>
            </a:r>
            <a:r>
              <a:rPr lang="el-GR" sz="1400" b="1" dirty="0" smtClean="0">
                <a:solidFill>
                  <a:schemeClr val="tx1">
                    <a:lumMod val="65000"/>
                    <a:lumOff val="35000"/>
                  </a:schemeClr>
                </a:solidFill>
                <a:latin typeface="+mn-lt"/>
                <a:cs typeface="Arial" panose="020B0604020202020204" pitchFamily="34" charset="0"/>
              </a:rPr>
              <a:t>, αλλά ο χρόνος ομιλίας έμεινε στάσιμος. </a:t>
            </a:r>
          </a:p>
          <a:p>
            <a:pPr algn="ctr">
              <a:spcBef>
                <a:spcPct val="0"/>
              </a:spcBef>
              <a:buFontTx/>
              <a:buNone/>
            </a:pPr>
            <a:r>
              <a:rPr lang="el-GR" sz="1400" b="1" dirty="0" smtClean="0">
                <a:solidFill>
                  <a:schemeClr val="tx1">
                    <a:lumMod val="65000"/>
                    <a:lumOff val="35000"/>
                  </a:schemeClr>
                </a:solidFill>
                <a:latin typeface="+mn-lt"/>
                <a:cs typeface="Arial" panose="020B0604020202020204" pitchFamily="34" charset="0"/>
              </a:rPr>
              <a:t>Ισχυρή ανάπτυξη συνεχίζεται στή χρήση δεδομένων.</a:t>
            </a:r>
            <a:endParaRPr lang="en-US" sz="1400" b="1" dirty="0">
              <a:solidFill>
                <a:schemeClr val="tx1">
                  <a:lumMod val="65000"/>
                  <a:lumOff val="35000"/>
                </a:schemeClr>
              </a:solidFill>
              <a:latin typeface="+mn-lt"/>
              <a:cs typeface="Arial" panose="020B0604020202020204" pitchFamily="34" charset="0"/>
            </a:endParaRPr>
          </a:p>
        </p:txBody>
      </p:sp>
      <p:sp>
        <p:nvSpPr>
          <p:cNvPr id="7" name="AutoShape 7"/>
          <p:cNvSpPr>
            <a:spLocks noChangeArrowheads="1"/>
          </p:cNvSpPr>
          <p:nvPr/>
        </p:nvSpPr>
        <p:spPr bwMode="auto">
          <a:xfrm>
            <a:off x="4038600" y="6281738"/>
            <a:ext cx="3886200" cy="500062"/>
          </a:xfrm>
          <a:prstGeom prst="roundRect">
            <a:avLst>
              <a:gd name="adj" fmla="val 0"/>
            </a:avLst>
          </a:prstGeom>
          <a:noFill/>
          <a:ln w="25400">
            <a:noFill/>
            <a:round/>
            <a:headEnd/>
            <a:tailEnd/>
          </a:ln>
        </p:spPr>
        <p:txBody>
          <a:bodyPr lIns="90000" tIns="90000" rIns="46800"/>
          <a:lstStyle/>
          <a:p>
            <a:pPr marL="0" lvl="1">
              <a:lnSpc>
                <a:spcPct val="120000"/>
              </a:lnSpc>
              <a:buClr>
                <a:srgbClr val="0E2947"/>
              </a:buClr>
              <a:buNone/>
            </a:pPr>
            <a:r>
              <a:rPr lang="el-GR" sz="1000" i="1" dirty="0" smtClean="0">
                <a:solidFill>
                  <a:schemeClr val="bg1"/>
                </a:solidFill>
                <a:cs typeface="Arial" panose="020B0604020202020204" pitchFamily="34" charset="0"/>
              </a:rPr>
              <a:t>Πηγή: ανάλυση στοιχείων παρόχων κινητής τηλεφωνίας</a:t>
            </a:r>
          </a:p>
          <a:p>
            <a:pPr marL="0" lvl="1">
              <a:lnSpc>
                <a:spcPct val="120000"/>
              </a:lnSpc>
              <a:buClr>
                <a:srgbClr val="0E2947"/>
              </a:buClr>
              <a:buNone/>
            </a:pPr>
            <a:r>
              <a:rPr lang="el-GR" sz="1000" i="1" dirty="0" smtClean="0">
                <a:solidFill>
                  <a:schemeClr val="bg1"/>
                </a:solidFill>
                <a:cs typeface="Arial" panose="020B0604020202020204" pitchFamily="34" charset="0"/>
              </a:rPr>
              <a:t>* Στοιχεία για δεδομένα από δημοσιευμένα στοιχεία δύο παρόχων</a:t>
            </a:r>
            <a:endParaRPr lang="el-GR" sz="1000" i="1" dirty="0">
              <a:solidFill>
                <a:schemeClr val="bg1"/>
              </a:solidFill>
              <a:cs typeface="Arial" panose="020B0604020202020204" pitchFamily="34" charset="0"/>
            </a:endParaRPr>
          </a:p>
        </p:txBody>
      </p:sp>
      <p:sp>
        <p:nvSpPr>
          <p:cNvPr id="11" name="AutoShape 7"/>
          <p:cNvSpPr>
            <a:spLocks noChangeArrowheads="1"/>
          </p:cNvSpPr>
          <p:nvPr/>
        </p:nvSpPr>
        <p:spPr bwMode="auto">
          <a:xfrm>
            <a:off x="6096000" y="1752600"/>
            <a:ext cx="2923324" cy="4032250"/>
          </a:xfrm>
          <a:prstGeom prst="roundRect">
            <a:avLst>
              <a:gd name="adj" fmla="val 0"/>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25400">
                <a:solidFill>
                  <a:srgbClr val="000000"/>
                </a:solidFill>
                <a:round/>
                <a:headEnd/>
                <a:tailEnd/>
              </a14:hiddenLine>
            </a:ext>
          </a:extLst>
        </p:spPr>
        <p:txBody>
          <a:bodyPr lIns="90000" tIns="90000" rIns="46800"/>
          <a:lstStyle>
            <a:lvl1pPr marL="342900" indent="-342900">
              <a:spcBef>
                <a:spcPct val="20000"/>
              </a:spcBef>
              <a:buChar char="•"/>
              <a:tabLst>
                <a:tab pos="533400" algn="l"/>
              </a:tabLst>
              <a:defRPr sz="3200">
                <a:solidFill>
                  <a:schemeClr val="tx1"/>
                </a:solidFill>
                <a:latin typeface="Arial" panose="020B0604020202020204" pitchFamily="34" charset="0"/>
                <a:ea typeface="ＭＳ Ｐゴシック" panose="020B0600070205080204" pitchFamily="34" charset="-128"/>
              </a:defRPr>
            </a:lvl1pPr>
            <a:lvl2pPr marL="180975" indent="-180975">
              <a:spcBef>
                <a:spcPct val="20000"/>
              </a:spcBef>
              <a:buChar char="–"/>
              <a:tabLst>
                <a:tab pos="533400" algn="l"/>
              </a:tabLst>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tabLst>
                <a:tab pos="533400" algn="l"/>
              </a:tabLst>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tabLst>
                <a:tab pos="533400" algn="l"/>
              </a:tabLst>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tabLst>
                <a:tab pos="533400" algn="l"/>
              </a:tabLst>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tabLst>
                <a:tab pos="533400" algn="l"/>
              </a:tabLst>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tabLst>
                <a:tab pos="533400" algn="l"/>
              </a:tabLst>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tabLst>
                <a:tab pos="533400" algn="l"/>
              </a:tabLst>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tabLst>
                <a:tab pos="533400" algn="l"/>
              </a:tabLst>
              <a:defRPr sz="2000">
                <a:solidFill>
                  <a:schemeClr val="tx1"/>
                </a:solidFill>
                <a:latin typeface="Arial" panose="020B0604020202020204" pitchFamily="34" charset="0"/>
                <a:ea typeface="ＭＳ Ｐゴシック" panose="020B0600070205080204" pitchFamily="34" charset="-128"/>
              </a:defRPr>
            </a:lvl9pPr>
          </a:lstStyle>
          <a:p>
            <a:pPr lvl="1">
              <a:lnSpc>
                <a:spcPct val="120000"/>
              </a:lnSpc>
              <a:buClr>
                <a:srgbClr val="0E2947"/>
              </a:buClr>
              <a:buFontTx/>
              <a:buChar char="•"/>
            </a:pPr>
            <a:r>
              <a:rPr lang="el-GR" sz="1400" dirty="0" smtClean="0">
                <a:solidFill>
                  <a:schemeClr val="tx1">
                    <a:lumMod val="65000"/>
                    <a:lumOff val="35000"/>
                  </a:schemeClr>
                </a:solidFill>
                <a:latin typeface="+mn-lt"/>
                <a:cs typeface="Arial" panose="020B0604020202020204" pitchFamily="34" charset="0"/>
              </a:rPr>
              <a:t>Η μείωση των τιμών συνοδεύεται από στασιμότητα των λεπτών ομιλίας, με αποτέλεσμα τα έσοδα ανά χρήστη (</a:t>
            </a:r>
            <a:r>
              <a:rPr lang="en-GB" sz="1400" dirty="0" smtClean="0">
                <a:solidFill>
                  <a:schemeClr val="tx1">
                    <a:lumMod val="65000"/>
                    <a:lumOff val="35000"/>
                  </a:schemeClr>
                </a:solidFill>
                <a:latin typeface="+mn-lt"/>
                <a:cs typeface="Arial" panose="020B0604020202020204" pitchFamily="34" charset="0"/>
              </a:rPr>
              <a:t>ARPU) </a:t>
            </a:r>
            <a:r>
              <a:rPr lang="el-GR" sz="1400" dirty="0" smtClean="0">
                <a:solidFill>
                  <a:schemeClr val="tx1">
                    <a:lumMod val="65000"/>
                    <a:lumOff val="35000"/>
                  </a:schemeClr>
                </a:solidFill>
                <a:latin typeface="+mn-lt"/>
                <a:cs typeface="Arial" panose="020B0604020202020204" pitchFamily="34" charset="0"/>
              </a:rPr>
              <a:t>να περιορίζονται (</a:t>
            </a:r>
            <a:r>
              <a:rPr lang="el-GR" sz="1400" b="1" dirty="0" smtClean="0">
                <a:solidFill>
                  <a:schemeClr val="tx1">
                    <a:lumMod val="65000"/>
                    <a:lumOff val="35000"/>
                  </a:schemeClr>
                </a:solidFill>
                <a:latin typeface="+mn-lt"/>
                <a:cs typeface="Arial" panose="020B0604020202020204" pitchFamily="34" charset="0"/>
              </a:rPr>
              <a:t>€9,9 το β’ τρίμηνο</a:t>
            </a:r>
            <a:r>
              <a:rPr lang="el-GR" sz="1400" dirty="0" smtClean="0">
                <a:solidFill>
                  <a:schemeClr val="tx1">
                    <a:lumMod val="65000"/>
                    <a:lumOff val="35000"/>
                  </a:schemeClr>
                </a:solidFill>
                <a:latin typeface="+mn-lt"/>
                <a:cs typeface="Arial" panose="020B0604020202020204" pitchFamily="34" charset="0"/>
              </a:rPr>
              <a:t>)</a:t>
            </a:r>
            <a:endParaRPr lang="el-GR" sz="1400" b="1" dirty="0" smtClean="0">
              <a:solidFill>
                <a:schemeClr val="tx1">
                  <a:lumMod val="65000"/>
                  <a:lumOff val="35000"/>
                </a:schemeClr>
              </a:solidFill>
              <a:latin typeface="+mn-lt"/>
              <a:cs typeface="Arial" panose="020B0604020202020204" pitchFamily="34" charset="0"/>
            </a:endParaRPr>
          </a:p>
          <a:p>
            <a:pPr lvl="1">
              <a:lnSpc>
                <a:spcPct val="120000"/>
              </a:lnSpc>
              <a:buClr>
                <a:srgbClr val="0E2947"/>
              </a:buClr>
              <a:buFontTx/>
              <a:buChar char="•"/>
            </a:pPr>
            <a:r>
              <a:rPr lang="el-GR" sz="1400" dirty="0" smtClean="0">
                <a:solidFill>
                  <a:schemeClr val="tx1">
                    <a:lumMod val="65000"/>
                    <a:lumOff val="35000"/>
                  </a:schemeClr>
                </a:solidFill>
                <a:latin typeface="+mn-lt"/>
                <a:cs typeface="Arial" panose="020B0604020202020204" pitchFamily="34" charset="0"/>
              </a:rPr>
              <a:t>Ο αριθμός των συνδρομητών μειώθηκε ελαφρά από το προηγούμενο έτος στα </a:t>
            </a:r>
            <a:r>
              <a:rPr lang="el-GR" sz="1400" b="1" dirty="0" smtClean="0">
                <a:solidFill>
                  <a:schemeClr val="tx1">
                    <a:lumMod val="65000"/>
                    <a:lumOff val="35000"/>
                  </a:schemeClr>
                </a:solidFill>
                <a:latin typeface="+mn-lt"/>
                <a:cs typeface="Arial" panose="020B0604020202020204" pitchFamily="34" charset="0"/>
              </a:rPr>
              <a:t>16.272 χιλ. άτομα</a:t>
            </a:r>
          </a:p>
          <a:p>
            <a:pPr lvl="1">
              <a:lnSpc>
                <a:spcPct val="120000"/>
              </a:lnSpc>
              <a:buClr>
                <a:srgbClr val="0E2947"/>
              </a:buClr>
              <a:buFontTx/>
              <a:buChar char="•"/>
            </a:pPr>
            <a:r>
              <a:rPr lang="el-GR" sz="1400" dirty="0" smtClean="0">
                <a:solidFill>
                  <a:schemeClr val="tx1">
                    <a:lumMod val="65000"/>
                    <a:lumOff val="35000"/>
                  </a:schemeClr>
                </a:solidFill>
                <a:latin typeface="+mn-lt"/>
                <a:cs typeface="Arial" panose="020B0604020202020204" pitchFamily="34" charset="0"/>
              </a:rPr>
              <a:t> Ο </a:t>
            </a:r>
            <a:r>
              <a:rPr lang="el-GR" sz="1400" b="1" dirty="0" smtClean="0">
                <a:solidFill>
                  <a:schemeClr val="tx1">
                    <a:lumMod val="65000"/>
                    <a:lumOff val="35000"/>
                  </a:schemeClr>
                </a:solidFill>
                <a:latin typeface="+mn-lt"/>
                <a:cs typeface="Arial" panose="020B0604020202020204" pitchFamily="34" charset="0"/>
              </a:rPr>
              <a:t>όγκος δεδομένων αυξάνεται με ρυθμό γύρω στο 80% </a:t>
            </a:r>
            <a:r>
              <a:rPr lang="el-GR" sz="1400" dirty="0" smtClean="0">
                <a:solidFill>
                  <a:schemeClr val="tx1">
                    <a:lumMod val="65000"/>
                    <a:lumOff val="35000"/>
                  </a:schemeClr>
                </a:solidFill>
                <a:latin typeface="+mn-lt"/>
                <a:cs typeface="Arial" panose="020B0604020202020204" pitchFamily="34" charset="0"/>
              </a:rPr>
              <a:t>από το προηγούμενο έτος </a:t>
            </a:r>
            <a:r>
              <a:rPr lang="en-GB" sz="1400" dirty="0" smtClean="0">
                <a:solidFill>
                  <a:schemeClr val="tx1">
                    <a:lumMod val="65000"/>
                    <a:lumOff val="35000"/>
                  </a:schemeClr>
                </a:solidFill>
                <a:latin typeface="+mn-lt"/>
                <a:cs typeface="Arial" panose="020B0604020202020204" pitchFamily="34" charset="0"/>
              </a:rPr>
              <a:t>*</a:t>
            </a:r>
            <a:endParaRPr lang="el-GR" sz="1400" dirty="0">
              <a:solidFill>
                <a:schemeClr val="tx1">
                  <a:lumMod val="65000"/>
                  <a:lumOff val="35000"/>
                </a:schemeClr>
              </a:solidFill>
              <a:latin typeface="+mn-lt"/>
              <a:cs typeface="Arial" panose="020B0604020202020204" pitchFamily="34" charset="0"/>
            </a:endParaRPr>
          </a:p>
        </p:txBody>
      </p:sp>
      <p:graphicFrame>
        <p:nvGraphicFramePr>
          <p:cNvPr id="9" name="Chart 8"/>
          <p:cNvGraphicFramePr/>
          <p:nvPr/>
        </p:nvGraphicFramePr>
        <p:xfrm>
          <a:off x="304800" y="1600200"/>
          <a:ext cx="5410200" cy="39624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278600424"/>
      </p:ext>
    </p:extLst>
  </p:cSld>
  <p:clrMapOvr>
    <a:masterClrMapping/>
  </p:clrMapOvr>
  <p:transition>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p:cNvSpPr txBox="1">
            <a:spLocks/>
          </p:cNvSpPr>
          <p:nvPr/>
        </p:nvSpPr>
        <p:spPr>
          <a:xfrm>
            <a:off x="228600" y="152400"/>
            <a:ext cx="6934200" cy="838200"/>
          </a:xfrm>
          <a:prstGeom prst="rect">
            <a:avLst/>
          </a:prstGeom>
        </p:spPr>
        <p:txBody>
          <a:bodyPr vert="horz" lIns="91440" tIns="45720" rIns="91440" bIns="45720" rtlCol="0" anchor="ctr">
            <a:noAutofit/>
          </a:bodyPr>
          <a:lstStyle/>
          <a:p>
            <a:r>
              <a:rPr lang="el-GR" sz="2200" b="1" dirty="0" smtClean="0">
                <a:solidFill>
                  <a:schemeClr val="accent1">
                    <a:lumMod val="75000"/>
                  </a:schemeClr>
                </a:solidFill>
              </a:rPr>
              <a:t>Δείκτες χρήσης - δεδομένα</a:t>
            </a:r>
          </a:p>
        </p:txBody>
      </p:sp>
      <p:sp>
        <p:nvSpPr>
          <p:cNvPr id="4" name="Rectangle 3"/>
          <p:cNvSpPr/>
          <p:nvPr/>
        </p:nvSpPr>
        <p:spPr>
          <a:xfrm>
            <a:off x="0" y="1066800"/>
            <a:ext cx="8339136" cy="523220"/>
          </a:xfrm>
          <a:prstGeom prst="rect">
            <a:avLst/>
          </a:prstGeom>
        </p:spPr>
        <p:txBody>
          <a:bodyPr wrap="square">
            <a:spAutoFit/>
          </a:bodyPr>
          <a:lstStyle/>
          <a:p>
            <a:pPr algn="ctr"/>
            <a:r>
              <a:rPr lang="en-US" sz="1400" b="1" dirty="0" smtClean="0">
                <a:solidFill>
                  <a:schemeClr val="tx1">
                    <a:lumMod val="65000"/>
                    <a:lumOff val="35000"/>
                  </a:schemeClr>
                </a:solidFill>
                <a:sym typeface="Wingdings" pitchFamily="2" charset="2"/>
              </a:rPr>
              <a:t>…</a:t>
            </a:r>
            <a:r>
              <a:rPr lang="el-GR" sz="1400" b="1" dirty="0" smtClean="0">
                <a:solidFill>
                  <a:schemeClr val="tx1">
                    <a:lumMod val="65000"/>
                    <a:lumOff val="35000"/>
                  </a:schemeClr>
                </a:solidFill>
                <a:sym typeface="Wingdings" pitchFamily="2" charset="2"/>
              </a:rPr>
              <a:t>αλλά υπολείπεται έναντι των άλλων χωρών της ΕΕ-28, τόσο στην αναλογία δεδομένων προς λεπτά ομιλίας, όσο και στην κατοχή </a:t>
            </a:r>
            <a:r>
              <a:rPr lang="en-GB" sz="1400" b="1" dirty="0" err="1" smtClean="0">
                <a:solidFill>
                  <a:schemeClr val="tx1">
                    <a:lumMod val="65000"/>
                    <a:lumOff val="35000"/>
                  </a:schemeClr>
                </a:solidFill>
                <a:sym typeface="Wingdings" pitchFamily="2" charset="2"/>
              </a:rPr>
              <a:t>smartphones</a:t>
            </a:r>
            <a:r>
              <a:rPr lang="en-GB" sz="1400" b="1" dirty="0" smtClean="0">
                <a:solidFill>
                  <a:schemeClr val="tx1">
                    <a:lumMod val="65000"/>
                    <a:lumOff val="35000"/>
                  </a:schemeClr>
                </a:solidFill>
                <a:sym typeface="Wingdings" pitchFamily="2" charset="2"/>
              </a:rPr>
              <a:t>.</a:t>
            </a:r>
            <a:endParaRPr lang="el-GR" sz="1400" b="1" dirty="0">
              <a:solidFill>
                <a:schemeClr val="tx1">
                  <a:lumMod val="65000"/>
                  <a:lumOff val="35000"/>
                </a:schemeClr>
              </a:solidFill>
              <a:sym typeface="Wingdings" pitchFamily="2" charset="2"/>
            </a:endParaRPr>
          </a:p>
        </p:txBody>
      </p:sp>
      <p:sp>
        <p:nvSpPr>
          <p:cNvPr id="8" name="AutoShape 7"/>
          <p:cNvSpPr>
            <a:spLocks noChangeArrowheads="1"/>
          </p:cNvSpPr>
          <p:nvPr/>
        </p:nvSpPr>
        <p:spPr bwMode="auto">
          <a:xfrm>
            <a:off x="4114800" y="6357938"/>
            <a:ext cx="3886200" cy="500062"/>
          </a:xfrm>
          <a:prstGeom prst="roundRect">
            <a:avLst>
              <a:gd name="adj" fmla="val 0"/>
            </a:avLst>
          </a:prstGeom>
          <a:noFill/>
          <a:ln w="25400">
            <a:noFill/>
            <a:round/>
            <a:headEnd/>
            <a:tailEnd/>
          </a:ln>
        </p:spPr>
        <p:txBody>
          <a:bodyPr lIns="90000" tIns="90000" rIns="46800"/>
          <a:lstStyle/>
          <a:p>
            <a:pPr marL="0" lvl="1">
              <a:lnSpc>
                <a:spcPct val="120000"/>
              </a:lnSpc>
              <a:buClr>
                <a:srgbClr val="0E2947"/>
              </a:buClr>
              <a:buNone/>
            </a:pPr>
            <a:r>
              <a:rPr lang="el-GR" sz="1000" i="1" dirty="0" smtClean="0">
                <a:solidFill>
                  <a:schemeClr val="bg1"/>
                </a:solidFill>
                <a:cs typeface="Arial" panose="020B0604020202020204" pitchFamily="34" charset="0"/>
              </a:rPr>
              <a:t>Πηγή: </a:t>
            </a:r>
            <a:r>
              <a:rPr lang="en-GB" sz="1000" i="1" dirty="0" smtClean="0">
                <a:solidFill>
                  <a:schemeClr val="bg1"/>
                </a:solidFill>
                <a:cs typeface="Arial" panose="020B0604020202020204" pitchFamily="34" charset="0"/>
              </a:rPr>
              <a:t>Vodafone Group</a:t>
            </a:r>
            <a:endParaRPr lang="el-GR" sz="1000" i="1" dirty="0">
              <a:solidFill>
                <a:schemeClr val="bg1"/>
              </a:solidFill>
              <a:cs typeface="Arial" panose="020B0604020202020204" pitchFamily="34" charset="0"/>
            </a:endParaRPr>
          </a:p>
        </p:txBody>
      </p:sp>
      <p:graphicFrame>
        <p:nvGraphicFramePr>
          <p:cNvPr id="12" name="Chart 11"/>
          <p:cNvGraphicFramePr/>
          <p:nvPr/>
        </p:nvGraphicFramePr>
        <p:xfrm>
          <a:off x="4724400" y="1828800"/>
          <a:ext cx="4267200" cy="37338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p:cNvGraphicFramePr/>
          <p:nvPr/>
        </p:nvGraphicFramePr>
        <p:xfrm>
          <a:off x="152400" y="1981200"/>
          <a:ext cx="4419600" cy="365759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601541"/>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2065" y="97932"/>
            <a:ext cx="7770335" cy="868362"/>
          </a:xfrm>
        </p:spPr>
        <p:txBody>
          <a:bodyPr>
            <a:normAutofit/>
          </a:bodyPr>
          <a:lstStyle/>
          <a:p>
            <a:r>
              <a:rPr lang="el-GR" sz="2200" dirty="0" smtClean="0">
                <a:solidFill>
                  <a:schemeClr val="accent1">
                    <a:lumMod val="75000"/>
                  </a:schemeClr>
                </a:solidFill>
                <a:latin typeface="+mn-lt"/>
                <a:ea typeface="+mn-ea"/>
                <a:cs typeface="+mn-cs"/>
              </a:rPr>
              <a:t>Συνεισφορά στην οικονομία – Δημόσια έσοδα</a:t>
            </a:r>
            <a:endParaRPr lang="en-US" sz="2200" dirty="0">
              <a:solidFill>
                <a:schemeClr val="accent1">
                  <a:lumMod val="75000"/>
                </a:schemeClr>
              </a:solidFill>
              <a:latin typeface="+mn-lt"/>
              <a:ea typeface="+mn-ea"/>
              <a:cs typeface="+mn-cs"/>
            </a:endParaRPr>
          </a:p>
        </p:txBody>
      </p:sp>
      <p:sp>
        <p:nvSpPr>
          <p:cNvPr id="10" name="TextBox 4"/>
          <p:cNvSpPr txBox="1">
            <a:spLocks noChangeArrowheads="1"/>
          </p:cNvSpPr>
          <p:nvPr/>
        </p:nvSpPr>
        <p:spPr bwMode="auto">
          <a:xfrm>
            <a:off x="56041" y="1229722"/>
            <a:ext cx="8858250" cy="7386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ＭＳ Ｐゴシック" panose="020B0600070205080204" pitchFamily="34" charset="-128"/>
              </a:defRPr>
            </a:lvl1pPr>
            <a:lvl2pPr marL="742950" indent="-285750">
              <a:spcBef>
                <a:spcPct val="20000"/>
              </a:spcBef>
              <a:buChar char="–"/>
              <a:defRPr sz="28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Char char="•"/>
              <a:defRPr sz="2400">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Char char="»"/>
              <a:defRPr sz="20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ＭＳ Ｐゴシック" panose="020B0600070205080204" pitchFamily="34" charset="-128"/>
              </a:defRPr>
            </a:lvl9pPr>
          </a:lstStyle>
          <a:p>
            <a:pPr algn="ctr">
              <a:spcBef>
                <a:spcPct val="0"/>
              </a:spcBef>
              <a:buFontTx/>
              <a:buNone/>
            </a:pPr>
            <a:r>
              <a:rPr lang="el-GR" sz="1400" b="1" dirty="0" smtClean="0">
                <a:solidFill>
                  <a:schemeClr val="tx1">
                    <a:lumMod val="65000"/>
                    <a:lumOff val="35000"/>
                  </a:schemeClr>
                </a:solidFill>
                <a:latin typeface="+mn-lt"/>
                <a:cs typeface="Arial" panose="020B0604020202020204" pitchFamily="34" charset="0"/>
              </a:rPr>
              <a:t>Τα δημόσια έσοδα από το ειδικό τέλος μειώνονται σταθερά τα τελευταία έτη και έχουν φτάσει σε επίπεδα χαμηλότερα από τις δύο τελευταίες αυξήσεις του ειδικού τέλους το 2007 και 2009. Το α’ </a:t>
            </a:r>
            <a:r>
              <a:rPr lang="en-US" sz="1400" b="1" dirty="0" smtClean="0">
                <a:solidFill>
                  <a:schemeClr val="tx1">
                    <a:lumMod val="65000"/>
                    <a:lumOff val="35000"/>
                  </a:schemeClr>
                </a:solidFill>
                <a:latin typeface="+mn-lt"/>
                <a:cs typeface="Arial" panose="020B0604020202020204" pitchFamily="34" charset="0"/>
              </a:rPr>
              <a:t>5</a:t>
            </a:r>
            <a:r>
              <a:rPr lang="el-GR" sz="1400" b="1" dirty="0" smtClean="0">
                <a:solidFill>
                  <a:schemeClr val="tx1">
                    <a:lumMod val="65000"/>
                    <a:lumOff val="35000"/>
                  </a:schemeClr>
                </a:solidFill>
                <a:latin typeface="+mn-lt"/>
                <a:cs typeface="Arial" panose="020B0604020202020204" pitchFamily="34" charset="0"/>
              </a:rPr>
              <a:t>μηνο του 2015 έχουν μειωθεί περαιτέρω κατά 5,</a:t>
            </a:r>
            <a:r>
              <a:rPr lang="en-US" sz="1400" b="1" dirty="0" smtClean="0">
                <a:solidFill>
                  <a:schemeClr val="tx1">
                    <a:lumMod val="65000"/>
                    <a:lumOff val="35000"/>
                  </a:schemeClr>
                </a:solidFill>
                <a:latin typeface="+mn-lt"/>
                <a:cs typeface="Arial" panose="020B0604020202020204" pitchFamily="34" charset="0"/>
              </a:rPr>
              <a:t>9</a:t>
            </a:r>
            <a:r>
              <a:rPr lang="el-GR" sz="1400" b="1" dirty="0" smtClean="0">
                <a:solidFill>
                  <a:schemeClr val="tx1">
                    <a:lumMod val="65000"/>
                    <a:lumOff val="35000"/>
                  </a:schemeClr>
                </a:solidFill>
                <a:latin typeface="+mn-lt"/>
                <a:cs typeface="Arial" panose="020B0604020202020204" pitchFamily="34" charset="0"/>
              </a:rPr>
              <a:t>%.</a:t>
            </a:r>
            <a:endParaRPr lang="el-GR" sz="1400" b="1" dirty="0">
              <a:solidFill>
                <a:schemeClr val="tx1">
                  <a:lumMod val="65000"/>
                  <a:lumOff val="35000"/>
                </a:schemeClr>
              </a:solidFill>
              <a:latin typeface="+mn-lt"/>
              <a:cs typeface="Arial" panose="020B0604020202020204" pitchFamily="34" charset="0"/>
            </a:endParaRPr>
          </a:p>
        </p:txBody>
      </p:sp>
      <p:sp>
        <p:nvSpPr>
          <p:cNvPr id="6" name="9 - Στρογγυλεμένο ορθογώνιο"/>
          <p:cNvSpPr/>
          <p:nvPr/>
        </p:nvSpPr>
        <p:spPr>
          <a:xfrm>
            <a:off x="304799" y="2121096"/>
            <a:ext cx="8609491" cy="3898704"/>
          </a:xfrm>
          <a:prstGeom prst="roundRect">
            <a:avLst>
              <a:gd name="adj" fmla="val 6061"/>
            </a:avLst>
          </a:prstGeom>
          <a:gradFill flip="none" rotWithShape="1">
            <a:gsLst>
              <a:gs pos="0">
                <a:schemeClr val="bg1">
                  <a:lumMod val="85000"/>
                </a:schemeClr>
              </a:gs>
              <a:gs pos="50000">
                <a:schemeClr val="bg1">
                  <a:lumMod val="95000"/>
                </a:schemeClr>
              </a:gs>
              <a:gs pos="100000">
                <a:schemeClr val="bg1"/>
              </a:gs>
            </a:gsLst>
            <a:lin ang="16200000" scaled="1"/>
            <a:tileRect/>
          </a:gradFill>
          <a:ln>
            <a:noFill/>
          </a:ln>
          <a:effectLst>
            <a:outerShdw blurRad="76200" dir="13500000" sy="23000" kx="1200000" algn="b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AutoShape 7"/>
          <p:cNvSpPr>
            <a:spLocks noChangeArrowheads="1"/>
          </p:cNvSpPr>
          <p:nvPr/>
        </p:nvSpPr>
        <p:spPr bwMode="auto">
          <a:xfrm>
            <a:off x="4114800" y="6281738"/>
            <a:ext cx="3886200" cy="500062"/>
          </a:xfrm>
          <a:prstGeom prst="roundRect">
            <a:avLst>
              <a:gd name="adj" fmla="val 0"/>
            </a:avLst>
          </a:prstGeom>
          <a:noFill/>
          <a:ln w="25400">
            <a:noFill/>
            <a:round/>
            <a:headEnd/>
            <a:tailEnd/>
          </a:ln>
        </p:spPr>
        <p:txBody>
          <a:bodyPr lIns="90000" tIns="90000" rIns="46800"/>
          <a:lstStyle/>
          <a:p>
            <a:pPr marL="0" lvl="1">
              <a:lnSpc>
                <a:spcPct val="120000"/>
              </a:lnSpc>
              <a:buClr>
                <a:srgbClr val="0E2947"/>
              </a:buClr>
              <a:buNone/>
            </a:pPr>
            <a:r>
              <a:rPr lang="el-GR" sz="1000" i="1" dirty="0" smtClean="0">
                <a:solidFill>
                  <a:schemeClr val="bg1"/>
                </a:solidFill>
                <a:cs typeface="Arial" panose="020B0604020202020204" pitchFamily="34" charset="0"/>
              </a:rPr>
              <a:t>Πηγή: Τράπεζα της Ελλάδος</a:t>
            </a:r>
            <a:endParaRPr lang="el-GR" sz="1000" i="1" dirty="0">
              <a:solidFill>
                <a:schemeClr val="bg1"/>
              </a:solidFill>
              <a:cs typeface="Arial" panose="020B0604020202020204" pitchFamily="34" charset="0"/>
            </a:endParaRPr>
          </a:p>
        </p:txBody>
      </p:sp>
      <p:graphicFrame>
        <p:nvGraphicFramePr>
          <p:cNvPr id="7" name="Chart 6"/>
          <p:cNvGraphicFramePr/>
          <p:nvPr/>
        </p:nvGraphicFramePr>
        <p:xfrm>
          <a:off x="685800" y="2133600"/>
          <a:ext cx="7086600" cy="3810000"/>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36327551"/>
      </p:ext>
    </p:extLst>
  </p:cSld>
  <p:clrMapOvr>
    <a:masterClrMapping/>
  </p:clrMapOvr>
  <p:transition>
    <p:fade/>
  </p:transition>
</p:sld>
</file>

<file path=ppt/theme/theme1.xml><?xml version="1.0" encoding="utf-8"?>
<a:theme xmlns:a="http://schemas.openxmlformats.org/drawingml/2006/main" name="Θέμα του Office">
  <a:themeElements>
    <a:clrScheme name="Κυματομορφή">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Προσαρμοσμένη σχεδίαση">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Προσαρμοσμένη σχεδίαση">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Θέμα του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7775</TotalTime>
  <Words>428</Words>
  <Application>Microsoft Office PowerPoint</Application>
  <PresentationFormat>On-screen Show (4:3)</PresentationFormat>
  <Paragraphs>40</Paragraphs>
  <Slides>5</Slides>
  <Notes>5</Notes>
  <HiddenSlides>0</HiddenSlides>
  <MMClips>0</MMClips>
  <ScaleCrop>false</ScaleCrop>
  <HeadingPairs>
    <vt:vector size="6" baseType="variant">
      <vt:variant>
        <vt:lpstr>Fonts Used</vt:lpstr>
      </vt:variant>
      <vt:variant>
        <vt:i4>5</vt:i4>
      </vt:variant>
      <vt:variant>
        <vt:lpstr>Theme</vt:lpstr>
      </vt:variant>
      <vt:variant>
        <vt:i4>3</vt:i4>
      </vt:variant>
      <vt:variant>
        <vt:lpstr>Slide Titles</vt:lpstr>
      </vt:variant>
      <vt:variant>
        <vt:i4>5</vt:i4>
      </vt:variant>
    </vt:vector>
  </HeadingPairs>
  <TitlesOfParts>
    <vt:vector size="13" baseType="lpstr">
      <vt:lpstr>ＭＳ Ｐゴシック</vt:lpstr>
      <vt:lpstr>Arial</vt:lpstr>
      <vt:lpstr>Calibri</vt:lpstr>
      <vt:lpstr>Trebuchet MS</vt:lpstr>
      <vt:lpstr>Wingdings</vt:lpstr>
      <vt:lpstr>Θέμα του Office</vt:lpstr>
      <vt:lpstr>Προσαρμοσμένη σχεδίαση</vt:lpstr>
      <vt:lpstr>1_Προσαρμοσμένη σχεδίαση</vt:lpstr>
      <vt:lpstr>Αποτελέσματα κλάδου – ‘B τρίμηνο 2015</vt:lpstr>
      <vt:lpstr>Επενδύσεις κλάδου – ‘B τρίμηνο 2015</vt:lpstr>
      <vt:lpstr>Δείκτες χρήσης – ‘Α 6μηνο 2015</vt:lpstr>
      <vt:lpstr>PowerPoint Presentation</vt:lpstr>
      <vt:lpstr>Συνεισφορά στην οικονομία – Δημόσια έσοδα</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Διαφάνεια 1</dc:title>
  <dc:creator>Philip</dc:creator>
  <cp:lastModifiedBy>Magda Liapi</cp:lastModifiedBy>
  <cp:revision>547</cp:revision>
  <dcterms:created xsi:type="dcterms:W3CDTF">2013-05-17T11:19:20Z</dcterms:created>
  <dcterms:modified xsi:type="dcterms:W3CDTF">2015-10-07T10:43:12Z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ies>
</file>