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commentAuthors.xml" ContentType="application/vnd.openxmlformats-officedocument.presentationml.commentAuthor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charts/chart7.xml" ContentType="application/vnd.openxmlformats-officedocument.drawingml.chart+xml"/>
  <Override PartName="/ppt/charts/chart3.xml" ContentType="application/vnd.openxmlformats-officedocument.drawingml.chart+xml"/>
  <Override PartName="/ppt/notesSlides/notesSlide7.xml" ContentType="application/vnd.openxmlformats-officedocument.presentationml.notesSlide+xml"/>
  <Override PartName="/ppt/notesSlides/notesSlide10.xml" ContentType="application/vnd.openxmlformats-officedocument.presentationml.notesSlide+xml"/>
  <Override PartName="/ppt/charts/chart5.xml" ContentType="application/vnd.openxmlformats-officedocument.drawingml.char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charts/chart1.xml" ContentType="application/vnd.openxmlformats-officedocument.drawingml.char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rawings/drawing1.xml" ContentType="application/vnd.openxmlformats-officedocument.drawingml.chartshape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charts/chart8.xml" ContentType="application/vnd.openxmlformats-officedocument.drawingml.char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charts/chart6.xml" ContentType="application/vnd.openxmlformats-officedocument.drawingml.chart+xml"/>
  <Override PartName="/ppt/charts/chart4.xml" ContentType="application/vnd.openxmlformats-officedocument.drawingml.chart+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ppt/charts/chart2.xml" ContentType="application/vnd.openxmlformats-officedocument.drawingml.chart+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2" showSpecialPlsOnTitleSld="0" saveSubsetFonts="1">
  <p:sldMasterIdLst>
    <p:sldMasterId id="2147483852" r:id="rId1"/>
  </p:sldMasterIdLst>
  <p:notesMasterIdLst>
    <p:notesMasterId r:id="rId45"/>
  </p:notesMasterIdLst>
  <p:handoutMasterIdLst>
    <p:handoutMasterId r:id="rId46"/>
  </p:handoutMasterIdLst>
  <p:sldIdLst>
    <p:sldId id="256" r:id="rId2"/>
    <p:sldId id="406" r:id="rId3"/>
    <p:sldId id="407" r:id="rId4"/>
    <p:sldId id="408" r:id="rId5"/>
    <p:sldId id="409" r:id="rId6"/>
    <p:sldId id="410" r:id="rId7"/>
    <p:sldId id="411" r:id="rId8"/>
    <p:sldId id="412" r:id="rId9"/>
    <p:sldId id="413" r:id="rId10"/>
    <p:sldId id="259" r:id="rId11"/>
    <p:sldId id="376" r:id="rId12"/>
    <p:sldId id="377" r:id="rId13"/>
    <p:sldId id="402" r:id="rId14"/>
    <p:sldId id="403" r:id="rId15"/>
    <p:sldId id="414" r:id="rId16"/>
    <p:sldId id="404" r:id="rId17"/>
    <p:sldId id="405" r:id="rId18"/>
    <p:sldId id="398" r:id="rId19"/>
    <p:sldId id="399" r:id="rId20"/>
    <p:sldId id="400" r:id="rId21"/>
    <p:sldId id="401" r:id="rId22"/>
    <p:sldId id="382" r:id="rId23"/>
    <p:sldId id="383" r:id="rId24"/>
    <p:sldId id="384" r:id="rId25"/>
    <p:sldId id="387" r:id="rId26"/>
    <p:sldId id="386" r:id="rId27"/>
    <p:sldId id="395" r:id="rId28"/>
    <p:sldId id="378" r:id="rId29"/>
    <p:sldId id="396" r:id="rId30"/>
    <p:sldId id="397" r:id="rId31"/>
    <p:sldId id="381" r:id="rId32"/>
    <p:sldId id="415" r:id="rId33"/>
    <p:sldId id="416" r:id="rId34"/>
    <p:sldId id="423" r:id="rId35"/>
    <p:sldId id="419" r:id="rId36"/>
    <p:sldId id="422" r:id="rId37"/>
    <p:sldId id="421" r:id="rId38"/>
    <p:sldId id="389" r:id="rId39"/>
    <p:sldId id="390" r:id="rId40"/>
    <p:sldId id="391" r:id="rId41"/>
    <p:sldId id="392" r:id="rId42"/>
    <p:sldId id="393" r:id="rId43"/>
    <p:sldId id="394" r:id="rId44"/>
  </p:sldIdLst>
  <p:sldSz cx="9144000" cy="6858000" type="screen4x3"/>
  <p:notesSz cx="6797675" cy="9928225"/>
  <p:defaultTextStyle>
    <a:defPPr>
      <a:defRPr lang="el-GR"/>
    </a:defPPr>
    <a:lvl1pPr algn="l" rtl="0" fontAlgn="base">
      <a:spcBef>
        <a:spcPct val="0"/>
      </a:spcBef>
      <a:spcAft>
        <a:spcPct val="0"/>
      </a:spcAft>
      <a:defRPr kern="1200">
        <a:solidFill>
          <a:schemeClr val="tx1"/>
        </a:solidFill>
        <a:latin typeface="Arial" charset="0"/>
        <a:ea typeface="ＭＳ Ｐゴシック" charset="-128"/>
        <a:cs typeface="+mn-cs"/>
      </a:defRPr>
    </a:lvl1pPr>
    <a:lvl2pPr marL="457200" algn="l" rtl="0" fontAlgn="base">
      <a:spcBef>
        <a:spcPct val="0"/>
      </a:spcBef>
      <a:spcAft>
        <a:spcPct val="0"/>
      </a:spcAft>
      <a:defRPr kern="1200">
        <a:solidFill>
          <a:schemeClr val="tx1"/>
        </a:solidFill>
        <a:latin typeface="Arial" charset="0"/>
        <a:ea typeface="ＭＳ Ｐゴシック" charset="-128"/>
        <a:cs typeface="+mn-cs"/>
      </a:defRPr>
    </a:lvl2pPr>
    <a:lvl3pPr marL="914400" algn="l" rtl="0" fontAlgn="base">
      <a:spcBef>
        <a:spcPct val="0"/>
      </a:spcBef>
      <a:spcAft>
        <a:spcPct val="0"/>
      </a:spcAft>
      <a:defRPr kern="1200">
        <a:solidFill>
          <a:schemeClr val="tx1"/>
        </a:solidFill>
        <a:latin typeface="Arial" charset="0"/>
        <a:ea typeface="ＭＳ Ｐゴシック" charset="-128"/>
        <a:cs typeface="+mn-cs"/>
      </a:defRPr>
    </a:lvl3pPr>
    <a:lvl4pPr marL="1371600" algn="l" rtl="0" fontAlgn="base">
      <a:spcBef>
        <a:spcPct val="0"/>
      </a:spcBef>
      <a:spcAft>
        <a:spcPct val="0"/>
      </a:spcAft>
      <a:defRPr kern="1200">
        <a:solidFill>
          <a:schemeClr val="tx1"/>
        </a:solidFill>
        <a:latin typeface="Arial" charset="0"/>
        <a:ea typeface="ＭＳ Ｐゴシック" charset="-128"/>
        <a:cs typeface="+mn-cs"/>
      </a:defRPr>
    </a:lvl4pPr>
    <a:lvl5pPr marL="1828800" algn="l" rtl="0" fontAlgn="base">
      <a:spcBef>
        <a:spcPct val="0"/>
      </a:spcBef>
      <a:spcAft>
        <a:spcPct val="0"/>
      </a:spcAft>
      <a:defRPr kern="1200">
        <a:solidFill>
          <a:schemeClr val="tx1"/>
        </a:solidFill>
        <a:latin typeface="Arial" charset="0"/>
        <a:ea typeface="ＭＳ Ｐゴシック" charset="-128"/>
        <a:cs typeface="+mn-cs"/>
      </a:defRPr>
    </a:lvl5pPr>
    <a:lvl6pPr marL="2286000" algn="l" defTabSz="914400" rtl="0" eaLnBrk="1" latinLnBrk="0" hangingPunct="1">
      <a:defRPr kern="1200">
        <a:solidFill>
          <a:schemeClr val="tx1"/>
        </a:solidFill>
        <a:latin typeface="Arial" charset="0"/>
        <a:ea typeface="ＭＳ Ｐゴシック" charset="-128"/>
        <a:cs typeface="+mn-cs"/>
      </a:defRPr>
    </a:lvl6pPr>
    <a:lvl7pPr marL="2743200" algn="l" defTabSz="914400" rtl="0" eaLnBrk="1" latinLnBrk="0" hangingPunct="1">
      <a:defRPr kern="1200">
        <a:solidFill>
          <a:schemeClr val="tx1"/>
        </a:solidFill>
        <a:latin typeface="Arial" charset="0"/>
        <a:ea typeface="ＭＳ Ｐゴシック" charset="-128"/>
        <a:cs typeface="+mn-cs"/>
      </a:defRPr>
    </a:lvl7pPr>
    <a:lvl8pPr marL="3200400" algn="l" defTabSz="914400" rtl="0" eaLnBrk="1" latinLnBrk="0" hangingPunct="1">
      <a:defRPr kern="1200">
        <a:solidFill>
          <a:schemeClr val="tx1"/>
        </a:solidFill>
        <a:latin typeface="Arial" charset="0"/>
        <a:ea typeface="ＭＳ Ｐゴシック" charset="-128"/>
        <a:cs typeface="+mn-cs"/>
      </a:defRPr>
    </a:lvl8pPr>
    <a:lvl9pPr marL="3657600" algn="l" defTabSz="914400" rtl="0" eaLnBrk="1" latinLnBrk="0" hangingPunct="1">
      <a:defRPr kern="1200">
        <a:solidFill>
          <a:schemeClr val="tx1"/>
        </a:solidFill>
        <a:latin typeface="Arial" charset="0"/>
        <a:ea typeface="ＭＳ Ｐゴシック" charset="-128"/>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tavraki" initial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336666"/>
    <a:srgbClr val="264E2A"/>
    <a:srgbClr val="2E4B29"/>
    <a:srgbClr val="072025"/>
    <a:srgbClr val="1F4040"/>
    <a:srgbClr val="7FA415"/>
    <a:srgbClr val="7FA479"/>
    <a:srgbClr val="000000"/>
  </p:clrMru>
</p:presentationPr>
</file>

<file path=ppt/tableStyles.xml><?xml version="1.0" encoding="utf-8"?>
<a:tblStyleLst xmlns:a="http://schemas.openxmlformats.org/drawingml/2006/main" def="{5C22544A-7EE6-4342-B048-85BDC9FD1C3A}">
  <a:tblStyle styleId="{3C2FFA5D-87B4-456A-9821-1D502468CF0F}" styleName="Στυλ με θέμα 1 - Έμφαση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3" d="100"/>
          <a:sy n="103" d="100"/>
        </p:scale>
        <p:origin x="-204"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3240"/>
    </p:cViewPr>
  </p:sorterViewPr>
  <p:notesViewPr>
    <p:cSldViewPr>
      <p:cViewPr varScale="1">
        <p:scale>
          <a:sx n="79" d="100"/>
          <a:sy n="79" d="100"/>
        </p:scale>
        <p:origin x="-2046" y="-102"/>
      </p:cViewPr>
      <p:guideLst>
        <p:guide orient="horz" pos="3128"/>
        <p:guide pos="2141"/>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oleObject" Target="Macintosh%20HD:Users:Elias:Dropbox:Triminiaia:_&#932;&#961;&#953;&#956;&#951;&#957;&#953;&#945;&#943;&#945;%2003_13:&#914;&#953;&#959;&#956;&#951;&#967;&#945;&#957;&#943;&#945;:&#916;&#921;&#913;&#915;&#929;&#913;&#924;&#924;&#913;%203.1..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Macintosh%20HD:Users:Elias:Dropbox:Triminiaia:_&#932;&#961;&#953;&#956;&#951;&#957;&#953;&#945;&#943;&#945;%2003_13:&#917;&#956;&#960;&#972;&#961;&#953;&#959;:&#916;&#917;&#921;&#922;&#932;&#919;&#931;%20&#927;&#915;&#922;&#927;&#933;%20&#923;&#921;&#913;&#925;&#921;&#922;&#927;%20&#917;&#924;&#928;&#927;&#929;&#921;&#927;.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Macintosh%20HD:Users:Elias:Dropbox:Triminiaia:_&#932;&#961;&#953;&#956;&#951;&#957;&#953;&#945;&#943;&#945;%2003_13:&#933;&#960;&#951;&#961;&#949;&#963;&#943;&#949;&#962;:&#916;&#921;&#913;&#915;&#929;&#913;&#924;&#924;&#913;&#932;&#913;%203.6-3.9.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Macintosh%20HD:Users:Elias:Dropbox:Triminiaia:_&#932;&#961;&#953;&#956;&#951;&#957;&#953;&#945;&#943;&#945;%2003_13:&#922;&#945;&#964;&#945;&#963;&#954;&#949;&#965;&#941;&#962;:&#916;&#921;&#913;&#915;&#929;&#913;&#924;&#924;&#913;%203.2.xlsx" TargetMode="External"/></Relationships>
</file>

<file path=ppt/charts/_rels/chart5.xml.rels><?xml version="1.0" encoding="UTF-8" standalone="yes"?>
<Relationships xmlns="http://schemas.openxmlformats.org/package/2006/relationships"><Relationship Id="rId3" Type="http://schemas.openxmlformats.org/officeDocument/2006/relationships/chartUserShapes" Target="../drawings/drawing1.xml"/><Relationship Id="rId2" Type="http://schemas.openxmlformats.org/officeDocument/2006/relationships/oleObject" Target="file:///C:\Users\pavlou\SkyDrive\Documents\IOBE%20Documents\Balance%20of%20Payments\2013%203rd%20Quarter\Balance%20of%20Payments.xlsx" TargetMode="External"/><Relationship Id="rId1" Type="http://schemas.openxmlformats.org/officeDocument/2006/relationships/themeOverride" Target="../theme/themeOverride1.xml"/></Relationships>
</file>

<file path=ppt/charts/_rels/chart6.xml.rels><?xml version="1.0" encoding="UTF-8" standalone="yes"?>
<Relationships xmlns="http://schemas.openxmlformats.org/package/2006/relationships"><Relationship Id="rId1" Type="http://schemas.openxmlformats.org/officeDocument/2006/relationships/oleObject" Target="file:///C:\Users\pavlou\SkyDrive\Documents\IOBE%20Documents\Balance%20of%20Payments\2013%203rd%20Quarter\Balance%20of%20Payments.xlsx" TargetMode="External"/></Relationships>
</file>

<file path=ppt/charts/_rels/chart7.xml.rels><?xml version="1.0" encoding="UTF-8" standalone="yes"?>
<Relationships xmlns="http://schemas.openxmlformats.org/package/2006/relationships"><Relationship Id="rId1" Type="http://schemas.openxmlformats.org/officeDocument/2006/relationships/oleObject" Target="file:///C:\Users\&#915;&#953;&#974;&#961;&#947;&#959;&#962;\Dropbox\Carbon%20Leakage\Analysis\Impact2010\Model.xlsx" TargetMode="External"/></Relationships>
</file>

<file path=ppt/charts/_rels/chart8.xml.rels><?xml version="1.0" encoding="UTF-8" standalone="yes"?>
<Relationships xmlns="http://schemas.openxmlformats.org/package/2006/relationships"><Relationship Id="rId1" Type="http://schemas.openxmlformats.org/officeDocument/2006/relationships/oleObject" Target="file:///C:\Users\&#915;&#953;&#974;&#961;&#947;&#959;&#962;\Dropbox\Carbon%20Leakage\Analysis\Impact2010\Model.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l-GR"/>
  <c:chart>
    <c:plotArea>
      <c:layout>
        <c:manualLayout>
          <c:layoutTarget val="inner"/>
          <c:xMode val="edge"/>
          <c:yMode val="edge"/>
          <c:x val="7.7993882151592586E-2"/>
          <c:y val="5.0314485883063316E-2"/>
          <c:w val="0.90715752988010157"/>
          <c:h val="0.73585131636730794"/>
        </c:manualLayout>
      </c:layout>
      <c:lineChart>
        <c:grouping val="standard"/>
        <c:ser>
          <c:idx val="0"/>
          <c:order val="0"/>
          <c:tx>
            <c:strRef>
              <c:f>'2010'!$F$2</c:f>
              <c:strCache>
                <c:ptCount val="1"/>
                <c:pt idx="0">
                  <c:v>Eυρωζώνη-17</c:v>
                </c:pt>
              </c:strCache>
            </c:strRef>
          </c:tx>
          <c:spPr>
            <a:ln w="25400">
              <a:solidFill>
                <a:srgbClr val="000000"/>
              </a:solidFill>
              <a:prstDash val="solid"/>
            </a:ln>
          </c:spPr>
          <c:marker>
            <c:symbol val="diamond"/>
            <c:size val="4"/>
            <c:spPr>
              <a:solidFill>
                <a:srgbClr val="000000"/>
              </a:solidFill>
              <a:ln>
                <a:solidFill>
                  <a:srgbClr val="000000"/>
                </a:solidFill>
                <a:prstDash val="solid"/>
              </a:ln>
            </c:spPr>
          </c:marker>
          <c:cat>
            <c:strRef>
              <c:f>'2010'!$A$7:$A$41</c:f>
              <c:strCache>
                <c:ptCount val="35"/>
                <c:pt idx="0">
                  <c:v>α' τριμ. '05</c:v>
                </c:pt>
                <c:pt idx="1">
                  <c:v>β' τριμ. '05</c:v>
                </c:pt>
                <c:pt idx="2">
                  <c:v>γ' τριμ. '05</c:v>
                </c:pt>
                <c:pt idx="3">
                  <c:v>δ' τριμ. '05</c:v>
                </c:pt>
                <c:pt idx="4">
                  <c:v>α' τριμ. '06</c:v>
                </c:pt>
                <c:pt idx="5">
                  <c:v>β' τριμ. '06</c:v>
                </c:pt>
                <c:pt idx="6">
                  <c:v>γ' τριμ. '06</c:v>
                </c:pt>
                <c:pt idx="7">
                  <c:v>δ' τριμ. '06</c:v>
                </c:pt>
                <c:pt idx="8">
                  <c:v>α' τριμ. '07</c:v>
                </c:pt>
                <c:pt idx="9">
                  <c:v>β' τριμ. '07</c:v>
                </c:pt>
                <c:pt idx="10">
                  <c:v>γ' τριμ. '07</c:v>
                </c:pt>
                <c:pt idx="11">
                  <c:v>δ' τριμ. '07</c:v>
                </c:pt>
                <c:pt idx="12">
                  <c:v>α' τριμ. '08</c:v>
                </c:pt>
                <c:pt idx="13">
                  <c:v>β' τριμ. '08</c:v>
                </c:pt>
                <c:pt idx="14">
                  <c:v>γ' τριμ. '08</c:v>
                </c:pt>
                <c:pt idx="15">
                  <c:v>δ' τριμ. '08</c:v>
                </c:pt>
                <c:pt idx="16">
                  <c:v>α' τριμ. '09</c:v>
                </c:pt>
                <c:pt idx="17">
                  <c:v>β' τριμ. '09</c:v>
                </c:pt>
                <c:pt idx="18">
                  <c:v>γ' τριμ. '09</c:v>
                </c:pt>
                <c:pt idx="19">
                  <c:v>δ' τριμ. '09</c:v>
                </c:pt>
                <c:pt idx="20">
                  <c:v>α' τριμ. '10</c:v>
                </c:pt>
                <c:pt idx="21">
                  <c:v>β' τριμ. '10</c:v>
                </c:pt>
                <c:pt idx="22">
                  <c:v>γ'  τριμ.'10</c:v>
                </c:pt>
                <c:pt idx="23">
                  <c:v>δ' τριμ. '10</c:v>
                </c:pt>
                <c:pt idx="24">
                  <c:v>α' τριμ. '11</c:v>
                </c:pt>
                <c:pt idx="25">
                  <c:v>β' τριμ. '11</c:v>
                </c:pt>
                <c:pt idx="26">
                  <c:v>γ' τριμ. '11</c:v>
                </c:pt>
                <c:pt idx="27">
                  <c:v>δ' τριμ. '11</c:v>
                </c:pt>
                <c:pt idx="28">
                  <c:v>α' τριμ. '12</c:v>
                </c:pt>
                <c:pt idx="29">
                  <c:v>β' τριμ. '12</c:v>
                </c:pt>
                <c:pt idx="30">
                  <c:v>γ' τριμ. '12</c:v>
                </c:pt>
                <c:pt idx="31">
                  <c:v>δ' τριμ. '12</c:v>
                </c:pt>
                <c:pt idx="32">
                  <c:v>α' τριμ. '13</c:v>
                </c:pt>
                <c:pt idx="33">
                  <c:v>β' τριμ. '13</c:v>
                </c:pt>
                <c:pt idx="34">
                  <c:v>Αύγ. '13</c:v>
                </c:pt>
              </c:strCache>
            </c:strRef>
          </c:cat>
          <c:val>
            <c:numRef>
              <c:f>'2010'!$F$7:$F$41</c:f>
              <c:numCache>
                <c:formatCode>0.0%</c:formatCode>
                <c:ptCount val="35"/>
                <c:pt idx="0">
                  <c:v>9.5756115037619275E-3</c:v>
                </c:pt>
                <c:pt idx="1">
                  <c:v>6.4897326617590519E-3</c:v>
                </c:pt>
                <c:pt idx="2">
                  <c:v>1.5933649941496101E-2</c:v>
                </c:pt>
                <c:pt idx="3">
                  <c:v>2.5367495317014141E-2</c:v>
                </c:pt>
                <c:pt idx="4">
                  <c:v>3.384198470819761E-2</c:v>
                </c:pt>
                <c:pt idx="5">
                  <c:v>4.5776794020466596E-2</c:v>
                </c:pt>
                <c:pt idx="6">
                  <c:v>4.6746383930083943E-2</c:v>
                </c:pt>
                <c:pt idx="7">
                  <c:v>4.1862769383205732E-2</c:v>
                </c:pt>
                <c:pt idx="8">
                  <c:v>4.4311302502652417E-2</c:v>
                </c:pt>
                <c:pt idx="9">
                  <c:v>3.3466257668711606E-2</c:v>
                </c:pt>
                <c:pt idx="10">
                  <c:v>4.2393450050160507E-2</c:v>
                </c:pt>
                <c:pt idx="11">
                  <c:v>3.2423918212078066E-2</c:v>
                </c:pt>
                <c:pt idx="12">
                  <c:v>2.9432857228231624E-2</c:v>
                </c:pt>
                <c:pt idx="13">
                  <c:v>1.1546110237155228E-2</c:v>
                </c:pt>
                <c:pt idx="14">
                  <c:v>-1.8130452329949403E-2</c:v>
                </c:pt>
                <c:pt idx="15">
                  <c:v>-8.9639886007081587E-2</c:v>
                </c:pt>
                <c:pt idx="16">
                  <c:v>-0.18463905256741536</c:v>
                </c:pt>
                <c:pt idx="17">
                  <c:v>-0.188321596244131</c:v>
                </c:pt>
                <c:pt idx="18">
                  <c:v>-0.14829101716887516</c:v>
                </c:pt>
                <c:pt idx="19">
                  <c:v>-7.7565217391304481E-2</c:v>
                </c:pt>
                <c:pt idx="20">
                  <c:v>4.7276610893556698E-2</c:v>
                </c:pt>
                <c:pt idx="21">
                  <c:v>8.7593087990745624E-2</c:v>
                </c:pt>
                <c:pt idx="22">
                  <c:v>7.4804172699261109E-2</c:v>
                </c:pt>
                <c:pt idx="23">
                  <c:v>8.1345125462772727E-2</c:v>
                </c:pt>
                <c:pt idx="24">
                  <c:v>6.5198177986267092E-2</c:v>
                </c:pt>
                <c:pt idx="25">
                  <c:v>3.7294332723948775E-2</c:v>
                </c:pt>
                <c:pt idx="26">
                  <c:v>3.3331030671456562E-2</c:v>
                </c:pt>
                <c:pt idx="27">
                  <c:v>-7.1009668727218048E-3</c:v>
                </c:pt>
                <c:pt idx="28">
                  <c:v>-1.9657901455195404E-2</c:v>
                </c:pt>
                <c:pt idx="29">
                  <c:v>-2.3328099464863711E-2</c:v>
                </c:pt>
                <c:pt idx="30">
                  <c:v>-2.2228164588695538E-2</c:v>
                </c:pt>
                <c:pt idx="31">
                  <c:v>-3.0746144759107211E-2</c:v>
                </c:pt>
                <c:pt idx="32">
                  <c:v>-2.3144531249999788E-2</c:v>
                </c:pt>
                <c:pt idx="33">
                  <c:v>-1.948882837363412E-2</c:v>
                </c:pt>
              </c:numCache>
            </c:numRef>
          </c:val>
          <c:smooth val="1"/>
        </c:ser>
        <c:ser>
          <c:idx val="1"/>
          <c:order val="1"/>
          <c:tx>
            <c:strRef>
              <c:f>'2010'!$G$2</c:f>
              <c:strCache>
                <c:ptCount val="1"/>
                <c:pt idx="0">
                  <c:v>Ελλάδα</c:v>
                </c:pt>
              </c:strCache>
            </c:strRef>
          </c:tx>
          <c:spPr>
            <a:ln w="25400">
              <a:solidFill>
                <a:srgbClr val="0000FF"/>
              </a:solidFill>
              <a:prstDash val="solid"/>
            </a:ln>
          </c:spPr>
          <c:marker>
            <c:symbol val="square"/>
            <c:size val="4"/>
            <c:spPr>
              <a:solidFill>
                <a:srgbClr val="0000FF"/>
              </a:solidFill>
              <a:ln>
                <a:solidFill>
                  <a:srgbClr val="0000FF"/>
                </a:solidFill>
                <a:prstDash val="solid"/>
              </a:ln>
            </c:spPr>
          </c:marker>
          <c:cat>
            <c:strRef>
              <c:f>'2010'!$A$7:$A$41</c:f>
              <c:strCache>
                <c:ptCount val="35"/>
                <c:pt idx="0">
                  <c:v>α' τριμ. '05</c:v>
                </c:pt>
                <c:pt idx="1">
                  <c:v>β' τριμ. '05</c:v>
                </c:pt>
                <c:pt idx="2">
                  <c:v>γ' τριμ. '05</c:v>
                </c:pt>
                <c:pt idx="3">
                  <c:v>δ' τριμ. '05</c:v>
                </c:pt>
                <c:pt idx="4">
                  <c:v>α' τριμ. '06</c:v>
                </c:pt>
                <c:pt idx="5">
                  <c:v>β' τριμ. '06</c:v>
                </c:pt>
                <c:pt idx="6">
                  <c:v>γ' τριμ. '06</c:v>
                </c:pt>
                <c:pt idx="7">
                  <c:v>δ' τριμ. '06</c:v>
                </c:pt>
                <c:pt idx="8">
                  <c:v>α' τριμ. '07</c:v>
                </c:pt>
                <c:pt idx="9">
                  <c:v>β' τριμ. '07</c:v>
                </c:pt>
                <c:pt idx="10">
                  <c:v>γ' τριμ. '07</c:v>
                </c:pt>
                <c:pt idx="11">
                  <c:v>δ' τριμ. '07</c:v>
                </c:pt>
                <c:pt idx="12">
                  <c:v>α' τριμ. '08</c:v>
                </c:pt>
                <c:pt idx="13">
                  <c:v>β' τριμ. '08</c:v>
                </c:pt>
                <c:pt idx="14">
                  <c:v>γ' τριμ. '08</c:v>
                </c:pt>
                <c:pt idx="15">
                  <c:v>δ' τριμ. '08</c:v>
                </c:pt>
                <c:pt idx="16">
                  <c:v>α' τριμ. '09</c:v>
                </c:pt>
                <c:pt idx="17">
                  <c:v>β' τριμ. '09</c:v>
                </c:pt>
                <c:pt idx="18">
                  <c:v>γ' τριμ. '09</c:v>
                </c:pt>
                <c:pt idx="19">
                  <c:v>δ' τριμ. '09</c:v>
                </c:pt>
                <c:pt idx="20">
                  <c:v>α' τριμ. '10</c:v>
                </c:pt>
                <c:pt idx="21">
                  <c:v>β' τριμ. '10</c:v>
                </c:pt>
                <c:pt idx="22">
                  <c:v>γ'  τριμ.'10</c:v>
                </c:pt>
                <c:pt idx="23">
                  <c:v>δ' τριμ. '10</c:v>
                </c:pt>
                <c:pt idx="24">
                  <c:v>α' τριμ. '11</c:v>
                </c:pt>
                <c:pt idx="25">
                  <c:v>β' τριμ. '11</c:v>
                </c:pt>
                <c:pt idx="26">
                  <c:v>γ' τριμ. '11</c:v>
                </c:pt>
                <c:pt idx="27">
                  <c:v>δ' τριμ. '11</c:v>
                </c:pt>
                <c:pt idx="28">
                  <c:v>α' τριμ. '12</c:v>
                </c:pt>
                <c:pt idx="29">
                  <c:v>β' τριμ. '12</c:v>
                </c:pt>
                <c:pt idx="30">
                  <c:v>γ' τριμ. '12</c:v>
                </c:pt>
                <c:pt idx="31">
                  <c:v>δ' τριμ. '12</c:v>
                </c:pt>
                <c:pt idx="32">
                  <c:v>α' τριμ. '13</c:v>
                </c:pt>
                <c:pt idx="33">
                  <c:v>β' τριμ. '13</c:v>
                </c:pt>
                <c:pt idx="34">
                  <c:v>Αύγ. '13</c:v>
                </c:pt>
              </c:strCache>
            </c:strRef>
          </c:cat>
          <c:val>
            <c:numRef>
              <c:f>'2010'!$G$7:$G$41</c:f>
              <c:numCache>
                <c:formatCode>0.0%</c:formatCode>
                <c:ptCount val="35"/>
                <c:pt idx="0">
                  <c:v>-1.4634645561847404E-2</c:v>
                </c:pt>
                <c:pt idx="1">
                  <c:v>-4.0127907705812323E-2</c:v>
                </c:pt>
                <c:pt idx="2">
                  <c:v>-5.6069975329211836E-3</c:v>
                </c:pt>
                <c:pt idx="3">
                  <c:v>-2.6412027631043432E-3</c:v>
                </c:pt>
                <c:pt idx="4">
                  <c:v>9.5205123766660422E-3</c:v>
                </c:pt>
                <c:pt idx="5">
                  <c:v>2.6846952772878643E-2</c:v>
                </c:pt>
                <c:pt idx="6">
                  <c:v>-3.9309189328520355E-3</c:v>
                </c:pt>
                <c:pt idx="7">
                  <c:v>4.4136619813950762E-4</c:v>
                </c:pt>
                <c:pt idx="8">
                  <c:v>2.626886145404661E-2</c:v>
                </c:pt>
                <c:pt idx="9">
                  <c:v>1.0178117048346201E-2</c:v>
                </c:pt>
                <c:pt idx="10">
                  <c:v>3.0277544154751812E-2</c:v>
                </c:pt>
                <c:pt idx="11">
                  <c:v>2.5146774357756106E-2</c:v>
                </c:pt>
                <c:pt idx="12">
                  <c:v>-4.1168214930161297E-2</c:v>
                </c:pt>
                <c:pt idx="13">
                  <c:v>-2.2921914357682711E-2</c:v>
                </c:pt>
                <c:pt idx="14">
                  <c:v>-3.1271585557299947E-2</c:v>
                </c:pt>
                <c:pt idx="15">
                  <c:v>-7.524496822033902E-2</c:v>
                </c:pt>
                <c:pt idx="16">
                  <c:v>-8.7614135359308704E-2</c:v>
                </c:pt>
                <c:pt idx="17">
                  <c:v>-0.1141402423304981</c:v>
                </c:pt>
                <c:pt idx="18">
                  <c:v>-9.3472483308485246E-2</c:v>
                </c:pt>
                <c:pt idx="19">
                  <c:v>-6.8551995704313501E-2</c:v>
                </c:pt>
                <c:pt idx="20">
                  <c:v>-6.0351413292589424E-2</c:v>
                </c:pt>
                <c:pt idx="21">
                  <c:v>-4.9472535467442513E-2</c:v>
                </c:pt>
                <c:pt idx="22">
                  <c:v>-6.5784769395781414E-2</c:v>
                </c:pt>
                <c:pt idx="23">
                  <c:v>-5.9953881629515995E-2</c:v>
                </c:pt>
                <c:pt idx="24">
                  <c:v>-5.1626016260162777E-2</c:v>
                </c:pt>
                <c:pt idx="25">
                  <c:v>-0.11021814006888615</c:v>
                </c:pt>
                <c:pt idx="26">
                  <c:v>-4.32453119020281E-2</c:v>
                </c:pt>
                <c:pt idx="27">
                  <c:v>-0.105887162714636</c:v>
                </c:pt>
                <c:pt idx="28">
                  <c:v>-7.9297042434633924E-2</c:v>
                </c:pt>
                <c:pt idx="29">
                  <c:v>-2.0215053763440811E-2</c:v>
                </c:pt>
                <c:pt idx="30">
                  <c:v>-2.8399999999999911E-2</c:v>
                </c:pt>
                <c:pt idx="31">
                  <c:v>-4.5724737082759366E-4</c:v>
                </c:pt>
                <c:pt idx="32">
                  <c:v>-3.2122905027932712E-2</c:v>
                </c:pt>
                <c:pt idx="33">
                  <c:v>-1.4047410008779602E-2</c:v>
                </c:pt>
                <c:pt idx="34">
                  <c:v>-7.1428571428571522E-2</c:v>
                </c:pt>
              </c:numCache>
            </c:numRef>
          </c:val>
          <c:smooth val="1"/>
        </c:ser>
        <c:marker val="1"/>
        <c:axId val="76864896"/>
        <c:axId val="77366784"/>
      </c:lineChart>
      <c:catAx>
        <c:axId val="76864896"/>
        <c:scaling>
          <c:orientation val="minMax"/>
        </c:scaling>
        <c:axPos val="b"/>
        <c:numFmt formatCode="General" sourceLinked="1"/>
        <c:tickLblPos val="low"/>
        <c:spPr>
          <a:ln w="3175">
            <a:solidFill>
              <a:srgbClr val="000000"/>
            </a:solidFill>
            <a:prstDash val="solid"/>
          </a:ln>
        </c:spPr>
        <c:txPr>
          <a:bodyPr rot="-5400000" vert="horz"/>
          <a:lstStyle/>
          <a:p>
            <a:pPr>
              <a:defRPr sz="900" b="1" i="0" u="none" strike="noStrike" baseline="0">
                <a:solidFill>
                  <a:srgbClr val="000000"/>
                </a:solidFill>
                <a:latin typeface="Tahoma"/>
                <a:ea typeface="Tahoma"/>
                <a:cs typeface="Tahoma"/>
              </a:defRPr>
            </a:pPr>
            <a:endParaRPr lang="el-GR"/>
          </a:p>
        </c:txPr>
        <c:crossAx val="77366784"/>
        <c:crosses val="autoZero"/>
        <c:auto val="1"/>
        <c:lblAlgn val="ctr"/>
        <c:lblOffset val="100"/>
        <c:tickLblSkip val="1"/>
        <c:tickMarkSkip val="1"/>
      </c:catAx>
      <c:valAx>
        <c:axId val="77366784"/>
        <c:scaling>
          <c:orientation val="minMax"/>
          <c:max val="0.2"/>
          <c:min val="-0.2"/>
        </c:scaling>
        <c:axPos val="l"/>
        <c:majorGridlines>
          <c:spPr>
            <a:ln w="3175">
              <a:solidFill>
                <a:srgbClr val="C0C0C0"/>
              </a:solidFill>
              <a:prstDash val="sysDash"/>
            </a:ln>
          </c:spPr>
        </c:majorGridlines>
        <c:numFmt formatCode="0%" sourceLinked="0"/>
        <c:tickLblPos val="nextTo"/>
        <c:spPr>
          <a:ln w="3175">
            <a:solidFill>
              <a:srgbClr val="000000"/>
            </a:solidFill>
            <a:prstDash val="solid"/>
          </a:ln>
        </c:spPr>
        <c:txPr>
          <a:bodyPr rot="0" vert="horz"/>
          <a:lstStyle/>
          <a:p>
            <a:pPr>
              <a:defRPr sz="800" b="0" i="0" u="none" strike="noStrike" baseline="0">
                <a:solidFill>
                  <a:srgbClr val="000000"/>
                </a:solidFill>
                <a:latin typeface="Tahoma"/>
                <a:ea typeface="Tahoma"/>
                <a:cs typeface="Tahoma"/>
              </a:defRPr>
            </a:pPr>
            <a:endParaRPr lang="el-GR"/>
          </a:p>
        </c:txPr>
        <c:crossAx val="76864896"/>
        <c:crosses val="autoZero"/>
        <c:crossBetween val="between"/>
        <c:majorUnit val="5.0000000000000114E-2"/>
      </c:valAx>
      <c:spPr>
        <a:solidFill>
          <a:srgbClr val="FFFFFF"/>
        </a:solidFill>
        <a:ln w="25400">
          <a:noFill/>
        </a:ln>
      </c:spPr>
    </c:plotArea>
    <c:legend>
      <c:legendPos val="r"/>
      <c:layout>
        <c:manualLayout>
          <c:xMode val="edge"/>
          <c:yMode val="edge"/>
          <c:x val="0.11218588972316602"/>
          <c:y val="6.6038065996467402E-2"/>
          <c:w val="0.32495205023937246"/>
          <c:h val="6.9182720084518243E-2"/>
        </c:manualLayout>
      </c:layout>
      <c:spPr>
        <a:solidFill>
          <a:srgbClr val="FFFFFF"/>
        </a:solidFill>
        <a:ln w="25400">
          <a:noFill/>
        </a:ln>
      </c:spPr>
      <c:txPr>
        <a:bodyPr/>
        <a:lstStyle/>
        <a:p>
          <a:pPr>
            <a:defRPr sz="735" b="0" i="0" u="none" strike="noStrike" baseline="0">
              <a:solidFill>
                <a:srgbClr val="000000"/>
              </a:solidFill>
              <a:latin typeface="Tahoma"/>
              <a:ea typeface="Tahoma"/>
              <a:cs typeface="Tahoma"/>
            </a:defRPr>
          </a:pPr>
          <a:endParaRPr lang="el-GR"/>
        </a:p>
      </c:txPr>
    </c:legend>
    <c:plotVisOnly val="1"/>
    <c:dispBlanksAs val="gap"/>
  </c:chart>
  <c:spPr>
    <a:solidFill>
      <a:srgbClr val="FFFFFF"/>
    </a:solidFill>
    <a:ln w="9525">
      <a:noFill/>
    </a:ln>
  </c:spPr>
  <c:txPr>
    <a:bodyPr/>
    <a:lstStyle/>
    <a:p>
      <a:pPr>
        <a:defRPr sz="750" b="0" i="0" u="none" strike="noStrike" baseline="0">
          <a:solidFill>
            <a:srgbClr val="000000"/>
          </a:solidFill>
          <a:latin typeface="Tahoma"/>
          <a:ea typeface="Tahoma"/>
          <a:cs typeface="Tahoma"/>
        </a:defRPr>
      </a:pPr>
      <a:endParaRPr lang="el-GR"/>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l-GR"/>
  <c:chart>
    <c:plotArea>
      <c:layout>
        <c:manualLayout>
          <c:layoutTarget val="inner"/>
          <c:xMode val="edge"/>
          <c:yMode val="edge"/>
          <c:x val="5.9034040832228497E-2"/>
          <c:y val="4.0462484847032437E-2"/>
          <c:w val="0.88372170215516965"/>
          <c:h val="0.67052117746509521"/>
        </c:manualLayout>
      </c:layout>
      <c:barChart>
        <c:barDir val="col"/>
        <c:grouping val="clustered"/>
        <c:ser>
          <c:idx val="0"/>
          <c:order val="0"/>
          <c:tx>
            <c:strRef>
              <c:f>'Δείκτης Όγκου Λιανικό Εμπόριο'!$B$227</c:f>
              <c:strCache>
                <c:ptCount val="1"/>
                <c:pt idx="0">
                  <c:v>Δείκτης Όγκου Λιανικού Εμπορίου (αριστερή κλίμακα)</c:v>
                </c:pt>
              </c:strCache>
            </c:strRef>
          </c:tx>
          <c:spPr>
            <a:solidFill>
              <a:srgbClr val="9999FF"/>
            </a:solidFill>
            <a:ln w="25400">
              <a:noFill/>
            </a:ln>
          </c:spPr>
          <c:cat>
            <c:strRef>
              <c:f>'Δείκτης Όγκου Λιανικό Εμπόριο'!$A$119:$A$153</c:f>
              <c:strCache>
                <c:ptCount val="35"/>
                <c:pt idx="0">
                  <c:v>α' τριμ. '05</c:v>
                </c:pt>
                <c:pt idx="1">
                  <c:v>β' τριμ. '05</c:v>
                </c:pt>
                <c:pt idx="2">
                  <c:v>γ' τριμ. '05</c:v>
                </c:pt>
                <c:pt idx="3">
                  <c:v>δ' τριμ. '05</c:v>
                </c:pt>
                <c:pt idx="4">
                  <c:v>α' τριμ. '06</c:v>
                </c:pt>
                <c:pt idx="5">
                  <c:v>β' τριμ. '06</c:v>
                </c:pt>
                <c:pt idx="6">
                  <c:v>γ' τριμ. '06</c:v>
                </c:pt>
                <c:pt idx="7">
                  <c:v>δ' τριμ. '06</c:v>
                </c:pt>
                <c:pt idx="8">
                  <c:v>α' τριμ. '07</c:v>
                </c:pt>
                <c:pt idx="9">
                  <c:v>β' τριμ. '07</c:v>
                </c:pt>
                <c:pt idx="10">
                  <c:v>γ' τριμ. '07</c:v>
                </c:pt>
                <c:pt idx="11">
                  <c:v>δ' τριμ. '07</c:v>
                </c:pt>
                <c:pt idx="12">
                  <c:v>α' τριμ. '08</c:v>
                </c:pt>
                <c:pt idx="13">
                  <c:v>β' τριμ. '08</c:v>
                </c:pt>
                <c:pt idx="14">
                  <c:v>γ' τριμ. '08</c:v>
                </c:pt>
                <c:pt idx="15">
                  <c:v>δ' τριμ. '08</c:v>
                </c:pt>
                <c:pt idx="16">
                  <c:v>α' τριμ. '09</c:v>
                </c:pt>
                <c:pt idx="17">
                  <c:v>β' τριμ. '09</c:v>
                </c:pt>
                <c:pt idx="18">
                  <c:v>γ' τριμ. '09</c:v>
                </c:pt>
                <c:pt idx="19">
                  <c:v>δ' τριμ. '09</c:v>
                </c:pt>
                <c:pt idx="20">
                  <c:v>α' τριμ. '10</c:v>
                </c:pt>
                <c:pt idx="21">
                  <c:v>β' τριμ. '10</c:v>
                </c:pt>
                <c:pt idx="22">
                  <c:v>γ' τριμ. '10</c:v>
                </c:pt>
                <c:pt idx="23">
                  <c:v>δ' τριμ. '10</c:v>
                </c:pt>
                <c:pt idx="24">
                  <c:v>α' τριμ. '11</c:v>
                </c:pt>
                <c:pt idx="25">
                  <c:v>β' τριμ. '11</c:v>
                </c:pt>
                <c:pt idx="26">
                  <c:v>γ' τριμ. '11</c:v>
                </c:pt>
                <c:pt idx="27">
                  <c:v>δ' τριμ. '11</c:v>
                </c:pt>
                <c:pt idx="28">
                  <c:v>α' τριμ. '12</c:v>
                </c:pt>
                <c:pt idx="29">
                  <c:v>β' τριμ. '12</c:v>
                </c:pt>
                <c:pt idx="30">
                  <c:v>γ' τριμ. '12</c:v>
                </c:pt>
                <c:pt idx="31">
                  <c:v>δ΄τριμ. '12</c:v>
                </c:pt>
                <c:pt idx="32">
                  <c:v>α' τριμ. '13</c:v>
                </c:pt>
                <c:pt idx="33">
                  <c:v>β' τριμ. '13</c:v>
                </c:pt>
                <c:pt idx="34">
                  <c:v>γ' τριμ.'13</c:v>
                </c:pt>
              </c:strCache>
            </c:strRef>
          </c:cat>
          <c:val>
            <c:numRef>
              <c:f>'Δείκτης Όγκου Λιανικό Εμπόριο'!$B$119:$B$153</c:f>
              <c:numCache>
                <c:formatCode>0.0</c:formatCode>
                <c:ptCount val="35"/>
                <c:pt idx="0">
                  <c:v>93.333333333333172</c:v>
                </c:pt>
                <c:pt idx="1">
                  <c:v>96.100000000000009</c:v>
                </c:pt>
                <c:pt idx="2">
                  <c:v>99.066666666666663</c:v>
                </c:pt>
                <c:pt idx="3">
                  <c:v>111.46666666666682</c:v>
                </c:pt>
                <c:pt idx="4">
                  <c:v>100.43333333333328</c:v>
                </c:pt>
                <c:pt idx="5">
                  <c:v>105.83333333333312</c:v>
                </c:pt>
                <c:pt idx="6">
                  <c:v>109.23333333333328</c:v>
                </c:pt>
                <c:pt idx="7">
                  <c:v>120.5</c:v>
                </c:pt>
                <c:pt idx="8">
                  <c:v>107.46666666666682</c:v>
                </c:pt>
                <c:pt idx="9">
                  <c:v>108.73333333333328</c:v>
                </c:pt>
                <c:pt idx="10">
                  <c:v>108.56666666666672</c:v>
                </c:pt>
                <c:pt idx="11">
                  <c:v>120.76666666666672</c:v>
                </c:pt>
                <c:pt idx="12">
                  <c:v>113.1666666666667</c:v>
                </c:pt>
                <c:pt idx="13">
                  <c:v>113.6</c:v>
                </c:pt>
                <c:pt idx="14">
                  <c:v>106.23333333333328</c:v>
                </c:pt>
                <c:pt idx="15">
                  <c:v>118.1666666666667</c:v>
                </c:pt>
                <c:pt idx="16">
                  <c:v>96.966666666666725</c:v>
                </c:pt>
                <c:pt idx="17">
                  <c:v>97</c:v>
                </c:pt>
                <c:pt idx="18">
                  <c:v>97.833333333333172</c:v>
                </c:pt>
                <c:pt idx="19">
                  <c:v>108.23333333333328</c:v>
                </c:pt>
                <c:pt idx="20">
                  <c:v>102.6</c:v>
                </c:pt>
                <c:pt idx="21">
                  <c:v>91.466666666666725</c:v>
                </c:pt>
                <c:pt idx="22">
                  <c:v>87.766666666666666</c:v>
                </c:pt>
                <c:pt idx="23">
                  <c:v>93.266666666666666</c:v>
                </c:pt>
                <c:pt idx="24">
                  <c:v>87.566666666666677</c:v>
                </c:pt>
                <c:pt idx="25">
                  <c:v>81.966666666666725</c:v>
                </c:pt>
                <c:pt idx="26">
                  <c:v>83.86666666666666</c:v>
                </c:pt>
                <c:pt idx="27">
                  <c:v>83.133333333333084</c:v>
                </c:pt>
                <c:pt idx="28">
                  <c:v>76.066666666666677</c:v>
                </c:pt>
                <c:pt idx="29">
                  <c:v>72.633333333333084</c:v>
                </c:pt>
                <c:pt idx="30">
                  <c:v>75.533333333333218</c:v>
                </c:pt>
                <c:pt idx="31">
                  <c:v>71.433333333333309</c:v>
                </c:pt>
                <c:pt idx="32">
                  <c:v>66.5</c:v>
                </c:pt>
                <c:pt idx="33">
                  <c:v>66.7</c:v>
                </c:pt>
              </c:numCache>
            </c:numRef>
          </c:val>
        </c:ser>
        <c:gapWidth val="80"/>
        <c:axId val="78011392"/>
        <c:axId val="78021760"/>
      </c:barChart>
      <c:lineChart>
        <c:grouping val="standard"/>
        <c:ser>
          <c:idx val="1"/>
          <c:order val="1"/>
          <c:tx>
            <c:strRef>
              <c:f>'Δείκτης Όγκου Λιανικό Εμπόριο'!$B$228</c:f>
              <c:strCache>
                <c:ptCount val="1"/>
                <c:pt idx="0">
                  <c:v>Δείκτης Επιχειρηματικών Προσδοκιών (δεξιά κλίμακα)</c:v>
                </c:pt>
              </c:strCache>
            </c:strRef>
          </c:tx>
          <c:spPr>
            <a:ln w="25400">
              <a:solidFill>
                <a:srgbClr val="000000"/>
              </a:solidFill>
              <a:prstDash val="solid"/>
            </a:ln>
          </c:spPr>
          <c:marker>
            <c:symbol val="circle"/>
            <c:size val="4"/>
            <c:spPr>
              <a:solidFill>
                <a:srgbClr val="000000"/>
              </a:solidFill>
              <a:ln>
                <a:solidFill>
                  <a:srgbClr val="000000"/>
                </a:solidFill>
                <a:prstDash val="solid"/>
              </a:ln>
            </c:spPr>
          </c:marker>
          <c:cat>
            <c:strRef>
              <c:f>'Δείκτης Όγκου Λιανικό Εμπόριο'!$A$120:$A$153</c:f>
              <c:strCache>
                <c:ptCount val="34"/>
                <c:pt idx="0">
                  <c:v>β' τριμ. '05</c:v>
                </c:pt>
                <c:pt idx="1">
                  <c:v>γ' τριμ. '05</c:v>
                </c:pt>
                <c:pt idx="2">
                  <c:v>δ' τριμ. '05</c:v>
                </c:pt>
                <c:pt idx="3">
                  <c:v>α' τριμ. '06</c:v>
                </c:pt>
                <c:pt idx="4">
                  <c:v>β' τριμ. '06</c:v>
                </c:pt>
                <c:pt idx="5">
                  <c:v>γ' τριμ. '06</c:v>
                </c:pt>
                <c:pt idx="6">
                  <c:v>δ' τριμ. '06</c:v>
                </c:pt>
                <c:pt idx="7">
                  <c:v>α' τριμ. '07</c:v>
                </c:pt>
                <c:pt idx="8">
                  <c:v>β' τριμ. '07</c:v>
                </c:pt>
                <c:pt idx="9">
                  <c:v>γ' τριμ. '07</c:v>
                </c:pt>
                <c:pt idx="10">
                  <c:v>δ' τριμ. '07</c:v>
                </c:pt>
                <c:pt idx="11">
                  <c:v>α' τριμ. '08</c:v>
                </c:pt>
                <c:pt idx="12">
                  <c:v>β' τριμ. '08</c:v>
                </c:pt>
                <c:pt idx="13">
                  <c:v>γ' τριμ. '08</c:v>
                </c:pt>
                <c:pt idx="14">
                  <c:v>δ' τριμ. '08</c:v>
                </c:pt>
                <c:pt idx="15">
                  <c:v>α' τριμ. '09</c:v>
                </c:pt>
                <c:pt idx="16">
                  <c:v>β' τριμ. '09</c:v>
                </c:pt>
                <c:pt idx="17">
                  <c:v>γ' τριμ. '09</c:v>
                </c:pt>
                <c:pt idx="18">
                  <c:v>δ' τριμ. '09</c:v>
                </c:pt>
                <c:pt idx="19">
                  <c:v>α' τριμ. '10</c:v>
                </c:pt>
                <c:pt idx="20">
                  <c:v>β' τριμ. '10</c:v>
                </c:pt>
                <c:pt idx="21">
                  <c:v>γ' τριμ. '10</c:v>
                </c:pt>
                <c:pt idx="22">
                  <c:v>δ' τριμ. '10</c:v>
                </c:pt>
                <c:pt idx="23">
                  <c:v>α' τριμ. '11</c:v>
                </c:pt>
                <c:pt idx="24">
                  <c:v>β' τριμ. '11</c:v>
                </c:pt>
                <c:pt idx="25">
                  <c:v>γ' τριμ. '11</c:v>
                </c:pt>
                <c:pt idx="26">
                  <c:v>δ' τριμ. '11</c:v>
                </c:pt>
                <c:pt idx="27">
                  <c:v>α' τριμ. '12</c:v>
                </c:pt>
                <c:pt idx="28">
                  <c:v>β' τριμ. '12</c:v>
                </c:pt>
                <c:pt idx="29">
                  <c:v>γ' τριμ. '12</c:v>
                </c:pt>
                <c:pt idx="30">
                  <c:v>δ΄τριμ. '12</c:v>
                </c:pt>
                <c:pt idx="31">
                  <c:v>α' τριμ. '13</c:v>
                </c:pt>
                <c:pt idx="32">
                  <c:v>β' τριμ. '13</c:v>
                </c:pt>
                <c:pt idx="33">
                  <c:v>γ' τριμ.'13</c:v>
                </c:pt>
              </c:strCache>
            </c:strRef>
          </c:cat>
          <c:val>
            <c:numRef>
              <c:f>'Δείκτης Όγκου Λιανικό Εμπόριο'!$N$119:$N$153</c:f>
              <c:numCache>
                <c:formatCode>0.0</c:formatCode>
                <c:ptCount val="35"/>
                <c:pt idx="0">
                  <c:v>97.63666666666667</c:v>
                </c:pt>
                <c:pt idx="1">
                  <c:v>97.816666666666663</c:v>
                </c:pt>
                <c:pt idx="2">
                  <c:v>93.796666666666667</c:v>
                </c:pt>
                <c:pt idx="3">
                  <c:v>97.8</c:v>
                </c:pt>
                <c:pt idx="4">
                  <c:v>108.54666666666672</c:v>
                </c:pt>
                <c:pt idx="5">
                  <c:v>109.74666666666688</c:v>
                </c:pt>
                <c:pt idx="6">
                  <c:v>112.2133333333333</c:v>
                </c:pt>
                <c:pt idx="7">
                  <c:v>112.64333333333315</c:v>
                </c:pt>
                <c:pt idx="8">
                  <c:v>119.2</c:v>
                </c:pt>
                <c:pt idx="9">
                  <c:v>122.23333333333328</c:v>
                </c:pt>
                <c:pt idx="10">
                  <c:v>123.63333333333311</c:v>
                </c:pt>
                <c:pt idx="11">
                  <c:v>118.03333333333318</c:v>
                </c:pt>
                <c:pt idx="12">
                  <c:v>118.76666666666672</c:v>
                </c:pt>
                <c:pt idx="13">
                  <c:v>116.13333333333311</c:v>
                </c:pt>
                <c:pt idx="14">
                  <c:v>97.833333333333172</c:v>
                </c:pt>
                <c:pt idx="15">
                  <c:v>77.433333333333309</c:v>
                </c:pt>
                <c:pt idx="16">
                  <c:v>62.433333333333351</c:v>
                </c:pt>
                <c:pt idx="17">
                  <c:v>78.52</c:v>
                </c:pt>
                <c:pt idx="18">
                  <c:v>90.42</c:v>
                </c:pt>
                <c:pt idx="19">
                  <c:v>90.360000000000014</c:v>
                </c:pt>
                <c:pt idx="20">
                  <c:v>67.123333333332994</c:v>
                </c:pt>
                <c:pt idx="21">
                  <c:v>60.526666666666472</c:v>
                </c:pt>
                <c:pt idx="22">
                  <c:v>52.46</c:v>
                </c:pt>
                <c:pt idx="23">
                  <c:v>56.7</c:v>
                </c:pt>
                <c:pt idx="24">
                  <c:v>63.00333333333333</c:v>
                </c:pt>
                <c:pt idx="25">
                  <c:v>56.623333333333363</c:v>
                </c:pt>
                <c:pt idx="26">
                  <c:v>57.076666666666426</c:v>
                </c:pt>
                <c:pt idx="27">
                  <c:v>58.866666666666411</c:v>
                </c:pt>
                <c:pt idx="28">
                  <c:v>53.526666666666472</c:v>
                </c:pt>
                <c:pt idx="29">
                  <c:v>56.27</c:v>
                </c:pt>
                <c:pt idx="30">
                  <c:v>62.866666666666411</c:v>
                </c:pt>
                <c:pt idx="31">
                  <c:v>55.563333333333333</c:v>
                </c:pt>
                <c:pt idx="32">
                  <c:v>62.366666666666411</c:v>
                </c:pt>
                <c:pt idx="33">
                  <c:v>72.933333333333309</c:v>
                </c:pt>
                <c:pt idx="34">
                  <c:v>71.566666666666677</c:v>
                </c:pt>
              </c:numCache>
            </c:numRef>
          </c:val>
        </c:ser>
        <c:marker val="1"/>
        <c:axId val="78023296"/>
        <c:axId val="78029184"/>
      </c:lineChart>
      <c:catAx>
        <c:axId val="78011392"/>
        <c:scaling>
          <c:orientation val="minMax"/>
        </c:scaling>
        <c:axPos val="b"/>
        <c:numFmt formatCode="General" sourceLinked="1"/>
        <c:tickLblPos val="nextTo"/>
        <c:spPr>
          <a:ln w="3175">
            <a:solidFill>
              <a:srgbClr val="000000"/>
            </a:solidFill>
            <a:prstDash val="solid"/>
          </a:ln>
        </c:spPr>
        <c:txPr>
          <a:bodyPr rot="-5340000" vert="horz"/>
          <a:lstStyle/>
          <a:p>
            <a:pPr>
              <a:defRPr sz="1000" b="1"/>
            </a:pPr>
            <a:endParaRPr lang="el-GR"/>
          </a:p>
        </c:txPr>
        <c:crossAx val="78021760"/>
        <c:crosses val="autoZero"/>
        <c:auto val="1"/>
        <c:lblAlgn val="ctr"/>
        <c:lblOffset val="100"/>
        <c:tickLblSkip val="1"/>
        <c:tickMarkSkip val="1"/>
      </c:catAx>
      <c:valAx>
        <c:axId val="78021760"/>
        <c:scaling>
          <c:orientation val="minMax"/>
          <c:max val="130"/>
          <c:min val="40"/>
        </c:scaling>
        <c:axPos val="l"/>
        <c:majorGridlines>
          <c:spPr>
            <a:ln w="3175">
              <a:solidFill>
                <a:srgbClr val="C0C0C0"/>
              </a:solidFill>
              <a:prstDash val="sysDash"/>
            </a:ln>
          </c:spPr>
        </c:majorGridlines>
        <c:numFmt formatCode="0" sourceLinked="0"/>
        <c:tickLblPos val="nextTo"/>
        <c:spPr>
          <a:ln w="3175">
            <a:solidFill>
              <a:srgbClr val="000000"/>
            </a:solidFill>
            <a:prstDash val="solid"/>
          </a:ln>
        </c:spPr>
        <c:txPr>
          <a:bodyPr rot="0" vert="horz"/>
          <a:lstStyle/>
          <a:p>
            <a:pPr>
              <a:defRPr/>
            </a:pPr>
            <a:endParaRPr lang="el-GR"/>
          </a:p>
        </c:txPr>
        <c:crossAx val="78011392"/>
        <c:crosses val="autoZero"/>
        <c:crossBetween val="between"/>
        <c:majorUnit val="10"/>
      </c:valAx>
      <c:catAx>
        <c:axId val="78023296"/>
        <c:scaling>
          <c:orientation val="minMax"/>
        </c:scaling>
        <c:delete val="1"/>
        <c:axPos val="b"/>
        <c:tickLblPos val="none"/>
        <c:crossAx val="78029184"/>
        <c:crosses val="autoZero"/>
        <c:auto val="1"/>
        <c:lblAlgn val="ctr"/>
        <c:lblOffset val="100"/>
      </c:catAx>
      <c:valAx>
        <c:axId val="78029184"/>
        <c:scaling>
          <c:orientation val="minMax"/>
          <c:min val="40"/>
        </c:scaling>
        <c:axPos val="r"/>
        <c:numFmt formatCode="0" sourceLinked="0"/>
        <c:majorTickMark val="cross"/>
        <c:tickLblPos val="nextTo"/>
        <c:spPr>
          <a:ln w="3175">
            <a:solidFill>
              <a:srgbClr val="000000"/>
            </a:solidFill>
            <a:prstDash val="solid"/>
          </a:ln>
        </c:spPr>
        <c:txPr>
          <a:bodyPr rot="0" vert="horz"/>
          <a:lstStyle/>
          <a:p>
            <a:pPr>
              <a:defRPr/>
            </a:pPr>
            <a:endParaRPr lang="el-GR"/>
          </a:p>
        </c:txPr>
        <c:crossAx val="78023296"/>
        <c:crosses val="max"/>
        <c:crossBetween val="between"/>
        <c:majorUnit val="10"/>
      </c:valAx>
      <c:spPr>
        <a:solidFill>
          <a:srgbClr val="FFFFFF"/>
        </a:solidFill>
        <a:ln w="25400">
          <a:noFill/>
        </a:ln>
      </c:spPr>
    </c:plotArea>
    <c:legend>
      <c:legendPos val="b"/>
      <c:layout>
        <c:manualLayout>
          <c:xMode val="edge"/>
          <c:yMode val="edge"/>
          <c:x val="3.5778175313059442E-2"/>
          <c:y val="0.9393075721026185"/>
          <c:w val="0.89982186037121104"/>
          <c:h val="5.2023121387283412E-2"/>
        </c:manualLayout>
      </c:layout>
      <c:spPr>
        <a:solidFill>
          <a:srgbClr val="FFFFFF"/>
        </a:solidFill>
        <a:ln w="25400">
          <a:noFill/>
        </a:ln>
      </c:spPr>
    </c:legend>
    <c:plotVisOnly val="1"/>
    <c:dispBlanksAs val="gap"/>
  </c:chart>
  <c:spPr>
    <a:solidFill>
      <a:srgbClr val="FFFFFF"/>
    </a:solidFill>
    <a:ln w="9525">
      <a:noFill/>
    </a:ln>
  </c:spPr>
  <c:txPr>
    <a:bodyPr/>
    <a:lstStyle/>
    <a:p>
      <a:pPr>
        <a:defRPr sz="900" b="0" i="0" u="none" strike="noStrike" baseline="0">
          <a:solidFill>
            <a:srgbClr val="000000"/>
          </a:solidFill>
          <a:latin typeface="Arial"/>
          <a:ea typeface="Tahoma"/>
          <a:cs typeface="Arial"/>
        </a:defRPr>
      </a:pPr>
      <a:endParaRPr lang="el-GR"/>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el-GR"/>
  <c:chart>
    <c:autoTitleDeleted val="1"/>
    <c:plotArea>
      <c:layout>
        <c:manualLayout>
          <c:layoutTarget val="inner"/>
          <c:xMode val="edge"/>
          <c:yMode val="edge"/>
          <c:x val="0.11049743629401998"/>
          <c:y val="6.0402783535392114E-2"/>
          <c:w val="0.87292974672275503"/>
          <c:h val="0.73825624321034"/>
        </c:manualLayout>
      </c:layout>
      <c:barChart>
        <c:barDir val="col"/>
        <c:grouping val="clustered"/>
        <c:ser>
          <c:idx val="0"/>
          <c:order val="0"/>
          <c:tx>
            <c:strRef>
              <c:f>'Διαγρ. 3.6-3.9'!$C$242</c:f>
              <c:strCache>
                <c:ptCount val="1"/>
                <c:pt idx="0">
                  <c:v>Δείκτης</c:v>
                </c:pt>
              </c:strCache>
            </c:strRef>
          </c:tx>
          <c:spPr>
            <a:solidFill>
              <a:srgbClr val="9999FF"/>
            </a:solidFill>
            <a:ln w="25400">
              <a:noFill/>
            </a:ln>
          </c:spPr>
          <c:cat>
            <c:multiLvlStrRef>
              <c:f>'Διαγρ. 3.6-3.9'!$A$247:$B$276</c:f>
              <c:multiLvlStrCache>
                <c:ptCount val="30"/>
                <c:lvl>
                  <c:pt idx="0">
                    <c:v>A</c:v>
                  </c:pt>
                  <c:pt idx="1">
                    <c:v>B</c:v>
                  </c:pt>
                  <c:pt idx="2">
                    <c:v>Γ</c:v>
                  </c:pt>
                  <c:pt idx="3">
                    <c:v>Δ</c:v>
                  </c:pt>
                  <c:pt idx="4">
                    <c:v>A</c:v>
                  </c:pt>
                  <c:pt idx="5">
                    <c:v>B</c:v>
                  </c:pt>
                  <c:pt idx="6">
                    <c:v>Γ</c:v>
                  </c:pt>
                  <c:pt idx="7">
                    <c:v>Δ</c:v>
                  </c:pt>
                  <c:pt idx="8">
                    <c:v>A</c:v>
                  </c:pt>
                  <c:pt idx="9">
                    <c:v>Β</c:v>
                  </c:pt>
                  <c:pt idx="10">
                    <c:v>Γ</c:v>
                  </c:pt>
                  <c:pt idx="11">
                    <c:v>Δ</c:v>
                  </c:pt>
                  <c:pt idx="12">
                    <c:v>Α</c:v>
                  </c:pt>
                  <c:pt idx="13">
                    <c:v>Β</c:v>
                  </c:pt>
                  <c:pt idx="14">
                    <c:v>Γ</c:v>
                  </c:pt>
                  <c:pt idx="15">
                    <c:v>Δ</c:v>
                  </c:pt>
                  <c:pt idx="16">
                    <c:v>Α</c:v>
                  </c:pt>
                  <c:pt idx="17">
                    <c:v>Β</c:v>
                  </c:pt>
                  <c:pt idx="18">
                    <c:v>Γ</c:v>
                  </c:pt>
                  <c:pt idx="19">
                    <c:v>Δ</c:v>
                  </c:pt>
                  <c:pt idx="20">
                    <c:v>Α</c:v>
                  </c:pt>
                  <c:pt idx="21">
                    <c:v>Β</c:v>
                  </c:pt>
                  <c:pt idx="22">
                    <c:v>Γ</c:v>
                  </c:pt>
                  <c:pt idx="23">
                    <c:v>Δ</c:v>
                  </c:pt>
                  <c:pt idx="24">
                    <c:v>Α</c:v>
                  </c:pt>
                  <c:pt idx="25">
                    <c:v>Β</c:v>
                  </c:pt>
                  <c:pt idx="26">
                    <c:v>Γ</c:v>
                  </c:pt>
                  <c:pt idx="27">
                    <c:v>Δ</c:v>
                  </c:pt>
                  <c:pt idx="28">
                    <c:v>Α</c:v>
                  </c:pt>
                  <c:pt idx="29">
                    <c:v>Β</c:v>
                  </c:pt>
                </c:lvl>
                <c:lvl>
                  <c:pt idx="0">
                    <c:v>2006</c:v>
                  </c:pt>
                  <c:pt idx="4">
                    <c:v>2007</c:v>
                  </c:pt>
                  <c:pt idx="8">
                    <c:v>2008</c:v>
                  </c:pt>
                  <c:pt idx="12">
                    <c:v>2009</c:v>
                  </c:pt>
                  <c:pt idx="16">
                    <c:v>2010</c:v>
                  </c:pt>
                  <c:pt idx="20">
                    <c:v>2011</c:v>
                  </c:pt>
                  <c:pt idx="24">
                    <c:v>2012</c:v>
                  </c:pt>
                  <c:pt idx="28">
                    <c:v>2013</c:v>
                  </c:pt>
                </c:lvl>
              </c:multiLvlStrCache>
            </c:multiLvlStrRef>
          </c:cat>
          <c:val>
            <c:numRef>
              <c:f>'Διαγρ. 3.6-3.9'!$C$247:$C$276</c:f>
              <c:numCache>
                <c:formatCode>0</c:formatCode>
                <c:ptCount val="30"/>
                <c:pt idx="0">
                  <c:v>64.099999999999994</c:v>
                </c:pt>
                <c:pt idx="1">
                  <c:v>105.9</c:v>
                </c:pt>
                <c:pt idx="2">
                  <c:v>159.9</c:v>
                </c:pt>
                <c:pt idx="3">
                  <c:v>84.9</c:v>
                </c:pt>
                <c:pt idx="4">
                  <c:v>70.5</c:v>
                </c:pt>
                <c:pt idx="5">
                  <c:v>111.6</c:v>
                </c:pt>
                <c:pt idx="6">
                  <c:v>165.8</c:v>
                </c:pt>
                <c:pt idx="7">
                  <c:v>93.5</c:v>
                </c:pt>
                <c:pt idx="8">
                  <c:v>73.900000000000006</c:v>
                </c:pt>
                <c:pt idx="9">
                  <c:v>114.7</c:v>
                </c:pt>
                <c:pt idx="10">
                  <c:v>175.3</c:v>
                </c:pt>
                <c:pt idx="11">
                  <c:v>91.9</c:v>
                </c:pt>
                <c:pt idx="12">
                  <c:v>59.1</c:v>
                </c:pt>
                <c:pt idx="13">
                  <c:v>109.4</c:v>
                </c:pt>
                <c:pt idx="14">
                  <c:v>171.2</c:v>
                </c:pt>
                <c:pt idx="15">
                  <c:v>74.599999999999994</c:v>
                </c:pt>
                <c:pt idx="16">
                  <c:v>60.8</c:v>
                </c:pt>
                <c:pt idx="17">
                  <c:v>98.2</c:v>
                </c:pt>
                <c:pt idx="18">
                  <c:v>158.4</c:v>
                </c:pt>
                <c:pt idx="19">
                  <c:v>62.8</c:v>
                </c:pt>
                <c:pt idx="20">
                  <c:v>48.3</c:v>
                </c:pt>
                <c:pt idx="21">
                  <c:v>96</c:v>
                </c:pt>
                <c:pt idx="22">
                  <c:v>156.5</c:v>
                </c:pt>
                <c:pt idx="23">
                  <c:v>51.4</c:v>
                </c:pt>
                <c:pt idx="24">
                  <c:v>36.700000000000003</c:v>
                </c:pt>
                <c:pt idx="25">
                  <c:v>76</c:v>
                </c:pt>
                <c:pt idx="26">
                  <c:v>138.5</c:v>
                </c:pt>
                <c:pt idx="27">
                  <c:v>40.300000000000004</c:v>
                </c:pt>
                <c:pt idx="28">
                  <c:v>30.5</c:v>
                </c:pt>
                <c:pt idx="29">
                  <c:v>80</c:v>
                </c:pt>
              </c:numCache>
            </c:numRef>
          </c:val>
        </c:ser>
        <c:axId val="80949248"/>
        <c:axId val="80950784"/>
      </c:barChart>
      <c:catAx>
        <c:axId val="80949248"/>
        <c:scaling>
          <c:orientation val="minMax"/>
        </c:scaling>
        <c:axPos val="b"/>
        <c:numFmt formatCode="General" sourceLinked="1"/>
        <c:tickLblPos val="nextTo"/>
        <c:spPr>
          <a:ln w="3175">
            <a:solidFill>
              <a:srgbClr val="000000"/>
            </a:solidFill>
            <a:prstDash val="solid"/>
          </a:ln>
        </c:spPr>
        <c:txPr>
          <a:bodyPr rot="0" vert="horz"/>
          <a:lstStyle/>
          <a:p>
            <a:pPr>
              <a:defRPr sz="800" b="0" i="0" u="none" strike="noStrike" baseline="0">
                <a:solidFill>
                  <a:srgbClr val="000000"/>
                </a:solidFill>
                <a:latin typeface="Tahoma"/>
                <a:ea typeface="Tahoma"/>
                <a:cs typeface="Tahoma"/>
              </a:defRPr>
            </a:pPr>
            <a:endParaRPr lang="el-GR"/>
          </a:p>
        </c:txPr>
        <c:crossAx val="80950784"/>
        <c:crosses val="autoZero"/>
        <c:auto val="1"/>
        <c:lblAlgn val="ctr"/>
        <c:lblOffset val="100"/>
        <c:tickMarkSkip val="1"/>
      </c:catAx>
      <c:valAx>
        <c:axId val="80950784"/>
        <c:scaling>
          <c:orientation val="minMax"/>
        </c:scaling>
        <c:axPos val="l"/>
        <c:majorGridlines>
          <c:spPr>
            <a:ln w="3175">
              <a:solidFill>
                <a:srgbClr val="C0C0C0"/>
              </a:solidFill>
              <a:prstDash val="sysDash"/>
            </a:ln>
          </c:spPr>
        </c:majorGridlines>
        <c:numFmt formatCode="0" sourceLinked="1"/>
        <c:tickLblPos val="nextTo"/>
        <c:spPr>
          <a:ln w="3175">
            <a:solidFill>
              <a:srgbClr val="000000"/>
            </a:solidFill>
            <a:prstDash val="solid"/>
          </a:ln>
        </c:spPr>
        <c:txPr>
          <a:bodyPr rot="0" vert="horz"/>
          <a:lstStyle/>
          <a:p>
            <a:pPr>
              <a:defRPr sz="800" b="0" i="0" u="none" strike="noStrike" baseline="0">
                <a:solidFill>
                  <a:srgbClr val="000000"/>
                </a:solidFill>
                <a:latin typeface="Tahoma"/>
                <a:ea typeface="Tahoma"/>
                <a:cs typeface="Tahoma"/>
              </a:defRPr>
            </a:pPr>
            <a:endParaRPr lang="el-GR"/>
          </a:p>
        </c:txPr>
        <c:crossAx val="80949248"/>
        <c:crosses val="autoZero"/>
        <c:crossBetween val="between"/>
      </c:valAx>
      <c:dTable>
        <c:showHorzBorder val="1"/>
        <c:showVertBorder val="1"/>
        <c:showOutline val="1"/>
        <c:showKeys val="1"/>
        <c:spPr>
          <a:ln w="3175">
            <a:solidFill>
              <a:srgbClr val="C0C0C0"/>
            </a:solidFill>
            <a:prstDash val="solid"/>
          </a:ln>
        </c:spPr>
        <c:txPr>
          <a:bodyPr/>
          <a:lstStyle/>
          <a:p>
            <a:pPr rtl="0">
              <a:defRPr sz="800" b="0" i="0" u="none" strike="noStrike" baseline="0">
                <a:solidFill>
                  <a:srgbClr val="000000"/>
                </a:solidFill>
                <a:latin typeface="Tahoma"/>
                <a:ea typeface="Tahoma"/>
                <a:cs typeface="Tahoma"/>
              </a:defRPr>
            </a:pPr>
            <a:endParaRPr lang="el-GR"/>
          </a:p>
        </c:txPr>
      </c:dTable>
      <c:spPr>
        <a:solidFill>
          <a:srgbClr val="FFFFFF"/>
        </a:solidFill>
        <a:ln w="25400">
          <a:noFill/>
        </a:ln>
      </c:spPr>
    </c:plotArea>
    <c:plotVisOnly val="1"/>
    <c:dispBlanksAs val="gap"/>
  </c:chart>
  <c:spPr>
    <a:solidFill>
      <a:srgbClr val="FFFFFF"/>
    </a:solidFill>
    <a:ln w="9525">
      <a:noFill/>
    </a:ln>
  </c:spPr>
  <c:txPr>
    <a:bodyPr/>
    <a:lstStyle/>
    <a:p>
      <a:pPr>
        <a:defRPr sz="800" b="0" i="0" u="none" strike="noStrike" baseline="0">
          <a:solidFill>
            <a:srgbClr val="000000"/>
          </a:solidFill>
          <a:latin typeface="Tahoma"/>
          <a:ea typeface="Tahoma"/>
          <a:cs typeface="Tahoma"/>
        </a:defRPr>
      </a:pPr>
      <a:endParaRPr lang="el-GR"/>
    </a:p>
  </c:tx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date1904 val="1"/>
  <c:lang val="el-GR"/>
  <c:chart>
    <c:plotArea>
      <c:layout>
        <c:manualLayout>
          <c:layoutTarget val="inner"/>
          <c:xMode val="edge"/>
          <c:yMode val="edge"/>
          <c:x val="5.6057849911618204E-2"/>
          <c:y val="4.0579955834132604E-2"/>
          <c:w val="0.86980185299809087"/>
          <c:h val="0.6198724171577118"/>
        </c:manualLayout>
      </c:layout>
      <c:lineChart>
        <c:grouping val="standard"/>
        <c:ser>
          <c:idx val="0"/>
          <c:order val="0"/>
          <c:tx>
            <c:strRef>
              <c:f>'Παρ. Κατασκευών-Επίπ.Εργασιών '!$E$2</c:f>
              <c:strCache>
                <c:ptCount val="1"/>
                <c:pt idx="0">
                  <c:v>Επίπεδο Εργασιών Ελλάδα (αριστερή κλίμακα)</c:v>
                </c:pt>
              </c:strCache>
            </c:strRef>
          </c:tx>
          <c:spPr>
            <a:ln w="25400">
              <a:solidFill>
                <a:srgbClr val="000000"/>
              </a:solidFill>
              <a:prstDash val="solid"/>
            </a:ln>
          </c:spPr>
          <c:marker>
            <c:symbol val="diamond"/>
            <c:size val="3"/>
            <c:spPr>
              <a:solidFill>
                <a:srgbClr val="000000"/>
              </a:solidFill>
              <a:ln>
                <a:solidFill>
                  <a:srgbClr val="000000"/>
                </a:solidFill>
                <a:prstDash val="solid"/>
              </a:ln>
            </c:spPr>
          </c:marker>
          <c:cat>
            <c:strRef>
              <c:f>'Παρ. Κατασκευών-Επίπ.Εργασιών '!$D$11:$D$41</c:f>
              <c:strCache>
                <c:ptCount val="31"/>
                <c:pt idx="0">
                  <c:v>α' τριμ. 2006</c:v>
                </c:pt>
                <c:pt idx="1">
                  <c:v>β' τριμ. 2006</c:v>
                </c:pt>
                <c:pt idx="2">
                  <c:v>γ' τριμ. 2006</c:v>
                </c:pt>
                <c:pt idx="3">
                  <c:v>δ' τριμ. 2006</c:v>
                </c:pt>
                <c:pt idx="4">
                  <c:v>α' τριμ. 2007</c:v>
                </c:pt>
                <c:pt idx="5">
                  <c:v>β' τριμ. 2007</c:v>
                </c:pt>
                <c:pt idx="6">
                  <c:v>γ' τριμ. 2007</c:v>
                </c:pt>
                <c:pt idx="7">
                  <c:v>δ' τριμ. 2007</c:v>
                </c:pt>
                <c:pt idx="8">
                  <c:v>α' τριμ. 2008</c:v>
                </c:pt>
                <c:pt idx="9">
                  <c:v>β' τριμ. 2008</c:v>
                </c:pt>
                <c:pt idx="10">
                  <c:v>γ' τριμ. 2008</c:v>
                </c:pt>
                <c:pt idx="11">
                  <c:v>δ' τριμ. 2008</c:v>
                </c:pt>
                <c:pt idx="12">
                  <c:v>α' τριμ. 2009</c:v>
                </c:pt>
                <c:pt idx="13">
                  <c:v>β' τριμ. 2009</c:v>
                </c:pt>
                <c:pt idx="14">
                  <c:v>γ' τριμ. 2009</c:v>
                </c:pt>
                <c:pt idx="15">
                  <c:v>δ' τριμ. 2009</c:v>
                </c:pt>
                <c:pt idx="16">
                  <c:v>α' τρίμ. 2010</c:v>
                </c:pt>
                <c:pt idx="17">
                  <c:v>β' τρίμ. 2010</c:v>
                </c:pt>
                <c:pt idx="18">
                  <c:v>γ' τρίμ. 2010</c:v>
                </c:pt>
                <c:pt idx="19">
                  <c:v>δ' τριμ. 2010</c:v>
                </c:pt>
                <c:pt idx="20">
                  <c:v>α' τρίμ. 2011</c:v>
                </c:pt>
                <c:pt idx="21">
                  <c:v>β' τρίμ. 2011</c:v>
                </c:pt>
                <c:pt idx="22">
                  <c:v>γ' τρίμ. 2011</c:v>
                </c:pt>
                <c:pt idx="23">
                  <c:v>δ' τρίμ. 2011</c:v>
                </c:pt>
                <c:pt idx="24">
                  <c:v>α' τρίμ. 2012</c:v>
                </c:pt>
                <c:pt idx="25">
                  <c:v>β' τρίμ. 2012</c:v>
                </c:pt>
                <c:pt idx="26">
                  <c:v>γ' τρίμ. 2012</c:v>
                </c:pt>
                <c:pt idx="27">
                  <c:v>δ' τρίμ. 2012</c:v>
                </c:pt>
                <c:pt idx="28">
                  <c:v>α' τρίμ. 2013</c:v>
                </c:pt>
                <c:pt idx="29">
                  <c:v>β' τρίμ. 2013</c:v>
                </c:pt>
                <c:pt idx="30">
                  <c:v>γ' τρίμ. 2013</c:v>
                </c:pt>
              </c:strCache>
            </c:strRef>
          </c:cat>
          <c:val>
            <c:numRef>
              <c:f>'Παρ. Κατασκευών-Επίπ.Εργασιών '!$E$11:$E$41</c:f>
              <c:numCache>
                <c:formatCode>0.00</c:formatCode>
                <c:ptCount val="31"/>
                <c:pt idx="0">
                  <c:v>-56.47</c:v>
                </c:pt>
                <c:pt idx="1">
                  <c:v>-54.643333333333352</c:v>
                </c:pt>
                <c:pt idx="2">
                  <c:v>-37.25</c:v>
                </c:pt>
                <c:pt idx="3">
                  <c:v>-31.383333333333216</c:v>
                </c:pt>
                <c:pt idx="4">
                  <c:v>-36.17</c:v>
                </c:pt>
                <c:pt idx="5">
                  <c:v>-19.02</c:v>
                </c:pt>
                <c:pt idx="6">
                  <c:v>-39.526666666666458</c:v>
                </c:pt>
                <c:pt idx="7">
                  <c:v>-38.173333333333353</c:v>
                </c:pt>
                <c:pt idx="8">
                  <c:v>-31.686666666666671</c:v>
                </c:pt>
                <c:pt idx="9">
                  <c:v>-30.8</c:v>
                </c:pt>
                <c:pt idx="10">
                  <c:v>-20.50333333333321</c:v>
                </c:pt>
                <c:pt idx="11">
                  <c:v>-32.21</c:v>
                </c:pt>
                <c:pt idx="12">
                  <c:v>-38.866666666666411</c:v>
                </c:pt>
                <c:pt idx="13">
                  <c:v>-41.233333333333363</c:v>
                </c:pt>
                <c:pt idx="14">
                  <c:v>-37.566666666666443</c:v>
                </c:pt>
                <c:pt idx="15">
                  <c:v>-32.633333333333333</c:v>
                </c:pt>
                <c:pt idx="16">
                  <c:v>-51.633333333333333</c:v>
                </c:pt>
                <c:pt idx="17">
                  <c:v>-55.633333333333333</c:v>
                </c:pt>
                <c:pt idx="18">
                  <c:v>-58.866666666666411</c:v>
                </c:pt>
                <c:pt idx="19">
                  <c:v>-52.966666666666427</c:v>
                </c:pt>
                <c:pt idx="20">
                  <c:v>-71.433333333333309</c:v>
                </c:pt>
                <c:pt idx="21">
                  <c:v>-69.566666666666663</c:v>
                </c:pt>
                <c:pt idx="22">
                  <c:v>-66.066666666666663</c:v>
                </c:pt>
                <c:pt idx="23">
                  <c:v>-62.366666666666411</c:v>
                </c:pt>
                <c:pt idx="24">
                  <c:v>-64.100000000000009</c:v>
                </c:pt>
                <c:pt idx="25">
                  <c:v>-62.733333333333363</c:v>
                </c:pt>
                <c:pt idx="26">
                  <c:v>-54.633333333333333</c:v>
                </c:pt>
                <c:pt idx="27">
                  <c:v>-53.946666666666381</c:v>
                </c:pt>
                <c:pt idx="28">
                  <c:v>-55.3</c:v>
                </c:pt>
                <c:pt idx="29">
                  <c:v>-37.506666666666426</c:v>
                </c:pt>
                <c:pt idx="30">
                  <c:v>-24.4</c:v>
                </c:pt>
              </c:numCache>
            </c:numRef>
          </c:val>
        </c:ser>
        <c:marker val="1"/>
        <c:axId val="80999936"/>
        <c:axId val="81001856"/>
      </c:lineChart>
      <c:lineChart>
        <c:grouping val="standard"/>
        <c:ser>
          <c:idx val="1"/>
          <c:order val="1"/>
          <c:tx>
            <c:strRef>
              <c:f>'Παρ. Κατασκευών-Επίπ.Εργασιών '!$F$2</c:f>
              <c:strCache>
                <c:ptCount val="1"/>
                <c:pt idx="0">
                  <c:v>Δείκτης Παραγωγής Ελλάδα (δεξία κλίμακα)</c:v>
                </c:pt>
              </c:strCache>
            </c:strRef>
          </c:tx>
          <c:spPr>
            <a:ln w="25400">
              <a:solidFill>
                <a:srgbClr val="0000FF"/>
              </a:solidFill>
              <a:prstDash val="solid"/>
            </a:ln>
          </c:spPr>
          <c:marker>
            <c:symbol val="square"/>
            <c:size val="3"/>
            <c:spPr>
              <a:solidFill>
                <a:srgbClr val="0000FF"/>
              </a:solidFill>
              <a:ln>
                <a:solidFill>
                  <a:srgbClr val="0000FF"/>
                </a:solidFill>
                <a:prstDash val="solid"/>
              </a:ln>
            </c:spPr>
          </c:marker>
          <c:cat>
            <c:strRef>
              <c:f>'Παρ. Κατασκευών-Επίπ.Εργασιών '!$D$11:$D$40</c:f>
              <c:strCache>
                <c:ptCount val="30"/>
                <c:pt idx="0">
                  <c:v>α' τριμ. 2006</c:v>
                </c:pt>
                <c:pt idx="1">
                  <c:v>β' τριμ. 2006</c:v>
                </c:pt>
                <c:pt idx="2">
                  <c:v>γ' τριμ. 2006</c:v>
                </c:pt>
                <c:pt idx="3">
                  <c:v>δ' τριμ. 2006</c:v>
                </c:pt>
                <c:pt idx="4">
                  <c:v>α' τριμ. 2007</c:v>
                </c:pt>
                <c:pt idx="5">
                  <c:v>β' τριμ. 2007</c:v>
                </c:pt>
                <c:pt idx="6">
                  <c:v>γ' τριμ. 2007</c:v>
                </c:pt>
                <c:pt idx="7">
                  <c:v>δ' τριμ. 2007</c:v>
                </c:pt>
                <c:pt idx="8">
                  <c:v>α' τριμ. 2008</c:v>
                </c:pt>
                <c:pt idx="9">
                  <c:v>β' τριμ. 2008</c:v>
                </c:pt>
                <c:pt idx="10">
                  <c:v>γ' τριμ. 2008</c:v>
                </c:pt>
                <c:pt idx="11">
                  <c:v>δ' τριμ. 2008</c:v>
                </c:pt>
                <c:pt idx="12">
                  <c:v>α' τριμ. 2009</c:v>
                </c:pt>
                <c:pt idx="13">
                  <c:v>β' τριμ. 2009</c:v>
                </c:pt>
                <c:pt idx="14">
                  <c:v>γ' τριμ. 2009</c:v>
                </c:pt>
                <c:pt idx="15">
                  <c:v>δ' τριμ. 2009</c:v>
                </c:pt>
                <c:pt idx="16">
                  <c:v>α' τρίμ. 2010</c:v>
                </c:pt>
                <c:pt idx="17">
                  <c:v>β' τρίμ. 2010</c:v>
                </c:pt>
                <c:pt idx="18">
                  <c:v>γ' τρίμ. 2010</c:v>
                </c:pt>
                <c:pt idx="19">
                  <c:v>δ' τριμ. 2010</c:v>
                </c:pt>
                <c:pt idx="20">
                  <c:v>α' τρίμ. 2011</c:v>
                </c:pt>
                <c:pt idx="21">
                  <c:v>β' τρίμ. 2011</c:v>
                </c:pt>
                <c:pt idx="22">
                  <c:v>γ' τρίμ. 2011</c:v>
                </c:pt>
                <c:pt idx="23">
                  <c:v>δ' τρίμ. 2011</c:v>
                </c:pt>
                <c:pt idx="24">
                  <c:v>α' τρίμ. 2012</c:v>
                </c:pt>
                <c:pt idx="25">
                  <c:v>β' τρίμ. 2012</c:v>
                </c:pt>
                <c:pt idx="26">
                  <c:v>γ' τρίμ. 2012</c:v>
                </c:pt>
                <c:pt idx="27">
                  <c:v>δ' τρίμ. 2012</c:v>
                </c:pt>
                <c:pt idx="28">
                  <c:v>α' τρίμ. 2013</c:v>
                </c:pt>
                <c:pt idx="29">
                  <c:v>β' τρίμ. 2013</c:v>
                </c:pt>
              </c:strCache>
            </c:strRef>
          </c:cat>
          <c:val>
            <c:numRef>
              <c:f>'Παρ. Κατασκευών-Επίπ.Εργασιών '!$G$11:$G$40</c:f>
              <c:numCache>
                <c:formatCode>0.00%</c:formatCode>
                <c:ptCount val="30"/>
                <c:pt idx="0">
                  <c:v>0.22642847015454401</c:v>
                </c:pt>
                <c:pt idx="1">
                  <c:v>-7.5757575757575829E-2</c:v>
                </c:pt>
                <c:pt idx="2">
                  <c:v>4.6720835751596003E-2</c:v>
                </c:pt>
                <c:pt idx="3">
                  <c:v>1.0567514677103701E-2</c:v>
                </c:pt>
                <c:pt idx="4">
                  <c:v>3.3872832369942311E-2</c:v>
                </c:pt>
                <c:pt idx="5">
                  <c:v>0.13851908900869217</c:v>
                </c:pt>
                <c:pt idx="6">
                  <c:v>0.131503557896682</c:v>
                </c:pt>
                <c:pt idx="7">
                  <c:v>0.22734314484895404</c:v>
                </c:pt>
                <c:pt idx="8">
                  <c:v>0.149055126914905</c:v>
                </c:pt>
                <c:pt idx="9">
                  <c:v>0.24642442984151516</c:v>
                </c:pt>
                <c:pt idx="10">
                  <c:v>3.3077425677882993E-2</c:v>
                </c:pt>
                <c:pt idx="11">
                  <c:v>-3.7993057746923367E-2</c:v>
                </c:pt>
                <c:pt idx="12">
                  <c:v>-0.13079019073569523</c:v>
                </c:pt>
                <c:pt idx="13">
                  <c:v>-0.13002015816405588</c:v>
                </c:pt>
                <c:pt idx="14">
                  <c:v>-0.20871215115819433</c:v>
                </c:pt>
                <c:pt idx="15">
                  <c:v>-0.21603358918848023</c:v>
                </c:pt>
                <c:pt idx="16">
                  <c:v>-0.22951186744290217</c:v>
                </c:pt>
                <c:pt idx="17">
                  <c:v>-0.30950895642099602</c:v>
                </c:pt>
                <c:pt idx="18">
                  <c:v>-0.38045758817064773</c:v>
                </c:pt>
                <c:pt idx="19">
                  <c:v>-0.24753138075313827</c:v>
                </c:pt>
                <c:pt idx="20">
                  <c:v>-0.39770415576867346</c:v>
                </c:pt>
                <c:pt idx="21">
                  <c:v>-0.34576664945792501</c:v>
                </c:pt>
                <c:pt idx="22">
                  <c:v>3.031769069504921E-2</c:v>
                </c:pt>
                <c:pt idx="23">
                  <c:v>-0.35209074733096246</c:v>
                </c:pt>
                <c:pt idx="24">
                  <c:v>-0.11025331724969795</c:v>
                </c:pt>
                <c:pt idx="25">
                  <c:v>-0.29532452160189554</c:v>
                </c:pt>
                <c:pt idx="26">
                  <c:v>-0.39583659414618932</c:v>
                </c:pt>
                <c:pt idx="27">
                  <c:v>-0.18949536560247343</c:v>
                </c:pt>
                <c:pt idx="28">
                  <c:v>-0.30151843817787566</c:v>
                </c:pt>
                <c:pt idx="29">
                  <c:v>0.20632698768197116</c:v>
                </c:pt>
              </c:numCache>
            </c:numRef>
          </c:val>
        </c:ser>
        <c:ser>
          <c:idx val="2"/>
          <c:order val="2"/>
          <c:tx>
            <c:strRef>
              <c:f>'Παρ. Κατασκευών-Επίπ.Εργασιών '!$H$2</c:f>
              <c:strCache>
                <c:ptCount val="1"/>
                <c:pt idx="0">
                  <c:v>Δείκτης Παραγωγής Eυρωζώνη-17 (δεξια κλίμακα)</c:v>
                </c:pt>
              </c:strCache>
            </c:strRef>
          </c:tx>
          <c:spPr>
            <a:ln w="25400">
              <a:solidFill>
                <a:srgbClr val="FF6600"/>
              </a:solidFill>
              <a:prstDash val="solid"/>
            </a:ln>
          </c:spPr>
          <c:marker>
            <c:symbol val="circle"/>
            <c:size val="3"/>
            <c:spPr>
              <a:solidFill>
                <a:srgbClr val="FF6600"/>
              </a:solidFill>
              <a:ln>
                <a:solidFill>
                  <a:srgbClr val="FF6600"/>
                </a:solidFill>
                <a:prstDash val="solid"/>
              </a:ln>
            </c:spPr>
          </c:marker>
          <c:val>
            <c:numRef>
              <c:f>'Παρ. Κατασκευών-Επίπ.Εργασιών '!$I$11:$I$40</c:f>
              <c:numCache>
                <c:formatCode>0.00%</c:formatCode>
                <c:ptCount val="30"/>
                <c:pt idx="0">
                  <c:v>1.9568537609774724E-2</c:v>
                </c:pt>
                <c:pt idx="1">
                  <c:v>2.6607900750897816E-2</c:v>
                </c:pt>
                <c:pt idx="2">
                  <c:v>2.8581237662003361E-2</c:v>
                </c:pt>
                <c:pt idx="3">
                  <c:v>5.2881519639407723E-2</c:v>
                </c:pt>
                <c:pt idx="4">
                  <c:v>7.7146334612863909E-2</c:v>
                </c:pt>
                <c:pt idx="5">
                  <c:v>2.2102083002067105E-2</c:v>
                </c:pt>
                <c:pt idx="6">
                  <c:v>9.0120160213618232E-3</c:v>
                </c:pt>
                <c:pt idx="7">
                  <c:v>-2.2857579695742005E-2</c:v>
                </c:pt>
                <c:pt idx="8">
                  <c:v>-3.6505867014341824E-3</c:v>
                </c:pt>
                <c:pt idx="9">
                  <c:v>-4.1148102053515795E-2</c:v>
                </c:pt>
                <c:pt idx="10">
                  <c:v>-5.4085345683096295E-2</c:v>
                </c:pt>
                <c:pt idx="11">
                  <c:v>-8.2225003911750846E-2</c:v>
                </c:pt>
                <c:pt idx="12">
                  <c:v>-9.6397103725028327E-2</c:v>
                </c:pt>
                <c:pt idx="13">
                  <c:v>-6.5709418349963383E-2</c:v>
                </c:pt>
                <c:pt idx="14">
                  <c:v>-8.226962755726519E-2</c:v>
                </c:pt>
                <c:pt idx="15">
                  <c:v>-5.6261188304492275E-2</c:v>
                </c:pt>
                <c:pt idx="16">
                  <c:v>-8.8916779301023346E-2</c:v>
                </c:pt>
                <c:pt idx="17">
                  <c:v>-5.6525136754363076E-2</c:v>
                </c:pt>
                <c:pt idx="18">
                  <c:v>-0.10221968181385202</c:v>
                </c:pt>
                <c:pt idx="19">
                  <c:v>-7.2080209556498923E-2</c:v>
                </c:pt>
                <c:pt idx="20">
                  <c:v>-4.7366747907174045E-2</c:v>
                </c:pt>
                <c:pt idx="21">
                  <c:v>-5.8531198233020415E-2</c:v>
                </c:pt>
                <c:pt idx="22">
                  <c:v>1.1884550084889724E-2</c:v>
                </c:pt>
                <c:pt idx="23">
                  <c:v>1.2849216392485105E-2</c:v>
                </c:pt>
                <c:pt idx="24">
                  <c:v>-6.5850945494994387E-2</c:v>
                </c:pt>
                <c:pt idx="25">
                  <c:v>-6.1388074291300103E-2</c:v>
                </c:pt>
                <c:pt idx="26">
                  <c:v>-4.7189597315436378E-2</c:v>
                </c:pt>
                <c:pt idx="27">
                  <c:v>-4.5555021624219108E-2</c:v>
                </c:pt>
                <c:pt idx="28">
                  <c:v>-5.8704453441295594E-2</c:v>
                </c:pt>
                <c:pt idx="29">
                  <c:v>-4.0824828160799666E-2</c:v>
                </c:pt>
              </c:numCache>
            </c:numRef>
          </c:val>
        </c:ser>
        <c:marker val="1"/>
        <c:axId val="77407360"/>
        <c:axId val="77408896"/>
      </c:lineChart>
      <c:catAx>
        <c:axId val="80999936"/>
        <c:scaling>
          <c:orientation val="minMax"/>
        </c:scaling>
        <c:axPos val="b"/>
        <c:numFmt formatCode="General" sourceLinked="1"/>
        <c:tickLblPos val="low"/>
        <c:spPr>
          <a:ln w="12700">
            <a:solidFill>
              <a:srgbClr val="000000"/>
            </a:solidFill>
            <a:prstDash val="solid"/>
          </a:ln>
        </c:spPr>
        <c:txPr>
          <a:bodyPr rot="-5400000" vert="horz"/>
          <a:lstStyle/>
          <a:p>
            <a:pPr>
              <a:defRPr sz="900" b="1"/>
            </a:pPr>
            <a:endParaRPr lang="el-GR"/>
          </a:p>
        </c:txPr>
        <c:crossAx val="81001856"/>
        <c:crosses val="autoZero"/>
        <c:auto val="1"/>
        <c:lblAlgn val="ctr"/>
        <c:lblOffset val="100"/>
        <c:tickLblSkip val="1"/>
        <c:tickMarkSkip val="1"/>
      </c:catAx>
      <c:valAx>
        <c:axId val="81001856"/>
        <c:scaling>
          <c:orientation val="minMax"/>
          <c:max val="80"/>
          <c:min val="-80"/>
        </c:scaling>
        <c:axPos val="l"/>
        <c:majorGridlines>
          <c:spPr>
            <a:ln w="3175">
              <a:solidFill>
                <a:srgbClr val="C0C0C0"/>
              </a:solidFill>
              <a:prstDash val="sysDash"/>
            </a:ln>
          </c:spPr>
        </c:majorGridlines>
        <c:numFmt formatCode="0" sourceLinked="0"/>
        <c:tickLblPos val="nextTo"/>
        <c:spPr>
          <a:ln w="3175">
            <a:solidFill>
              <a:srgbClr val="000000"/>
            </a:solidFill>
            <a:prstDash val="solid"/>
          </a:ln>
        </c:spPr>
        <c:txPr>
          <a:bodyPr rot="0" vert="horz"/>
          <a:lstStyle/>
          <a:p>
            <a:pPr>
              <a:defRPr/>
            </a:pPr>
            <a:endParaRPr lang="el-GR"/>
          </a:p>
        </c:txPr>
        <c:crossAx val="80999936"/>
        <c:crosses val="autoZero"/>
        <c:crossBetween val="between"/>
        <c:majorUnit val="20"/>
      </c:valAx>
      <c:catAx>
        <c:axId val="77407360"/>
        <c:scaling>
          <c:orientation val="minMax"/>
        </c:scaling>
        <c:delete val="1"/>
        <c:axPos val="b"/>
        <c:tickLblPos val="none"/>
        <c:crossAx val="77408896"/>
        <c:crosses val="autoZero"/>
        <c:auto val="1"/>
        <c:lblAlgn val="ctr"/>
        <c:lblOffset val="100"/>
      </c:catAx>
      <c:valAx>
        <c:axId val="77408896"/>
        <c:scaling>
          <c:orientation val="minMax"/>
          <c:max val="0.60000000000000264"/>
          <c:min val="-0.60000000000000264"/>
        </c:scaling>
        <c:axPos val="r"/>
        <c:numFmt formatCode="0%" sourceLinked="0"/>
        <c:majorTickMark val="cross"/>
        <c:tickLblPos val="nextTo"/>
        <c:spPr>
          <a:ln w="3175">
            <a:solidFill>
              <a:srgbClr val="000000"/>
            </a:solidFill>
            <a:prstDash val="solid"/>
          </a:ln>
        </c:spPr>
        <c:txPr>
          <a:bodyPr rot="0" vert="horz"/>
          <a:lstStyle/>
          <a:p>
            <a:pPr>
              <a:defRPr/>
            </a:pPr>
            <a:endParaRPr lang="el-GR"/>
          </a:p>
        </c:txPr>
        <c:crossAx val="77407360"/>
        <c:crosses val="max"/>
        <c:crossBetween val="between"/>
      </c:valAx>
      <c:spPr>
        <a:solidFill>
          <a:srgbClr val="FFFFFF"/>
        </a:solidFill>
        <a:ln w="25400">
          <a:noFill/>
        </a:ln>
      </c:spPr>
    </c:plotArea>
    <c:legend>
      <c:legendPos val="b"/>
      <c:layout>
        <c:manualLayout>
          <c:xMode val="edge"/>
          <c:yMode val="edge"/>
          <c:x val="3.9782934622159136E-2"/>
          <c:y val="0.89743683649561701"/>
          <c:w val="0.86076025306963766"/>
          <c:h val="7.8411298766545109E-2"/>
        </c:manualLayout>
      </c:layout>
      <c:spPr>
        <a:solidFill>
          <a:srgbClr val="FFFFFF"/>
        </a:solidFill>
        <a:ln w="25400">
          <a:noFill/>
        </a:ln>
      </c:spPr>
      <c:txPr>
        <a:bodyPr/>
        <a:lstStyle/>
        <a:p>
          <a:pPr>
            <a:defRPr b="1"/>
          </a:pPr>
          <a:endParaRPr lang="el-GR"/>
        </a:p>
      </c:txPr>
    </c:legend>
    <c:plotVisOnly val="1"/>
    <c:dispBlanksAs val="gap"/>
  </c:chart>
  <c:spPr>
    <a:solidFill>
      <a:srgbClr val="FFFFFF"/>
    </a:solidFill>
    <a:ln w="9525">
      <a:noFill/>
    </a:ln>
  </c:spPr>
  <c:txPr>
    <a:bodyPr/>
    <a:lstStyle/>
    <a:p>
      <a:pPr>
        <a:defRPr sz="1000" b="0" i="0" u="none" strike="noStrike" baseline="0">
          <a:solidFill>
            <a:srgbClr val="000000"/>
          </a:solidFill>
          <a:latin typeface="Arial"/>
          <a:ea typeface="Tahoma"/>
          <a:cs typeface="Arial"/>
        </a:defRPr>
      </a:pPr>
      <a:endParaRPr lang="el-GR"/>
    </a:p>
  </c:txPr>
  <c:externalData r:id="rId1"/>
</c:chartSpace>
</file>

<file path=ppt/charts/chart5.xml><?xml version="1.0" encoding="utf-8"?>
<c:chartSpace xmlns:c="http://schemas.openxmlformats.org/drawingml/2006/chart" xmlns:a="http://schemas.openxmlformats.org/drawingml/2006/main" xmlns:r="http://schemas.openxmlformats.org/officeDocument/2006/relationships">
  <c:date1904 val="1"/>
  <c:lang val="el-GR"/>
  <c:clrMapOvr bg1="lt1" tx1="dk1" bg2="lt2" tx2="dk2" accent1="accent1" accent2="accent2" accent3="accent3" accent4="accent4" accent5="accent5" accent6="accent6" hlink="hlink" folHlink="folHlink"/>
  <c:chart>
    <c:plotArea>
      <c:layout>
        <c:manualLayout>
          <c:layoutTarget val="inner"/>
          <c:xMode val="edge"/>
          <c:yMode val="edge"/>
          <c:x val="8.133659331703369E-2"/>
          <c:y val="3.519923645907904E-2"/>
          <c:w val="0.83508472539234457"/>
          <c:h val="0.80789712290748461"/>
        </c:manualLayout>
      </c:layout>
      <c:barChart>
        <c:barDir val="col"/>
        <c:grouping val="clustered"/>
        <c:ser>
          <c:idx val="0"/>
          <c:order val="0"/>
          <c:tx>
            <c:strRef>
              <c:f>'data isozygio'!$A$3</c:f>
              <c:strCache>
                <c:ptCount val="1"/>
                <c:pt idx="0">
                  <c:v>Ισοζύγιο Τρεχουσών Συναλλαγών</c:v>
                </c:pt>
              </c:strCache>
            </c:strRef>
          </c:tx>
          <c:spPr>
            <a:ln>
              <a:solidFill>
                <a:schemeClr val="tx1"/>
              </a:solidFill>
            </a:ln>
          </c:spPr>
          <c:dLbls>
            <c:dLbl>
              <c:idx val="7"/>
              <c:layout>
                <c:manualLayout>
                  <c:x val="0"/>
                  <c:y val="3.5772357723577577E-2"/>
                </c:manualLayout>
              </c:layout>
              <c:showVal val="1"/>
              <c:extLst>
                <c:ext xmlns:c15="http://schemas.microsoft.com/office/drawing/2012/chart" uri="{CE6537A1-D6FC-4f65-9D91-7224C49458BB}">
                  <c15:layout/>
                </c:ext>
              </c:extLst>
            </c:dLbl>
            <c:dLbl>
              <c:idx val="12"/>
              <c:layout>
                <c:manualLayout>
                  <c:x val="-9.6632588697280787E-3"/>
                  <c:y val="-3.2515203892196434E-3"/>
                </c:manualLayout>
              </c:layout>
              <c:showVal val="1"/>
            </c:dLbl>
            <c:numFmt formatCode="#,##0" sourceLinked="0"/>
            <c:spPr>
              <a:solidFill>
                <a:schemeClr val="accent1"/>
              </a:solidFill>
              <a:ln w="25400" cap="flat" cmpd="sng" algn="ctr">
                <a:solidFill>
                  <a:schemeClr val="accent1">
                    <a:shade val="50000"/>
                  </a:schemeClr>
                </a:solidFill>
                <a:prstDash val="solid"/>
              </a:ln>
              <a:effectLst/>
            </c:spPr>
            <c:txPr>
              <a:bodyPr/>
              <a:lstStyle/>
              <a:p>
                <a:pPr>
                  <a:defRPr>
                    <a:solidFill>
                      <a:schemeClr val="bg1"/>
                    </a:solidFill>
                  </a:defRPr>
                </a:pPr>
                <a:endParaRPr lang="el-GR"/>
              </a:p>
            </c:txPr>
            <c:showVal val="1"/>
            <c:extLst>
              <c:ext xmlns:c15="http://schemas.microsoft.com/office/drawing/2012/chart" uri="{CE6537A1-D6FC-4f65-9D91-7224C49458BB}">
                <c15:layout/>
                <c15:showLeaderLines val="0"/>
              </c:ext>
            </c:extLst>
          </c:dLbls>
          <c:cat>
            <c:numRef>
              <c:f>'data isozygio'!$B$2:$N$2</c:f>
              <c:numCache>
                <c:formatCode>General</c:formatCode>
                <c:ptCount val="13"/>
                <c:pt idx="0">
                  <c:v>2001</c:v>
                </c:pt>
                <c:pt idx="1">
                  <c:v>2002</c:v>
                </c:pt>
                <c:pt idx="2">
                  <c:v>2003</c:v>
                </c:pt>
                <c:pt idx="3">
                  <c:v>2004</c:v>
                </c:pt>
                <c:pt idx="4">
                  <c:v>2005</c:v>
                </c:pt>
                <c:pt idx="5">
                  <c:v>2006</c:v>
                </c:pt>
                <c:pt idx="6">
                  <c:v>2007</c:v>
                </c:pt>
                <c:pt idx="7">
                  <c:v>2008</c:v>
                </c:pt>
                <c:pt idx="8">
                  <c:v>2009</c:v>
                </c:pt>
                <c:pt idx="9">
                  <c:v>2010</c:v>
                </c:pt>
                <c:pt idx="10">
                  <c:v>2011</c:v>
                </c:pt>
                <c:pt idx="11">
                  <c:v>2012</c:v>
                </c:pt>
                <c:pt idx="12">
                  <c:v>2013</c:v>
                </c:pt>
              </c:numCache>
            </c:numRef>
          </c:cat>
          <c:val>
            <c:numRef>
              <c:f>'data isozygio'!$B$3:$N$3</c:f>
              <c:numCache>
                <c:formatCode>#,##0</c:formatCode>
                <c:ptCount val="13"/>
                <c:pt idx="0">
                  <c:v>-4358</c:v>
                </c:pt>
                <c:pt idx="1">
                  <c:v>-4910</c:v>
                </c:pt>
                <c:pt idx="2">
                  <c:v>-5777</c:v>
                </c:pt>
                <c:pt idx="3">
                  <c:v>-6693</c:v>
                </c:pt>
                <c:pt idx="4">
                  <c:v>-8369</c:v>
                </c:pt>
                <c:pt idx="5">
                  <c:v>-14664</c:v>
                </c:pt>
                <c:pt idx="6">
                  <c:v>-19063</c:v>
                </c:pt>
                <c:pt idx="7">
                  <c:v>-21415</c:v>
                </c:pt>
                <c:pt idx="8">
                  <c:v>-15683</c:v>
                </c:pt>
                <c:pt idx="9">
                  <c:v>-14984</c:v>
                </c:pt>
                <c:pt idx="10">
                  <c:v>-13566</c:v>
                </c:pt>
                <c:pt idx="11">
                  <c:v>-6403</c:v>
                </c:pt>
                <c:pt idx="12">
                  <c:v>-156</c:v>
                </c:pt>
              </c:numCache>
            </c:numRef>
          </c:val>
        </c:ser>
        <c:ser>
          <c:idx val="2"/>
          <c:order val="2"/>
          <c:tx>
            <c:strRef>
              <c:f>'data isozygio'!$A$5</c:f>
              <c:strCache>
                <c:ptCount val="1"/>
                <c:pt idx="0">
                  <c:v>Ισοζύγιο Τρεχουσών Συναλλαγών (χωρίς SMP)</c:v>
                </c:pt>
              </c:strCache>
            </c:strRef>
          </c:tx>
          <c:spPr>
            <a:gradFill flip="none" rotWithShape="1">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1"/>
              <a:tileRect/>
            </a:gradFill>
            <a:ln>
              <a:solidFill>
                <a:srgbClr val="00B050"/>
              </a:solidFill>
            </a:ln>
          </c:spPr>
          <c:dLbls>
            <c:dLbl>
              <c:idx val="12"/>
              <c:layout>
                <c:manualLayout>
                  <c:x val="7.9578809182562407E-3"/>
                  <c:y val="-6.5038089750976465E-3"/>
                </c:manualLayout>
              </c:layout>
              <c:showVal val="1"/>
            </c:dLbl>
            <c:delete val="1"/>
            <c:spPr>
              <a:solidFill>
                <a:schemeClr val="lt1"/>
              </a:solidFill>
              <a:ln w="25400" cap="flat" cmpd="sng" algn="ctr">
                <a:solidFill>
                  <a:schemeClr val="bg1">
                    <a:lumMod val="50000"/>
                  </a:schemeClr>
                </a:solidFill>
                <a:prstDash val="solid"/>
              </a:ln>
              <a:effectLst/>
            </c:spPr>
            <c:txPr>
              <a:bodyPr/>
              <a:lstStyle/>
              <a:p>
                <a:pPr>
                  <a:defRPr>
                    <a:solidFill>
                      <a:schemeClr val="dk1"/>
                    </a:solidFill>
                    <a:latin typeface="Tahoma" pitchFamily="34" charset="0"/>
                    <a:ea typeface="Tahoma" pitchFamily="34" charset="0"/>
                    <a:cs typeface="Tahoma" pitchFamily="34" charset="0"/>
                  </a:defRPr>
                </a:pPr>
                <a:endParaRPr lang="el-GR"/>
              </a:p>
            </c:txPr>
          </c:dLbls>
          <c:cat>
            <c:numRef>
              <c:f>'data isozygio'!$B$2:$N$2</c:f>
              <c:numCache>
                <c:formatCode>General</c:formatCode>
                <c:ptCount val="13"/>
                <c:pt idx="0">
                  <c:v>2001</c:v>
                </c:pt>
                <c:pt idx="1">
                  <c:v>2002</c:v>
                </c:pt>
                <c:pt idx="2">
                  <c:v>2003</c:v>
                </c:pt>
                <c:pt idx="3">
                  <c:v>2004</c:v>
                </c:pt>
                <c:pt idx="4">
                  <c:v>2005</c:v>
                </c:pt>
                <c:pt idx="5">
                  <c:v>2006</c:v>
                </c:pt>
                <c:pt idx="6">
                  <c:v>2007</c:v>
                </c:pt>
                <c:pt idx="7">
                  <c:v>2008</c:v>
                </c:pt>
                <c:pt idx="8">
                  <c:v>2009</c:v>
                </c:pt>
                <c:pt idx="9">
                  <c:v>2010</c:v>
                </c:pt>
                <c:pt idx="10">
                  <c:v>2011</c:v>
                </c:pt>
                <c:pt idx="11">
                  <c:v>2012</c:v>
                </c:pt>
                <c:pt idx="12">
                  <c:v>2013</c:v>
                </c:pt>
              </c:numCache>
            </c:numRef>
          </c:cat>
          <c:val>
            <c:numRef>
              <c:f>'data isozygio'!$B$5:$N$5</c:f>
              <c:numCache>
                <c:formatCode>General</c:formatCode>
                <c:ptCount val="13"/>
                <c:pt idx="12" formatCode="#,##0">
                  <c:v>-1656</c:v>
                </c:pt>
              </c:numCache>
            </c:numRef>
          </c:val>
        </c:ser>
        <c:gapWidth val="15"/>
        <c:axId val="81582336"/>
        <c:axId val="81006592"/>
      </c:barChart>
      <c:lineChart>
        <c:grouping val="standard"/>
        <c:ser>
          <c:idx val="1"/>
          <c:order val="1"/>
          <c:tx>
            <c:strRef>
              <c:f>'data isozygio'!$A$4</c:f>
              <c:strCache>
                <c:ptCount val="1"/>
                <c:pt idx="0">
                  <c:v>Π.Μ. %</c:v>
                </c:pt>
              </c:strCache>
            </c:strRef>
          </c:tx>
          <c:spPr>
            <a:ln>
              <a:solidFill>
                <a:schemeClr val="tx1"/>
              </a:solidFill>
            </a:ln>
          </c:spPr>
          <c:marker>
            <c:symbol val="circle"/>
            <c:size val="10"/>
            <c:spPr>
              <a:solidFill>
                <a:schemeClr val="tx1"/>
              </a:solidFill>
              <a:ln>
                <a:solidFill>
                  <a:schemeClr val="tx1"/>
                </a:solidFill>
              </a:ln>
            </c:spPr>
          </c:marker>
          <c:dLbls>
            <c:dLbl>
              <c:idx val="11"/>
              <c:layout>
                <c:manualLayout>
                  <c:x val="-4.7008097185788522E-2"/>
                  <c:y val="3.2739773381985811E-2"/>
                </c:manualLayout>
              </c:layout>
              <c:dLblPos val="r"/>
              <c:showVal val="1"/>
              <c:extLst>
                <c:ext xmlns:c15="http://schemas.microsoft.com/office/drawing/2012/chart" uri="{CE6537A1-D6FC-4f65-9D91-7224C49458BB}">
                  <c15:layout/>
                </c:ext>
              </c:extLst>
            </c:dLbl>
            <c:dLbl>
              <c:idx val="12"/>
              <c:layout>
                <c:manualLayout>
                  <c:x val="-7.9692284807437966E-2"/>
                  <c:y val="3.4714806990589608E-3"/>
                </c:manualLayout>
              </c:layout>
              <c:dLblPos val="r"/>
              <c:showVal val="1"/>
            </c:dLbl>
            <c:spPr>
              <a:solidFill>
                <a:schemeClr val="lt1"/>
              </a:solidFill>
              <a:ln w="25400" cap="flat" cmpd="sng" algn="ctr">
                <a:solidFill>
                  <a:schemeClr val="dk1"/>
                </a:solidFill>
                <a:prstDash val="solid"/>
              </a:ln>
              <a:effectLst/>
            </c:spPr>
            <c:dLblPos val="t"/>
            <c:showVal val="1"/>
            <c:extLst>
              <c:ext xmlns:c15="http://schemas.microsoft.com/office/drawing/2012/chart" uri="{CE6537A1-D6FC-4f65-9D91-7224C49458BB}">
                <c15:layout/>
                <c15:showLeaderLines val="0"/>
              </c:ext>
            </c:extLst>
          </c:dLbls>
          <c:cat>
            <c:numRef>
              <c:f>'data isozygio'!$B$2:$N$2</c:f>
              <c:numCache>
                <c:formatCode>General</c:formatCode>
                <c:ptCount val="13"/>
                <c:pt idx="0">
                  <c:v>2001</c:v>
                </c:pt>
                <c:pt idx="1">
                  <c:v>2002</c:v>
                </c:pt>
                <c:pt idx="2">
                  <c:v>2003</c:v>
                </c:pt>
                <c:pt idx="3">
                  <c:v>2004</c:v>
                </c:pt>
                <c:pt idx="4">
                  <c:v>2005</c:v>
                </c:pt>
                <c:pt idx="5">
                  <c:v>2006</c:v>
                </c:pt>
                <c:pt idx="6">
                  <c:v>2007</c:v>
                </c:pt>
                <c:pt idx="7">
                  <c:v>2008</c:v>
                </c:pt>
                <c:pt idx="8">
                  <c:v>2009</c:v>
                </c:pt>
                <c:pt idx="9">
                  <c:v>2010</c:v>
                </c:pt>
                <c:pt idx="10">
                  <c:v>2011</c:v>
                </c:pt>
                <c:pt idx="11">
                  <c:v>2012</c:v>
                </c:pt>
                <c:pt idx="12">
                  <c:v>2013</c:v>
                </c:pt>
              </c:numCache>
            </c:numRef>
          </c:cat>
          <c:val>
            <c:numRef>
              <c:f>'data isozygio'!$B$4:$N$4</c:f>
              <c:numCache>
                <c:formatCode>0.0%</c:formatCode>
                <c:ptCount val="13"/>
                <c:pt idx="1">
                  <c:v>0.127</c:v>
                </c:pt>
                <c:pt idx="2">
                  <c:v>0.17700000000000016</c:v>
                </c:pt>
                <c:pt idx="3">
                  <c:v>0.15900000000000017</c:v>
                </c:pt>
                <c:pt idx="4">
                  <c:v>0.25</c:v>
                </c:pt>
                <c:pt idx="5">
                  <c:v>0.75200000000000178</c:v>
                </c:pt>
                <c:pt idx="6">
                  <c:v>0.30000000000000032</c:v>
                </c:pt>
                <c:pt idx="7">
                  <c:v>0.12300000000000008</c:v>
                </c:pt>
                <c:pt idx="8">
                  <c:v>-0.26800000000000002</c:v>
                </c:pt>
                <c:pt idx="9">
                  <c:v>-4.5000000000000012E-2</c:v>
                </c:pt>
                <c:pt idx="10">
                  <c:v>-9.5000000000000043E-2</c:v>
                </c:pt>
                <c:pt idx="11">
                  <c:v>-0.52800000000000002</c:v>
                </c:pt>
                <c:pt idx="12">
                  <c:v>-0.97600000000000164</c:v>
                </c:pt>
              </c:numCache>
            </c:numRef>
          </c:val>
        </c:ser>
        <c:marker val="1"/>
        <c:axId val="81018880"/>
        <c:axId val="81008512"/>
      </c:lineChart>
      <c:catAx>
        <c:axId val="81582336"/>
        <c:scaling>
          <c:orientation val="minMax"/>
        </c:scaling>
        <c:axPos val="b"/>
        <c:numFmt formatCode="General" sourceLinked="1"/>
        <c:majorTickMark val="none"/>
        <c:tickLblPos val="low"/>
        <c:crossAx val="81006592"/>
        <c:crosses val="autoZero"/>
        <c:auto val="1"/>
        <c:lblAlgn val="ctr"/>
        <c:lblOffset val="100"/>
      </c:catAx>
      <c:valAx>
        <c:axId val="81006592"/>
        <c:scaling>
          <c:orientation val="minMax"/>
          <c:max val="22000"/>
          <c:min val="-22000"/>
        </c:scaling>
        <c:axPos val="l"/>
        <c:majorGridlines>
          <c:spPr>
            <a:ln>
              <a:solidFill>
                <a:schemeClr val="bg1">
                  <a:lumMod val="85000"/>
                </a:schemeClr>
              </a:solidFill>
              <a:prstDash val="sysDash"/>
            </a:ln>
          </c:spPr>
        </c:majorGridlines>
        <c:title>
          <c:tx>
            <c:rich>
              <a:bodyPr rot="-5400000" vert="horz"/>
              <a:lstStyle/>
              <a:p>
                <a:pPr>
                  <a:defRPr/>
                </a:pPr>
                <a:r>
                  <a:rPr lang="el-GR"/>
                  <a:t>εκ. ευρώ</a:t>
                </a:r>
                <a:endParaRPr lang="en-US"/>
              </a:p>
            </c:rich>
          </c:tx>
          <c:layout>
            <c:manualLayout>
              <c:xMode val="edge"/>
              <c:yMode val="edge"/>
              <c:x val="1.6158738103947323E-4"/>
              <c:y val="0.37437893229853747"/>
            </c:manualLayout>
          </c:layout>
        </c:title>
        <c:numFmt formatCode="#,##0" sourceLinked="0"/>
        <c:tickLblPos val="nextTo"/>
        <c:crossAx val="81582336"/>
        <c:crosses val="autoZero"/>
        <c:crossBetween val="between"/>
        <c:majorUnit val="4000"/>
      </c:valAx>
      <c:valAx>
        <c:axId val="81008512"/>
        <c:scaling>
          <c:orientation val="minMax"/>
          <c:max val="1"/>
          <c:min val="-1"/>
        </c:scaling>
        <c:axPos val="r"/>
        <c:title>
          <c:tx>
            <c:rich>
              <a:bodyPr rot="-5400000" vert="horz"/>
              <a:lstStyle/>
              <a:p>
                <a:pPr>
                  <a:defRPr/>
                </a:pPr>
                <a:r>
                  <a:rPr lang="el-GR"/>
                  <a:t>% μεταβολή</a:t>
                </a:r>
                <a:endParaRPr lang="en-US"/>
              </a:p>
            </c:rich>
          </c:tx>
          <c:layout>
            <c:manualLayout>
              <c:xMode val="edge"/>
              <c:yMode val="edge"/>
              <c:x val="0.96890344035818521"/>
              <c:y val="0.37443390307919033"/>
            </c:manualLayout>
          </c:layout>
        </c:title>
        <c:numFmt formatCode="0%" sourceLinked="0"/>
        <c:tickLblPos val="nextTo"/>
        <c:crossAx val="81018880"/>
        <c:crosses val="max"/>
        <c:crossBetween val="between"/>
      </c:valAx>
      <c:catAx>
        <c:axId val="81018880"/>
        <c:scaling>
          <c:orientation val="minMax"/>
        </c:scaling>
        <c:delete val="1"/>
        <c:axPos val="b"/>
        <c:numFmt formatCode="General" sourceLinked="1"/>
        <c:tickLblPos val="none"/>
        <c:crossAx val="81008512"/>
        <c:crosses val="autoZero"/>
        <c:auto val="1"/>
        <c:lblAlgn val="ctr"/>
        <c:lblOffset val="100"/>
      </c:catAx>
    </c:plotArea>
    <c:legend>
      <c:legendPos val="b"/>
    </c:legend>
    <c:plotVisOnly val="1"/>
    <c:dispBlanksAs val="gap"/>
  </c:chart>
  <c:spPr>
    <a:ln>
      <a:noFill/>
    </a:ln>
  </c:spPr>
  <c:txPr>
    <a:bodyPr/>
    <a:lstStyle/>
    <a:p>
      <a:pPr>
        <a:defRPr sz="900">
          <a:latin typeface="Tahoma" pitchFamily="34" charset="0"/>
          <a:ea typeface="Tahoma" panose="020B0604030504040204" pitchFamily="34" charset="0"/>
          <a:cs typeface="Tahoma" panose="020B0604030504040204" pitchFamily="34" charset="0"/>
        </a:defRPr>
      </a:pPr>
      <a:endParaRPr lang="el-GR"/>
    </a:p>
  </c:txPr>
  <c:externalData r:id="rId2"/>
  <c:userShapes r:id="rId3"/>
</c:chartSpace>
</file>

<file path=ppt/charts/chart6.xml><?xml version="1.0" encoding="utf-8"?>
<c:chartSpace xmlns:c="http://schemas.openxmlformats.org/drawingml/2006/chart" xmlns:a="http://schemas.openxmlformats.org/drawingml/2006/main" xmlns:r="http://schemas.openxmlformats.org/officeDocument/2006/relationships">
  <c:date1904 val="1"/>
  <c:lang val="el-GR"/>
  <c:chart>
    <c:autoTitleDeleted val="1"/>
    <c:plotArea>
      <c:layout>
        <c:manualLayout>
          <c:layoutTarget val="inner"/>
          <c:xMode val="edge"/>
          <c:yMode val="edge"/>
          <c:x val="6.7259475877444894E-2"/>
          <c:y val="4.0942871426984301E-2"/>
          <c:w val="0.86400581197192805"/>
          <c:h val="0.67110301236370773"/>
        </c:manualLayout>
      </c:layout>
      <c:barChart>
        <c:barDir val="col"/>
        <c:grouping val="clustered"/>
        <c:ser>
          <c:idx val="2"/>
          <c:order val="2"/>
          <c:tx>
            <c:strRef>
              <c:f>'2001-2013'!$E$67</c:f>
              <c:strCache>
                <c:ptCount val="1"/>
                <c:pt idx="0">
                  <c:v>Ισοζύγιο αγαθών και ταξιδιωτικών υπηρεσιών</c:v>
                </c:pt>
              </c:strCache>
            </c:strRef>
          </c:tx>
          <c:spPr>
            <a:solidFill>
              <a:srgbClr val="FF0000"/>
            </a:solidFill>
            <a:ln>
              <a:noFill/>
            </a:ln>
            <a:effectLst/>
          </c:spPr>
          <c:dLbls>
            <c:spPr>
              <a:solidFill>
                <a:schemeClr val="lt1"/>
              </a:solidFill>
              <a:ln w="25400" cap="flat" cmpd="sng" algn="ctr">
                <a:solidFill>
                  <a:schemeClr val="accent2"/>
                </a:solidFill>
                <a:prstDash val="solid"/>
              </a:ln>
              <a:effectLst/>
            </c:spPr>
            <c:txPr>
              <a:bodyPr rot="0" spcFirstLastPara="1" vertOverflow="ellipsis" vert="horz" wrap="square" anchor="ctr" anchorCtr="1"/>
              <a:lstStyle/>
              <a:p>
                <a:pPr>
                  <a:defRPr>
                    <a:solidFill>
                      <a:schemeClr val="dk1"/>
                    </a:solidFill>
                    <a:latin typeface="+mn-lt"/>
                    <a:ea typeface="+mn-ea"/>
                    <a:cs typeface="+mn-cs"/>
                  </a:defRPr>
                </a:pPr>
                <a:endParaRPr lang="el-GR"/>
              </a:p>
            </c:txPr>
            <c:showVal val="1"/>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numRef>
              <c:f>'2001-2013'!$J$64:$O$64</c:f>
              <c:numCache>
                <c:formatCode>General</c:formatCode>
                <c:ptCount val="6"/>
                <c:pt idx="0">
                  <c:v>2008</c:v>
                </c:pt>
                <c:pt idx="1">
                  <c:v>2009</c:v>
                </c:pt>
                <c:pt idx="2">
                  <c:v>2010</c:v>
                </c:pt>
                <c:pt idx="3">
                  <c:v>2011</c:v>
                </c:pt>
                <c:pt idx="4">
                  <c:v>2012</c:v>
                </c:pt>
                <c:pt idx="5">
                  <c:v>2013</c:v>
                </c:pt>
              </c:numCache>
            </c:numRef>
          </c:cat>
          <c:val>
            <c:numRef>
              <c:f>'2001-2013'!$J$67:$O$67</c:f>
              <c:numCache>
                <c:formatCode>#,##0</c:formatCode>
                <c:ptCount val="6"/>
                <c:pt idx="0">
                  <c:v>-12268</c:v>
                </c:pt>
                <c:pt idx="1">
                  <c:v>-7885</c:v>
                </c:pt>
                <c:pt idx="2">
                  <c:v>-6761</c:v>
                </c:pt>
                <c:pt idx="3">
                  <c:v>-4018</c:v>
                </c:pt>
                <c:pt idx="4">
                  <c:v>-1643</c:v>
                </c:pt>
                <c:pt idx="5">
                  <c:v>-123</c:v>
                </c:pt>
              </c:numCache>
            </c:numRef>
          </c:val>
        </c:ser>
        <c:axId val="81565568"/>
        <c:axId val="81567104"/>
      </c:barChart>
      <c:lineChart>
        <c:grouping val="standard"/>
        <c:ser>
          <c:idx val="0"/>
          <c:order val="0"/>
          <c:tx>
            <c:strRef>
              <c:f>'2001-2013'!$E$65</c:f>
              <c:strCache>
                <c:ptCount val="1"/>
                <c:pt idx="0">
                  <c:v>Εξαγωγές Αγαθών και Εισπράξεις από Ταξιδιωτικές Υπηρεσίες</c:v>
                </c:pt>
              </c:strCache>
            </c:strRef>
          </c:tx>
          <c:spPr>
            <a:ln w="28575" cap="rnd">
              <a:solidFill>
                <a:srgbClr val="00B050"/>
              </a:solidFill>
              <a:round/>
            </a:ln>
            <a:effectLst/>
          </c:spPr>
          <c:marker>
            <c:symbol val="none"/>
          </c:marker>
          <c:cat>
            <c:numRef>
              <c:f>'2001-2013'!$J$64:$O$64</c:f>
              <c:numCache>
                <c:formatCode>General</c:formatCode>
                <c:ptCount val="6"/>
                <c:pt idx="0">
                  <c:v>2008</c:v>
                </c:pt>
                <c:pt idx="1">
                  <c:v>2009</c:v>
                </c:pt>
                <c:pt idx="2">
                  <c:v>2010</c:v>
                </c:pt>
                <c:pt idx="3">
                  <c:v>2011</c:v>
                </c:pt>
                <c:pt idx="4">
                  <c:v>2012</c:v>
                </c:pt>
                <c:pt idx="5">
                  <c:v>2013</c:v>
                </c:pt>
              </c:numCache>
            </c:numRef>
          </c:cat>
          <c:val>
            <c:numRef>
              <c:f>'2001-2013'!$J$65:$O$65</c:f>
              <c:numCache>
                <c:formatCode>#,##0</c:formatCode>
                <c:ptCount val="6"/>
                <c:pt idx="0">
                  <c:v>13856</c:v>
                </c:pt>
                <c:pt idx="1">
                  <c:v>11819</c:v>
                </c:pt>
                <c:pt idx="2">
                  <c:v>10967</c:v>
                </c:pt>
                <c:pt idx="3">
                  <c:v>12585</c:v>
                </c:pt>
                <c:pt idx="4">
                  <c:v>12680</c:v>
                </c:pt>
                <c:pt idx="5">
                  <c:v>13770</c:v>
                </c:pt>
              </c:numCache>
            </c:numRef>
          </c:val>
          <c:smooth val="1"/>
        </c:ser>
        <c:ser>
          <c:idx val="1"/>
          <c:order val="1"/>
          <c:tx>
            <c:strRef>
              <c:f>'2001-2013'!$E$66</c:f>
              <c:strCache>
                <c:ptCount val="1"/>
                <c:pt idx="0">
                  <c:v>Εισαγωγές Αγαθών και Πληρωμές για Ταξιδιωτικές Υπηρεσίες</c:v>
                </c:pt>
              </c:strCache>
            </c:strRef>
          </c:tx>
          <c:spPr>
            <a:ln w="28575" cap="rnd">
              <a:solidFill>
                <a:srgbClr val="0070C0"/>
              </a:solidFill>
              <a:round/>
            </a:ln>
            <a:effectLst/>
          </c:spPr>
          <c:marker>
            <c:symbol val="none"/>
          </c:marker>
          <c:cat>
            <c:numRef>
              <c:f>'2001-2013'!$J$64:$O$64</c:f>
              <c:numCache>
                <c:formatCode>General</c:formatCode>
                <c:ptCount val="6"/>
                <c:pt idx="0">
                  <c:v>2008</c:v>
                </c:pt>
                <c:pt idx="1">
                  <c:v>2009</c:v>
                </c:pt>
                <c:pt idx="2">
                  <c:v>2010</c:v>
                </c:pt>
                <c:pt idx="3">
                  <c:v>2011</c:v>
                </c:pt>
                <c:pt idx="4">
                  <c:v>2012</c:v>
                </c:pt>
                <c:pt idx="5">
                  <c:v>2013</c:v>
                </c:pt>
              </c:numCache>
            </c:numRef>
          </c:cat>
          <c:val>
            <c:numRef>
              <c:f>'2001-2013'!$J$66:$O$66</c:f>
              <c:numCache>
                <c:formatCode>#,##0</c:formatCode>
                <c:ptCount val="6"/>
                <c:pt idx="0">
                  <c:v>26124</c:v>
                </c:pt>
                <c:pt idx="1">
                  <c:v>19704</c:v>
                </c:pt>
                <c:pt idx="2">
                  <c:v>17728</c:v>
                </c:pt>
                <c:pt idx="3">
                  <c:v>16603</c:v>
                </c:pt>
                <c:pt idx="4">
                  <c:v>14323</c:v>
                </c:pt>
                <c:pt idx="5">
                  <c:v>13893</c:v>
                </c:pt>
              </c:numCache>
            </c:numRef>
          </c:val>
          <c:smooth val="1"/>
        </c:ser>
        <c:marker val="1"/>
        <c:axId val="81565568"/>
        <c:axId val="81567104"/>
      </c:lineChart>
      <c:catAx>
        <c:axId val="81565568"/>
        <c:scaling>
          <c:orientation val="minMax"/>
        </c:scaling>
        <c:axPos val="b"/>
        <c:numFmt formatCode="General" sourceLinked="1"/>
        <c:maj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ysClr val="windowText" lastClr="000000"/>
                </a:solidFill>
                <a:latin typeface="Tahoma" panose="020B0604030504040204" pitchFamily="34" charset="0"/>
                <a:ea typeface="Tahoma" panose="020B0604030504040204" pitchFamily="34" charset="0"/>
                <a:cs typeface="Tahoma" panose="020B0604030504040204" pitchFamily="34" charset="0"/>
              </a:defRPr>
            </a:pPr>
            <a:endParaRPr lang="el-GR"/>
          </a:p>
        </c:txPr>
        <c:crossAx val="81567104"/>
        <c:crosses val="autoZero"/>
        <c:auto val="1"/>
        <c:lblAlgn val="ctr"/>
        <c:lblOffset val="100"/>
      </c:catAx>
      <c:valAx>
        <c:axId val="81567104"/>
        <c:scaling>
          <c:orientation val="minMax"/>
        </c:scaling>
        <c:axPos val="l"/>
        <c:majorGridlines>
          <c:spPr>
            <a:ln w="9525" cap="flat" cmpd="sng" algn="ctr">
              <a:solidFill>
                <a:schemeClr val="accent1">
                  <a:lumMod val="75000"/>
                </a:schemeClr>
              </a:solidFill>
              <a:prstDash val="dash"/>
              <a:round/>
            </a:ln>
            <a:effectLst/>
          </c:spPr>
        </c:majorGridlines>
        <c:numFmt formatCode="#,##0" sourceLinked="1"/>
        <c:majorTickMark val="none"/>
        <c:tickLblPos val="high"/>
        <c:spPr>
          <a:noFill/>
          <a:ln>
            <a:noFill/>
          </a:ln>
          <a:effectLst/>
        </c:spPr>
        <c:txPr>
          <a:bodyPr rot="-60000000" spcFirstLastPara="1" vertOverflow="ellipsis" vert="horz" wrap="square" anchor="ctr" anchorCtr="1"/>
          <a:lstStyle/>
          <a:p>
            <a:pPr>
              <a:defRPr sz="900" b="0" i="0" u="none" strike="noStrike" kern="1200" baseline="0">
                <a:solidFill>
                  <a:sysClr val="windowText" lastClr="000000"/>
                </a:solidFill>
                <a:latin typeface="Tahoma" panose="020B0604030504040204" pitchFamily="34" charset="0"/>
                <a:ea typeface="Tahoma" panose="020B0604030504040204" pitchFamily="34" charset="0"/>
                <a:cs typeface="Tahoma" panose="020B0604030504040204" pitchFamily="34" charset="0"/>
              </a:defRPr>
            </a:pPr>
            <a:endParaRPr lang="el-GR"/>
          </a:p>
        </c:txPr>
        <c:crossAx val="81565568"/>
        <c:crosses val="autoZero"/>
        <c:crossBetween val="between"/>
      </c:valAx>
      <c:spPr>
        <a:noFill/>
        <a:ln>
          <a:noFill/>
        </a:ln>
        <a:effectLst/>
      </c:spPr>
    </c:plotArea>
    <c:legend>
      <c:legendPos val="b"/>
      <c:layout>
        <c:manualLayout>
          <c:xMode val="edge"/>
          <c:yMode val="edge"/>
          <c:x val="0.23569262078224801"/>
          <c:y val="0.822306450076976"/>
          <c:w val="0.4837751078505414"/>
          <c:h val="0.15809701699811116"/>
        </c:manualLayout>
      </c:layout>
      <c:spPr>
        <a:noFill/>
        <a:ln>
          <a:noFill/>
        </a:ln>
        <a:effectLst/>
      </c:spPr>
      <c:txPr>
        <a:bodyPr rot="0" spcFirstLastPara="1" vertOverflow="ellipsis" vert="horz" wrap="square" anchor="ctr" anchorCtr="1"/>
        <a:lstStyle/>
        <a:p>
          <a:pPr>
            <a:defRPr sz="1050" b="0" i="0" u="none" strike="noStrike" kern="1200" baseline="0">
              <a:solidFill>
                <a:sysClr val="windowText" lastClr="000000"/>
              </a:solidFill>
              <a:latin typeface="Tahoma" panose="020B0604030504040204" pitchFamily="34" charset="0"/>
              <a:ea typeface="Tahoma" panose="020B0604030504040204" pitchFamily="34" charset="0"/>
              <a:cs typeface="Tahoma" panose="020B0604030504040204" pitchFamily="34" charset="0"/>
            </a:defRPr>
          </a:pPr>
          <a:endParaRPr lang="el-GR"/>
        </a:p>
      </c:txPr>
    </c:legend>
    <c:plotVisOnly val="1"/>
    <c:dispBlanksAs val="gap"/>
  </c:chart>
  <c:spPr>
    <a:solidFill>
      <a:schemeClr val="bg1"/>
    </a:solidFill>
    <a:ln w="9525" cap="flat" cmpd="sng" algn="ctr">
      <a:noFill/>
      <a:round/>
    </a:ln>
    <a:effectLst/>
  </c:spPr>
  <c:txPr>
    <a:bodyPr/>
    <a:lstStyle/>
    <a:p>
      <a:pPr>
        <a:defRPr>
          <a:solidFill>
            <a:sysClr val="windowText" lastClr="000000"/>
          </a:solidFill>
          <a:latin typeface="Tahoma" panose="020B0604030504040204" pitchFamily="34" charset="0"/>
          <a:ea typeface="Tahoma" panose="020B0604030504040204" pitchFamily="34" charset="0"/>
          <a:cs typeface="Tahoma" panose="020B0604030504040204" pitchFamily="34" charset="0"/>
        </a:defRPr>
      </a:pPr>
      <a:endParaRPr lang="el-GR"/>
    </a:p>
  </c:txPr>
  <c:externalData r:id="rId1"/>
</c:chartSpace>
</file>

<file path=ppt/charts/chart7.xml><?xml version="1.0" encoding="utf-8"?>
<c:chartSpace xmlns:c="http://schemas.openxmlformats.org/drawingml/2006/chart" xmlns:a="http://schemas.openxmlformats.org/drawingml/2006/main" xmlns:r="http://schemas.openxmlformats.org/officeDocument/2006/relationships">
  <c:date1904 val="1"/>
  <c:lang val="el-GR"/>
  <c:chart>
    <c:title>
      <c:tx>
        <c:rich>
          <a:bodyPr/>
          <a:lstStyle/>
          <a:p>
            <a:pPr>
              <a:defRPr/>
            </a:pPr>
            <a:r>
              <a:rPr lang="el-GR"/>
              <a:t>Προστιθέμενη αξία</a:t>
            </a:r>
            <a:endParaRPr lang="en-US"/>
          </a:p>
        </c:rich>
      </c:tx>
    </c:title>
    <c:plotArea>
      <c:layout/>
      <c:barChart>
        <c:barDir val="col"/>
        <c:grouping val="stacked"/>
        <c:ser>
          <c:idx val="0"/>
          <c:order val="0"/>
          <c:tx>
            <c:strRef>
              <c:f>Results!$B$23</c:f>
              <c:strCache>
                <c:ptCount val="1"/>
                <c:pt idx="0">
                  <c:v>Άμεση</c:v>
                </c:pt>
              </c:strCache>
            </c:strRef>
          </c:tx>
          <c:dPt>
            <c:idx val="1"/>
            <c:spPr>
              <a:noFill/>
            </c:spPr>
          </c:dPt>
          <c:dPt>
            <c:idx val="2"/>
            <c:spPr>
              <a:noFill/>
            </c:spPr>
          </c:dPt>
          <c:cat>
            <c:strRef>
              <c:f>Results!$C$22:$F$22</c:f>
              <c:strCache>
                <c:ptCount val="4"/>
                <c:pt idx="0">
                  <c:v>Άμεση</c:v>
                </c:pt>
                <c:pt idx="1">
                  <c:v>Έμμεση</c:v>
                </c:pt>
                <c:pt idx="2">
                  <c:v>Προκαλούμενη</c:v>
                </c:pt>
                <c:pt idx="3">
                  <c:v>Συνολική</c:v>
                </c:pt>
              </c:strCache>
            </c:strRef>
          </c:cat>
          <c:val>
            <c:numRef>
              <c:f>Results!$C$23:$F$23</c:f>
              <c:numCache>
                <c:formatCode>#,##0</c:formatCode>
                <c:ptCount val="4"/>
                <c:pt idx="0">
                  <c:v>638.51159325582501</c:v>
                </c:pt>
                <c:pt idx="1">
                  <c:v>638.51159325582501</c:v>
                </c:pt>
                <c:pt idx="2">
                  <c:v>638.51159325582501</c:v>
                </c:pt>
              </c:numCache>
            </c:numRef>
          </c:val>
        </c:ser>
        <c:ser>
          <c:idx val="1"/>
          <c:order val="1"/>
          <c:tx>
            <c:strRef>
              <c:f>Results!$B$24</c:f>
              <c:strCache>
                <c:ptCount val="1"/>
                <c:pt idx="0">
                  <c:v>Έμμεση</c:v>
                </c:pt>
              </c:strCache>
            </c:strRef>
          </c:tx>
          <c:dPt>
            <c:idx val="2"/>
            <c:spPr>
              <a:noFill/>
            </c:spPr>
          </c:dPt>
          <c:cat>
            <c:strRef>
              <c:f>Results!$C$22:$F$22</c:f>
              <c:strCache>
                <c:ptCount val="4"/>
                <c:pt idx="0">
                  <c:v>Άμεση</c:v>
                </c:pt>
                <c:pt idx="1">
                  <c:v>Έμμεση</c:v>
                </c:pt>
                <c:pt idx="2">
                  <c:v>Προκαλούμενη</c:v>
                </c:pt>
                <c:pt idx="3">
                  <c:v>Συνολική</c:v>
                </c:pt>
              </c:strCache>
            </c:strRef>
          </c:cat>
          <c:val>
            <c:numRef>
              <c:f>Results!$C$24:$F$24</c:f>
              <c:numCache>
                <c:formatCode>#,##0</c:formatCode>
                <c:ptCount val="4"/>
                <c:pt idx="1">
                  <c:v>907.72352818023978</c:v>
                </c:pt>
                <c:pt idx="2">
                  <c:v>907.72352818023978</c:v>
                </c:pt>
              </c:numCache>
            </c:numRef>
          </c:val>
        </c:ser>
        <c:ser>
          <c:idx val="2"/>
          <c:order val="2"/>
          <c:tx>
            <c:strRef>
              <c:f>Results!$B$25</c:f>
              <c:strCache>
                <c:ptCount val="1"/>
                <c:pt idx="0">
                  <c:v>Προκαλούμενη</c:v>
                </c:pt>
              </c:strCache>
            </c:strRef>
          </c:tx>
          <c:cat>
            <c:strRef>
              <c:f>Results!$C$22:$F$22</c:f>
              <c:strCache>
                <c:ptCount val="4"/>
                <c:pt idx="0">
                  <c:v>Άμεση</c:v>
                </c:pt>
                <c:pt idx="1">
                  <c:v>Έμμεση</c:v>
                </c:pt>
                <c:pt idx="2">
                  <c:v>Προκαλούμενη</c:v>
                </c:pt>
                <c:pt idx="3">
                  <c:v>Συνολική</c:v>
                </c:pt>
              </c:strCache>
            </c:strRef>
          </c:cat>
          <c:val>
            <c:numRef>
              <c:f>Results!$C$25:$F$25</c:f>
              <c:numCache>
                <c:formatCode>General</c:formatCode>
                <c:ptCount val="4"/>
                <c:pt idx="2" formatCode="#,##0">
                  <c:v>1889.6803536859441</c:v>
                </c:pt>
              </c:numCache>
            </c:numRef>
          </c:val>
        </c:ser>
        <c:ser>
          <c:idx val="3"/>
          <c:order val="3"/>
          <c:tx>
            <c:strRef>
              <c:f>Results!$B$26</c:f>
              <c:strCache>
                <c:ptCount val="1"/>
                <c:pt idx="0">
                  <c:v>Συνολική</c:v>
                </c:pt>
              </c:strCache>
            </c:strRef>
          </c:tx>
          <c:cat>
            <c:strRef>
              <c:f>Results!$C$22:$F$22</c:f>
              <c:strCache>
                <c:ptCount val="4"/>
                <c:pt idx="0">
                  <c:v>Άμεση</c:v>
                </c:pt>
                <c:pt idx="1">
                  <c:v>Έμμεση</c:v>
                </c:pt>
                <c:pt idx="2">
                  <c:v>Προκαλούμενη</c:v>
                </c:pt>
                <c:pt idx="3">
                  <c:v>Συνολική</c:v>
                </c:pt>
              </c:strCache>
            </c:strRef>
          </c:cat>
          <c:val>
            <c:numRef>
              <c:f>Results!$C$26:$F$26</c:f>
              <c:numCache>
                <c:formatCode>General</c:formatCode>
                <c:ptCount val="4"/>
                <c:pt idx="3" formatCode="#,##0">
                  <c:v>3435.9154751220099</c:v>
                </c:pt>
              </c:numCache>
            </c:numRef>
          </c:val>
        </c:ser>
        <c:overlap val="100"/>
        <c:axId val="81652736"/>
        <c:axId val="81670912"/>
      </c:barChart>
      <c:catAx>
        <c:axId val="81652736"/>
        <c:scaling>
          <c:orientation val="minMax"/>
        </c:scaling>
        <c:axPos val="b"/>
        <c:tickLblPos val="low"/>
        <c:crossAx val="81670912"/>
        <c:crosses val="autoZero"/>
        <c:auto val="1"/>
        <c:lblAlgn val="ctr"/>
        <c:lblOffset val="100"/>
      </c:catAx>
      <c:valAx>
        <c:axId val="81670912"/>
        <c:scaling>
          <c:orientation val="minMax"/>
        </c:scaling>
        <c:axPos val="l"/>
        <c:majorGridlines>
          <c:spPr>
            <a:ln>
              <a:prstDash val="dash"/>
            </a:ln>
          </c:spPr>
        </c:majorGridlines>
        <c:title>
          <c:tx>
            <c:rich>
              <a:bodyPr rot="-5400000" vert="horz"/>
              <a:lstStyle/>
              <a:p>
                <a:pPr>
                  <a:defRPr/>
                </a:pPr>
                <a:r>
                  <a:rPr lang="el-GR"/>
                  <a:t>€ εκατ.</a:t>
                </a:r>
              </a:p>
            </c:rich>
          </c:tx>
        </c:title>
        <c:numFmt formatCode="#,##0" sourceLinked="1"/>
        <c:tickLblPos val="nextTo"/>
        <c:crossAx val="81652736"/>
        <c:crosses val="autoZero"/>
        <c:crossBetween val="between"/>
      </c:valAx>
    </c:plotArea>
    <c:plotVisOnly val="1"/>
    <c:dispBlanksAs val="gap"/>
  </c:chart>
  <c:spPr>
    <a:ln>
      <a:noFill/>
    </a:ln>
  </c:spPr>
  <c:txPr>
    <a:bodyPr/>
    <a:lstStyle/>
    <a:p>
      <a:pPr>
        <a:defRPr sz="800">
          <a:latin typeface="Calibri" pitchFamily="34" charset="0"/>
          <a:cs typeface="Calibri" pitchFamily="34" charset="0"/>
        </a:defRPr>
      </a:pPr>
      <a:endParaRPr lang="el-GR"/>
    </a:p>
  </c:txPr>
  <c:externalData r:id="rId1"/>
</c:chartSpace>
</file>

<file path=ppt/charts/chart8.xml><?xml version="1.0" encoding="utf-8"?>
<c:chartSpace xmlns:c="http://schemas.openxmlformats.org/drawingml/2006/chart" xmlns:a="http://schemas.openxmlformats.org/drawingml/2006/main" xmlns:r="http://schemas.openxmlformats.org/officeDocument/2006/relationships">
  <c:date1904 val="1"/>
  <c:lang val="el-GR"/>
  <c:chart>
    <c:title>
      <c:tx>
        <c:rich>
          <a:bodyPr/>
          <a:lstStyle/>
          <a:p>
            <a:pPr>
              <a:defRPr/>
            </a:pPr>
            <a:r>
              <a:rPr lang="el-GR"/>
              <a:t>Απασχόληση</a:t>
            </a:r>
            <a:endParaRPr lang="en-US"/>
          </a:p>
        </c:rich>
      </c:tx>
    </c:title>
    <c:plotArea>
      <c:layout/>
      <c:barChart>
        <c:barDir val="col"/>
        <c:grouping val="stacked"/>
        <c:ser>
          <c:idx val="0"/>
          <c:order val="0"/>
          <c:tx>
            <c:strRef>
              <c:f>Results!$H$23</c:f>
              <c:strCache>
                <c:ptCount val="1"/>
                <c:pt idx="0">
                  <c:v>Άμεση</c:v>
                </c:pt>
              </c:strCache>
            </c:strRef>
          </c:tx>
          <c:dPt>
            <c:idx val="1"/>
            <c:spPr>
              <a:noFill/>
            </c:spPr>
          </c:dPt>
          <c:dPt>
            <c:idx val="2"/>
            <c:spPr>
              <a:noFill/>
            </c:spPr>
          </c:dPt>
          <c:cat>
            <c:strRef>
              <c:f>Results!$I$22:$L$22</c:f>
              <c:strCache>
                <c:ptCount val="4"/>
                <c:pt idx="0">
                  <c:v>Άμεση</c:v>
                </c:pt>
                <c:pt idx="1">
                  <c:v>Έμμεση</c:v>
                </c:pt>
                <c:pt idx="2">
                  <c:v>Προκαλούμενη</c:v>
                </c:pt>
                <c:pt idx="3">
                  <c:v>Συνολική</c:v>
                </c:pt>
              </c:strCache>
            </c:strRef>
          </c:cat>
          <c:val>
            <c:numRef>
              <c:f>Results!$I$23:$L$23</c:f>
              <c:numCache>
                <c:formatCode>#,##0</c:formatCode>
                <c:ptCount val="4"/>
                <c:pt idx="0">
                  <c:v>12002.363671882689</c:v>
                </c:pt>
                <c:pt idx="1">
                  <c:v>12002.363671882689</c:v>
                </c:pt>
                <c:pt idx="2">
                  <c:v>12002.363671882689</c:v>
                </c:pt>
              </c:numCache>
            </c:numRef>
          </c:val>
        </c:ser>
        <c:ser>
          <c:idx val="1"/>
          <c:order val="1"/>
          <c:tx>
            <c:strRef>
              <c:f>Results!$H$24</c:f>
              <c:strCache>
                <c:ptCount val="1"/>
                <c:pt idx="0">
                  <c:v>Έμμεση</c:v>
                </c:pt>
              </c:strCache>
            </c:strRef>
          </c:tx>
          <c:dPt>
            <c:idx val="2"/>
            <c:spPr>
              <a:noFill/>
            </c:spPr>
          </c:dPt>
          <c:cat>
            <c:strRef>
              <c:f>Results!$I$22:$L$22</c:f>
              <c:strCache>
                <c:ptCount val="4"/>
                <c:pt idx="0">
                  <c:v>Άμεση</c:v>
                </c:pt>
                <c:pt idx="1">
                  <c:v>Έμμεση</c:v>
                </c:pt>
                <c:pt idx="2">
                  <c:v>Προκαλούμενη</c:v>
                </c:pt>
                <c:pt idx="3">
                  <c:v>Συνολική</c:v>
                </c:pt>
              </c:strCache>
            </c:strRef>
          </c:cat>
          <c:val>
            <c:numRef>
              <c:f>Results!$I$24:$L$24</c:f>
              <c:numCache>
                <c:formatCode>#,##0</c:formatCode>
                <c:ptCount val="4"/>
                <c:pt idx="1">
                  <c:v>20508.566500314821</c:v>
                </c:pt>
                <c:pt idx="2">
                  <c:v>20508.566500314821</c:v>
                </c:pt>
              </c:numCache>
            </c:numRef>
          </c:val>
        </c:ser>
        <c:ser>
          <c:idx val="2"/>
          <c:order val="2"/>
          <c:tx>
            <c:strRef>
              <c:f>Results!$H$25</c:f>
              <c:strCache>
                <c:ptCount val="1"/>
                <c:pt idx="0">
                  <c:v>Προκαλούμενη</c:v>
                </c:pt>
              </c:strCache>
            </c:strRef>
          </c:tx>
          <c:cat>
            <c:strRef>
              <c:f>Results!$I$22:$L$22</c:f>
              <c:strCache>
                <c:ptCount val="4"/>
                <c:pt idx="0">
                  <c:v>Άμεση</c:v>
                </c:pt>
                <c:pt idx="1">
                  <c:v>Έμμεση</c:v>
                </c:pt>
                <c:pt idx="2">
                  <c:v>Προκαλούμενη</c:v>
                </c:pt>
                <c:pt idx="3">
                  <c:v>Συνολική</c:v>
                </c:pt>
              </c:strCache>
            </c:strRef>
          </c:cat>
          <c:val>
            <c:numRef>
              <c:f>Results!$I$25:$L$25</c:f>
              <c:numCache>
                <c:formatCode>General</c:formatCode>
                <c:ptCount val="4"/>
                <c:pt idx="2" formatCode="#,##0">
                  <c:v>38258.217886649836</c:v>
                </c:pt>
              </c:numCache>
            </c:numRef>
          </c:val>
        </c:ser>
        <c:ser>
          <c:idx val="3"/>
          <c:order val="3"/>
          <c:tx>
            <c:strRef>
              <c:f>Results!$H$26</c:f>
              <c:strCache>
                <c:ptCount val="1"/>
                <c:pt idx="0">
                  <c:v>Συνολική</c:v>
                </c:pt>
              </c:strCache>
            </c:strRef>
          </c:tx>
          <c:cat>
            <c:strRef>
              <c:f>Results!$I$22:$L$22</c:f>
              <c:strCache>
                <c:ptCount val="4"/>
                <c:pt idx="0">
                  <c:v>Άμεση</c:v>
                </c:pt>
                <c:pt idx="1">
                  <c:v>Έμμεση</c:v>
                </c:pt>
                <c:pt idx="2">
                  <c:v>Προκαλούμενη</c:v>
                </c:pt>
                <c:pt idx="3">
                  <c:v>Συνολική</c:v>
                </c:pt>
              </c:strCache>
            </c:strRef>
          </c:cat>
          <c:val>
            <c:numRef>
              <c:f>Results!$I$26:$L$26</c:f>
              <c:numCache>
                <c:formatCode>General</c:formatCode>
                <c:ptCount val="4"/>
                <c:pt idx="3" formatCode="#,##0">
                  <c:v>70769.148058847422</c:v>
                </c:pt>
              </c:numCache>
            </c:numRef>
          </c:val>
        </c:ser>
        <c:overlap val="100"/>
        <c:axId val="81694720"/>
        <c:axId val="81696256"/>
      </c:barChart>
      <c:catAx>
        <c:axId val="81694720"/>
        <c:scaling>
          <c:orientation val="minMax"/>
        </c:scaling>
        <c:axPos val="b"/>
        <c:tickLblPos val="low"/>
        <c:crossAx val="81696256"/>
        <c:crosses val="autoZero"/>
        <c:auto val="1"/>
        <c:lblAlgn val="ctr"/>
        <c:lblOffset val="100"/>
      </c:catAx>
      <c:valAx>
        <c:axId val="81696256"/>
        <c:scaling>
          <c:orientation val="minMax"/>
        </c:scaling>
        <c:axPos val="l"/>
        <c:majorGridlines>
          <c:spPr>
            <a:ln>
              <a:prstDash val="dash"/>
            </a:ln>
          </c:spPr>
        </c:majorGridlines>
        <c:numFmt formatCode="#,##0" sourceLinked="1"/>
        <c:tickLblPos val="nextTo"/>
        <c:crossAx val="81694720"/>
        <c:crosses val="autoZero"/>
        <c:crossBetween val="between"/>
      </c:valAx>
    </c:plotArea>
    <c:plotVisOnly val="1"/>
    <c:dispBlanksAs val="gap"/>
  </c:chart>
  <c:spPr>
    <a:ln>
      <a:noFill/>
    </a:ln>
  </c:spPr>
  <c:txPr>
    <a:bodyPr/>
    <a:lstStyle/>
    <a:p>
      <a:pPr>
        <a:defRPr sz="800">
          <a:latin typeface="Calibri" pitchFamily="34" charset="0"/>
          <a:cs typeface="Calibri" pitchFamily="34" charset="0"/>
        </a:defRPr>
      </a:pPr>
      <a:endParaRPr lang="el-GR"/>
    </a:p>
  </c:txPr>
  <c:externalData r:id="rId1"/>
</c:chartSpace>
</file>

<file path=ppt/drawings/drawing1.xml><?xml version="1.0" encoding="utf-8"?>
<c:userShapes xmlns:c="http://schemas.openxmlformats.org/drawingml/2006/chart">
  <cdr:relSizeAnchor xmlns:cdr="http://schemas.openxmlformats.org/drawingml/2006/chartDrawing">
    <cdr:from>
      <cdr:x>0.61345</cdr:x>
      <cdr:y>0.03175</cdr:y>
    </cdr:from>
    <cdr:to>
      <cdr:x>0.91597</cdr:x>
      <cdr:y>0.19457</cdr:y>
    </cdr:to>
    <cdr:sp macro="" textlink="">
      <cdr:nvSpPr>
        <cdr:cNvPr id="2" name="TextBox 7"/>
        <cdr:cNvSpPr txBox="1"/>
      </cdr:nvSpPr>
      <cdr:spPr>
        <a:xfrm xmlns:a="http://schemas.openxmlformats.org/drawingml/2006/main">
          <a:off x="5256584" y="144016"/>
          <a:ext cx="2592288" cy="738664"/>
        </a:xfrm>
        <a:prstGeom xmlns:a="http://schemas.openxmlformats.org/drawingml/2006/main" prst="rect">
          <a:avLst/>
        </a:prstGeom>
        <a:solidFill xmlns:a="http://schemas.openxmlformats.org/drawingml/2006/main">
          <a:srgbClr val="00B0F0"/>
        </a:solidFill>
      </cdr:spPr>
      <cdr:txBody>
        <a:bodyPr xmlns:a="http://schemas.openxmlformats.org/drawingml/2006/main" wrap="square" rtlCol="0">
          <a:spAutoFit/>
        </a:bodyPr>
        <a:lstStyle xmlns:a="http://schemas.openxmlformats.org/drawingml/2006/main">
          <a:defPPr>
            <a:defRPr lang="el-GR"/>
          </a:defPPr>
          <a:lvl1pPr marL="0" algn="l" defTabSz="914400" rtl="0" eaLnBrk="1" latinLnBrk="0" hangingPunct="1">
            <a:defRPr sz="1800" kern="1200">
              <a:solidFill>
                <a:sysClr val="windowText" lastClr="000000"/>
              </a:solidFill>
              <a:latin typeface="Calibri"/>
            </a:defRPr>
          </a:lvl1pPr>
          <a:lvl2pPr marL="457200" algn="l" defTabSz="914400" rtl="0" eaLnBrk="1" latinLnBrk="0" hangingPunct="1">
            <a:defRPr sz="1800" kern="1200">
              <a:solidFill>
                <a:sysClr val="windowText" lastClr="000000"/>
              </a:solidFill>
              <a:latin typeface="Calibri"/>
            </a:defRPr>
          </a:lvl2pPr>
          <a:lvl3pPr marL="914400" algn="l" defTabSz="914400" rtl="0" eaLnBrk="1" latinLnBrk="0" hangingPunct="1">
            <a:defRPr sz="1800" kern="1200">
              <a:solidFill>
                <a:sysClr val="windowText" lastClr="000000"/>
              </a:solidFill>
              <a:latin typeface="Calibri"/>
            </a:defRPr>
          </a:lvl3pPr>
          <a:lvl4pPr marL="1371600" algn="l" defTabSz="914400" rtl="0" eaLnBrk="1" latinLnBrk="0" hangingPunct="1">
            <a:defRPr sz="1800" kern="1200">
              <a:solidFill>
                <a:sysClr val="windowText" lastClr="000000"/>
              </a:solidFill>
              <a:latin typeface="Calibri"/>
            </a:defRPr>
          </a:lvl4pPr>
          <a:lvl5pPr marL="1828800" algn="l" defTabSz="914400" rtl="0" eaLnBrk="1" latinLnBrk="0" hangingPunct="1">
            <a:defRPr sz="1800" kern="1200">
              <a:solidFill>
                <a:sysClr val="windowText" lastClr="000000"/>
              </a:solidFill>
              <a:latin typeface="Calibri"/>
            </a:defRPr>
          </a:lvl5pPr>
          <a:lvl6pPr marL="2286000" algn="l" defTabSz="914400" rtl="0" eaLnBrk="1" latinLnBrk="0" hangingPunct="1">
            <a:defRPr sz="1800" kern="1200">
              <a:solidFill>
                <a:sysClr val="windowText" lastClr="000000"/>
              </a:solidFill>
              <a:latin typeface="Calibri"/>
            </a:defRPr>
          </a:lvl6pPr>
          <a:lvl7pPr marL="2743200" algn="l" defTabSz="914400" rtl="0" eaLnBrk="1" latinLnBrk="0" hangingPunct="1">
            <a:defRPr sz="1800" kern="1200">
              <a:solidFill>
                <a:sysClr val="windowText" lastClr="000000"/>
              </a:solidFill>
              <a:latin typeface="Calibri"/>
            </a:defRPr>
          </a:lvl7pPr>
          <a:lvl8pPr marL="3200400" algn="l" defTabSz="914400" rtl="0" eaLnBrk="1" latinLnBrk="0" hangingPunct="1">
            <a:defRPr sz="1800" kern="1200">
              <a:solidFill>
                <a:sysClr val="windowText" lastClr="000000"/>
              </a:solidFill>
              <a:latin typeface="Calibri"/>
            </a:defRPr>
          </a:lvl8pPr>
          <a:lvl9pPr marL="3657600" algn="l" defTabSz="914400" rtl="0" eaLnBrk="1" latinLnBrk="0" hangingPunct="1">
            <a:defRPr sz="1800" kern="1200">
              <a:solidFill>
                <a:sysClr val="windowText" lastClr="000000"/>
              </a:solidFill>
              <a:latin typeface="Calibri"/>
            </a:defRPr>
          </a:lvl9pPr>
        </a:lstStyle>
        <a:p xmlns:a="http://schemas.openxmlformats.org/drawingml/2006/main">
          <a:r>
            <a:rPr lang="el-GR" sz="1400" dirty="0" smtClean="0"/>
            <a:t>Ακόμα και χωρίς την επίδραση του </a:t>
          </a:r>
          <a:r>
            <a:rPr lang="en-US" sz="1400" dirty="0" smtClean="0"/>
            <a:t>SMP, </a:t>
          </a:r>
          <a:r>
            <a:rPr lang="el-GR" sz="1400" dirty="0" smtClean="0"/>
            <a:t>το ισοζύγιο βρίσκεται στο 1/4 του 2012</a:t>
          </a:r>
          <a:endParaRPr lang="el-GR" sz="1400" dirty="0"/>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2818"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ea typeface="+mn-ea"/>
                <a:cs typeface="+mn-cs"/>
              </a:defRPr>
            </a:lvl1pPr>
          </a:lstStyle>
          <a:p>
            <a:pPr>
              <a:defRPr/>
            </a:pPr>
            <a:endParaRPr lang="el-GR"/>
          </a:p>
        </p:txBody>
      </p:sp>
      <p:sp>
        <p:nvSpPr>
          <p:cNvPr id="162819" name="Rectangle 3"/>
          <p:cNvSpPr>
            <a:spLocks noGrp="1" noChangeArrowheads="1"/>
          </p:cNvSpPr>
          <p:nvPr>
            <p:ph type="dt" sz="quarter"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ea typeface="+mn-ea"/>
                <a:cs typeface="+mn-cs"/>
              </a:defRPr>
            </a:lvl1pPr>
          </a:lstStyle>
          <a:p>
            <a:pPr>
              <a:defRPr/>
            </a:pPr>
            <a:endParaRPr lang="el-GR"/>
          </a:p>
        </p:txBody>
      </p:sp>
      <p:sp>
        <p:nvSpPr>
          <p:cNvPr id="162820" name="Rectangle 4"/>
          <p:cNvSpPr>
            <a:spLocks noGrp="1" noChangeArrowheads="1"/>
          </p:cNvSpPr>
          <p:nvPr>
            <p:ph type="ftr" sz="quarter" idx="2"/>
          </p:nvPr>
        </p:nvSpPr>
        <p:spPr bwMode="auto">
          <a:xfrm>
            <a:off x="0" y="9429750"/>
            <a:ext cx="29464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ea typeface="+mn-ea"/>
                <a:cs typeface="+mn-cs"/>
              </a:defRPr>
            </a:lvl1pPr>
          </a:lstStyle>
          <a:p>
            <a:pPr>
              <a:defRPr/>
            </a:pPr>
            <a:endParaRPr lang="el-GR"/>
          </a:p>
        </p:txBody>
      </p:sp>
      <p:sp>
        <p:nvSpPr>
          <p:cNvPr id="162821" name="Rectangle 5"/>
          <p:cNvSpPr>
            <a:spLocks noGrp="1" noChangeArrowheads="1"/>
          </p:cNvSpPr>
          <p:nvPr>
            <p:ph type="sldNum" sz="quarter" idx="3"/>
          </p:nvPr>
        </p:nvSpPr>
        <p:spPr bwMode="auto">
          <a:xfrm>
            <a:off x="3849688" y="9429750"/>
            <a:ext cx="29464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pitchFamily="34" charset="0"/>
                <a:ea typeface="ＭＳ Ｐゴシック" charset="-128"/>
                <a:cs typeface="+mn-cs"/>
              </a:defRPr>
            </a:lvl1pPr>
          </a:lstStyle>
          <a:p>
            <a:pPr>
              <a:defRPr/>
            </a:pPr>
            <a:fld id="{38292855-79FD-4E60-940B-C6A4B0718B53}" type="slidenum">
              <a:rPr lang="el-GR"/>
              <a:pPr>
                <a:defRPr/>
              </a:pPr>
              <a:t>‹#›</a:t>
            </a:fld>
            <a:endParaRPr lang="el-GR"/>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9810"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ea typeface="+mn-ea"/>
                <a:cs typeface="+mn-cs"/>
              </a:defRPr>
            </a:lvl1pPr>
          </a:lstStyle>
          <a:p>
            <a:pPr>
              <a:defRPr/>
            </a:pPr>
            <a:endParaRPr lang="el-GR"/>
          </a:p>
        </p:txBody>
      </p:sp>
      <p:sp>
        <p:nvSpPr>
          <p:cNvPr id="119811" name="Rectangle 3"/>
          <p:cNvSpPr>
            <a:spLocks noGrp="1" noChangeArrowheads="1"/>
          </p:cNvSpPr>
          <p:nvPr>
            <p:ph type="dt"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ea typeface="+mn-ea"/>
                <a:cs typeface="+mn-cs"/>
              </a:defRPr>
            </a:lvl1pPr>
          </a:lstStyle>
          <a:p>
            <a:pPr>
              <a:defRPr/>
            </a:pPr>
            <a:endParaRPr lang="el-GR"/>
          </a:p>
        </p:txBody>
      </p:sp>
      <p:sp>
        <p:nvSpPr>
          <p:cNvPr id="14340"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p:spPr>
      </p:sp>
      <p:sp>
        <p:nvSpPr>
          <p:cNvPr id="119813" name="Rectangle 5"/>
          <p:cNvSpPr>
            <a:spLocks noGrp="1" noChangeArrowheads="1"/>
          </p:cNvSpPr>
          <p:nvPr>
            <p:ph type="body" sz="quarter" idx="3"/>
          </p:nvPr>
        </p:nvSpPr>
        <p:spPr bwMode="auto">
          <a:xfrm>
            <a:off x="679450" y="4714875"/>
            <a:ext cx="5438775" cy="44688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l-GR" noProof="0" smtClean="0"/>
              <a:t>Click to edit Master text styles</a:t>
            </a:r>
          </a:p>
          <a:p>
            <a:pPr lvl="0"/>
            <a:r>
              <a:rPr lang="el-GR" noProof="0" smtClean="0"/>
              <a:t>Second level</a:t>
            </a:r>
          </a:p>
          <a:p>
            <a:pPr lvl="0"/>
            <a:r>
              <a:rPr lang="el-GR" noProof="0" smtClean="0"/>
              <a:t>Third level</a:t>
            </a:r>
          </a:p>
          <a:p>
            <a:pPr lvl="0"/>
            <a:r>
              <a:rPr lang="el-GR" noProof="0" smtClean="0"/>
              <a:t>Fourth level</a:t>
            </a:r>
          </a:p>
          <a:p>
            <a:pPr lvl="0"/>
            <a:r>
              <a:rPr lang="el-GR" noProof="0" smtClean="0"/>
              <a:t>Fifth level</a:t>
            </a:r>
          </a:p>
        </p:txBody>
      </p:sp>
      <p:sp>
        <p:nvSpPr>
          <p:cNvPr id="119814" name="Rectangle 6"/>
          <p:cNvSpPr>
            <a:spLocks noGrp="1" noChangeArrowheads="1"/>
          </p:cNvSpPr>
          <p:nvPr>
            <p:ph type="ftr" sz="quarter" idx="4"/>
          </p:nvPr>
        </p:nvSpPr>
        <p:spPr bwMode="auto">
          <a:xfrm>
            <a:off x="0" y="9429750"/>
            <a:ext cx="29464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ea typeface="+mn-ea"/>
                <a:cs typeface="+mn-cs"/>
              </a:defRPr>
            </a:lvl1pPr>
          </a:lstStyle>
          <a:p>
            <a:pPr>
              <a:defRPr/>
            </a:pPr>
            <a:endParaRPr lang="el-GR"/>
          </a:p>
        </p:txBody>
      </p:sp>
      <p:sp>
        <p:nvSpPr>
          <p:cNvPr id="119815" name="Rectangle 7"/>
          <p:cNvSpPr>
            <a:spLocks noGrp="1" noChangeArrowheads="1"/>
          </p:cNvSpPr>
          <p:nvPr>
            <p:ph type="sldNum" sz="quarter" idx="5"/>
          </p:nvPr>
        </p:nvSpPr>
        <p:spPr bwMode="auto">
          <a:xfrm>
            <a:off x="3849688" y="9429750"/>
            <a:ext cx="29464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pitchFamily="34" charset="0"/>
                <a:ea typeface="ＭＳ Ｐゴシック" charset="-128"/>
                <a:cs typeface="+mn-cs"/>
              </a:defRPr>
            </a:lvl1pPr>
          </a:lstStyle>
          <a:p>
            <a:pPr>
              <a:defRPr/>
            </a:pPr>
            <a:fld id="{9F4D04B1-A6FB-4BD3-AC47-6FEA66E99F02}" type="slidenum">
              <a:rPr lang="el-GR"/>
              <a:pPr>
                <a:defRPr/>
              </a:pPr>
              <a:t>‹#›</a:t>
            </a:fld>
            <a:endParaRPr lang="el-GR"/>
          </a:p>
        </p:txBody>
      </p:sp>
    </p:spTree>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Arial" charset="0"/>
        <a:ea typeface="ＭＳ Ｐゴシック" charset="0"/>
        <a:cs typeface="ＭＳ Ｐゴシック"/>
      </a:defRPr>
    </a:lvl1pPr>
    <a:lvl2pPr marL="742950" indent="-285750" algn="l" rtl="0" eaLnBrk="0" fontAlgn="base" hangingPunct="0">
      <a:spcBef>
        <a:spcPct val="30000"/>
      </a:spcBef>
      <a:spcAft>
        <a:spcPct val="0"/>
      </a:spcAft>
      <a:defRPr sz="1200" kern="1200">
        <a:solidFill>
          <a:schemeClr val="tx1"/>
        </a:solidFill>
        <a:latin typeface="Arial" charset="0"/>
        <a:ea typeface="ＭＳ Ｐゴシック" charset="0"/>
        <a:cs typeface="ＭＳ Ｐゴシック"/>
      </a:defRPr>
    </a:lvl2pPr>
    <a:lvl3pPr marL="1143000" indent="-228600" algn="l" rtl="0" eaLnBrk="0" fontAlgn="base" hangingPunct="0">
      <a:spcBef>
        <a:spcPct val="30000"/>
      </a:spcBef>
      <a:spcAft>
        <a:spcPct val="0"/>
      </a:spcAft>
      <a:defRPr sz="1200" kern="1200">
        <a:solidFill>
          <a:schemeClr val="tx1"/>
        </a:solidFill>
        <a:latin typeface="Arial" charset="0"/>
        <a:ea typeface="ＭＳ Ｐゴシック" charset="0"/>
        <a:cs typeface="ＭＳ Ｐゴシック"/>
      </a:defRPr>
    </a:lvl3pPr>
    <a:lvl4pPr marL="1600200" indent="-228600" algn="l" rtl="0" eaLnBrk="0" fontAlgn="base" hangingPunct="0">
      <a:spcBef>
        <a:spcPct val="30000"/>
      </a:spcBef>
      <a:spcAft>
        <a:spcPct val="0"/>
      </a:spcAft>
      <a:defRPr sz="1200" kern="1200">
        <a:solidFill>
          <a:schemeClr val="tx1"/>
        </a:solidFill>
        <a:latin typeface="Arial" charset="0"/>
        <a:ea typeface="ＭＳ Ｐゴシック" charset="0"/>
        <a:cs typeface="ＭＳ Ｐゴシック"/>
      </a:defRPr>
    </a:lvl4pPr>
    <a:lvl5pPr marL="2057400" indent="-228600" algn="l" rtl="0" eaLnBrk="0" fontAlgn="base" hangingPunct="0">
      <a:spcBef>
        <a:spcPct val="30000"/>
      </a:spcBef>
      <a:spcAft>
        <a:spcPct val="0"/>
      </a:spcAft>
      <a:defRPr sz="1200" kern="1200">
        <a:solidFill>
          <a:schemeClr val="tx1"/>
        </a:solidFill>
        <a:latin typeface="Arial" charset="0"/>
        <a:ea typeface="ＭＳ Ｐゴシック" charset="0"/>
        <a:cs typeface="ＭＳ Ｐゴシック"/>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7"/>
          <p:cNvSpPr>
            <a:spLocks noGrp="1" noChangeArrowheads="1"/>
          </p:cNvSpPr>
          <p:nvPr>
            <p:ph type="sldNum" sz="quarter" idx="5"/>
          </p:nvPr>
        </p:nvSpPr>
        <p:spPr>
          <a:noFill/>
        </p:spPr>
        <p:txBody>
          <a:bodyPr/>
          <a:lstStyle/>
          <a:p>
            <a:fld id="{1F86B198-B84D-4132-AC9E-28571D37FAC4}" type="slidenum">
              <a:rPr lang="el-GR" smtClean="0">
                <a:latin typeface="Arial" charset="0"/>
              </a:rPr>
              <a:pPr/>
              <a:t>2</a:t>
            </a:fld>
            <a:endParaRPr lang="el-GR" smtClean="0">
              <a:latin typeface="Arial" charset="0"/>
            </a:endParaRPr>
          </a:p>
        </p:txBody>
      </p:sp>
      <p:sp>
        <p:nvSpPr>
          <p:cNvPr id="17410" name="Rectangle 2"/>
          <p:cNvSpPr>
            <a:spLocks noGrp="1" noRot="1" noChangeAspect="1" noChangeArrowheads="1" noTextEdit="1"/>
          </p:cNvSpPr>
          <p:nvPr>
            <p:ph type="sldImg"/>
          </p:nvPr>
        </p:nvSpPr>
        <p:spPr>
          <a:ln/>
        </p:spPr>
      </p:sp>
      <p:sp>
        <p:nvSpPr>
          <p:cNvPr id="17411" name="Rectangle 3"/>
          <p:cNvSpPr>
            <a:spLocks noGrp="1" noChangeArrowheads="1"/>
          </p:cNvSpPr>
          <p:nvPr>
            <p:ph type="body" idx="1"/>
          </p:nvPr>
        </p:nvSpPr>
        <p:spPr>
          <a:noFill/>
          <a:ln/>
        </p:spPr>
        <p:txBody>
          <a:bodyPr/>
          <a:lstStyle/>
          <a:p>
            <a:pPr eaLnBrk="1" hangingPunct="1">
              <a:spcBef>
                <a:spcPct val="0"/>
              </a:spcBef>
            </a:pPr>
            <a:endParaRPr lang="en-US" sz="1800" smtClean="0">
              <a:ea typeface="ＭＳ Ｐゴシック"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1 - Θέση εικόνας διαφάνειας"/>
          <p:cNvSpPr>
            <a:spLocks noGrp="1" noRot="1" noChangeAspect="1" noTextEdit="1"/>
          </p:cNvSpPr>
          <p:nvPr>
            <p:ph type="sldImg"/>
          </p:nvPr>
        </p:nvSpPr>
        <p:spPr>
          <a:ln/>
        </p:spPr>
      </p:sp>
      <p:sp>
        <p:nvSpPr>
          <p:cNvPr id="27650" name="2 - Θέση σημειώσεων"/>
          <p:cNvSpPr>
            <a:spLocks noGrp="1"/>
          </p:cNvSpPr>
          <p:nvPr>
            <p:ph type="body" idx="1"/>
          </p:nvPr>
        </p:nvSpPr>
        <p:spPr>
          <a:noFill/>
          <a:ln/>
        </p:spPr>
        <p:txBody>
          <a:bodyPr/>
          <a:lstStyle/>
          <a:p>
            <a:endParaRPr lang="el-GR" smtClean="0">
              <a:ea typeface="ＭＳ Ｐゴシック" charset="-128"/>
            </a:endParaRPr>
          </a:p>
        </p:txBody>
      </p:sp>
      <p:sp>
        <p:nvSpPr>
          <p:cNvPr id="27651" name="3 - Θέση αριθμού διαφάνειας"/>
          <p:cNvSpPr txBox="1">
            <a:spLocks noGrp="1"/>
          </p:cNvSpPr>
          <p:nvPr/>
        </p:nvSpPr>
        <p:spPr bwMode="auto">
          <a:xfrm>
            <a:off x="3849688" y="9429750"/>
            <a:ext cx="2946400" cy="496888"/>
          </a:xfrm>
          <a:prstGeom prst="rect">
            <a:avLst/>
          </a:prstGeom>
          <a:noFill/>
          <a:ln w="9525">
            <a:noFill/>
            <a:miter lim="800000"/>
            <a:headEnd/>
            <a:tailEnd/>
          </a:ln>
        </p:spPr>
        <p:txBody>
          <a:bodyPr anchor="b"/>
          <a:lstStyle/>
          <a:p>
            <a:pPr algn="r"/>
            <a:fld id="{126842F1-F12F-4BCF-A495-1936448F7B87}" type="slidenum">
              <a:rPr lang="el-GR" sz="1200"/>
              <a:pPr algn="r"/>
              <a:t>11</a:t>
            </a:fld>
            <a:endParaRPr lang="el-GR" sz="120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1 - Θέση εικόνας διαφάνειας"/>
          <p:cNvSpPr>
            <a:spLocks noGrp="1" noRot="1" noChangeAspect="1" noTextEdit="1"/>
          </p:cNvSpPr>
          <p:nvPr>
            <p:ph type="sldImg"/>
          </p:nvPr>
        </p:nvSpPr>
        <p:spPr>
          <a:ln/>
        </p:spPr>
      </p:sp>
      <p:sp>
        <p:nvSpPr>
          <p:cNvPr id="31746" name="2 - Θέση σημειώσεων"/>
          <p:cNvSpPr>
            <a:spLocks noGrp="1"/>
          </p:cNvSpPr>
          <p:nvPr>
            <p:ph type="body" idx="1"/>
          </p:nvPr>
        </p:nvSpPr>
        <p:spPr>
          <a:noFill/>
          <a:ln/>
        </p:spPr>
        <p:txBody>
          <a:bodyPr/>
          <a:lstStyle/>
          <a:p>
            <a:endParaRPr lang="en-US" smtClean="0">
              <a:ea typeface="ＭＳ Ｐゴシック" charset="-128"/>
            </a:endParaRPr>
          </a:p>
        </p:txBody>
      </p:sp>
      <p:sp>
        <p:nvSpPr>
          <p:cNvPr id="31747" name="3 - Θέση αριθμού διαφάνειας"/>
          <p:cNvSpPr txBox="1">
            <a:spLocks noGrp="1"/>
          </p:cNvSpPr>
          <p:nvPr/>
        </p:nvSpPr>
        <p:spPr bwMode="auto">
          <a:xfrm>
            <a:off x="3849688" y="9429750"/>
            <a:ext cx="2946400" cy="496888"/>
          </a:xfrm>
          <a:prstGeom prst="rect">
            <a:avLst/>
          </a:prstGeom>
          <a:noFill/>
          <a:ln w="9525">
            <a:noFill/>
            <a:miter lim="800000"/>
            <a:headEnd/>
            <a:tailEnd/>
          </a:ln>
        </p:spPr>
        <p:txBody>
          <a:bodyPr anchor="b"/>
          <a:lstStyle/>
          <a:p>
            <a:pPr algn="r"/>
            <a:fld id="{B9EC10AA-281C-4BE5-ABD3-B3DD29A2AFB1}" type="slidenum">
              <a:rPr lang="el-GR" sz="1200"/>
              <a:pPr algn="r"/>
              <a:t>14</a:t>
            </a:fld>
            <a:endParaRPr lang="el-GR" sz="120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1 - Θέση εικόνας διαφάνειας"/>
          <p:cNvSpPr>
            <a:spLocks noGrp="1" noRot="1" noChangeAspect="1" noTextEdit="1"/>
          </p:cNvSpPr>
          <p:nvPr>
            <p:ph type="sldImg"/>
          </p:nvPr>
        </p:nvSpPr>
        <p:spPr>
          <a:ln/>
        </p:spPr>
      </p:sp>
      <p:sp>
        <p:nvSpPr>
          <p:cNvPr id="35842" name="2 - Θέση σημειώσεων"/>
          <p:cNvSpPr>
            <a:spLocks noGrp="1"/>
          </p:cNvSpPr>
          <p:nvPr>
            <p:ph type="body" idx="1"/>
          </p:nvPr>
        </p:nvSpPr>
        <p:spPr>
          <a:noFill/>
          <a:ln/>
        </p:spPr>
        <p:txBody>
          <a:bodyPr/>
          <a:lstStyle/>
          <a:p>
            <a:endParaRPr lang="en-US" smtClean="0">
              <a:ea typeface="ＭＳ Ｐゴシック" charset="-128"/>
            </a:endParaRPr>
          </a:p>
        </p:txBody>
      </p:sp>
      <p:sp>
        <p:nvSpPr>
          <p:cNvPr id="35843" name="3 - Θέση αριθμού διαφάνειας"/>
          <p:cNvSpPr txBox="1">
            <a:spLocks noGrp="1"/>
          </p:cNvSpPr>
          <p:nvPr/>
        </p:nvSpPr>
        <p:spPr bwMode="auto">
          <a:xfrm>
            <a:off x="3849688" y="9429750"/>
            <a:ext cx="2946400" cy="496888"/>
          </a:xfrm>
          <a:prstGeom prst="rect">
            <a:avLst/>
          </a:prstGeom>
          <a:noFill/>
          <a:ln w="9525">
            <a:noFill/>
            <a:miter lim="800000"/>
            <a:headEnd/>
            <a:tailEnd/>
          </a:ln>
        </p:spPr>
        <p:txBody>
          <a:bodyPr anchor="b"/>
          <a:lstStyle/>
          <a:p>
            <a:pPr algn="r"/>
            <a:fld id="{16860D4B-6AC3-4CBD-9195-2626EDF05D83}" type="slidenum">
              <a:rPr lang="el-GR" sz="1200"/>
              <a:pPr algn="r"/>
              <a:t>17</a:t>
            </a:fld>
            <a:endParaRPr lang="el-GR" sz="120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1 - Θέση εικόνας διαφάνειας"/>
          <p:cNvSpPr>
            <a:spLocks noGrp="1" noRot="1" noChangeAspect="1" noTextEdit="1"/>
          </p:cNvSpPr>
          <p:nvPr>
            <p:ph type="sldImg"/>
          </p:nvPr>
        </p:nvSpPr>
        <p:spPr>
          <a:ln/>
        </p:spPr>
      </p:sp>
      <p:sp>
        <p:nvSpPr>
          <p:cNvPr id="38914" name="2 - Θέση σημειώσεων"/>
          <p:cNvSpPr>
            <a:spLocks noGrp="1"/>
          </p:cNvSpPr>
          <p:nvPr>
            <p:ph type="body" idx="1"/>
          </p:nvPr>
        </p:nvSpPr>
        <p:spPr>
          <a:noFill/>
          <a:ln/>
        </p:spPr>
        <p:txBody>
          <a:bodyPr/>
          <a:lstStyle/>
          <a:p>
            <a:pPr>
              <a:spcBef>
                <a:spcPct val="0"/>
              </a:spcBef>
            </a:pPr>
            <a:endParaRPr lang="el-GR" smtClean="0">
              <a:ea typeface="ＭＳ Ｐゴシック" charset="-128"/>
            </a:endParaRPr>
          </a:p>
        </p:txBody>
      </p:sp>
      <p:sp>
        <p:nvSpPr>
          <p:cNvPr id="38915" name="3 - Θέση αριθμού διαφάνειας"/>
          <p:cNvSpPr txBox="1">
            <a:spLocks noGrp="1"/>
          </p:cNvSpPr>
          <p:nvPr/>
        </p:nvSpPr>
        <p:spPr bwMode="auto">
          <a:xfrm>
            <a:off x="3849688" y="9429750"/>
            <a:ext cx="2946400" cy="496888"/>
          </a:xfrm>
          <a:prstGeom prst="rect">
            <a:avLst/>
          </a:prstGeom>
          <a:noFill/>
          <a:ln w="9525">
            <a:noFill/>
            <a:miter lim="800000"/>
            <a:headEnd/>
            <a:tailEnd/>
          </a:ln>
        </p:spPr>
        <p:txBody>
          <a:bodyPr anchor="b"/>
          <a:lstStyle/>
          <a:p>
            <a:pPr algn="r"/>
            <a:fld id="{06824335-9E93-4593-BE87-3C426E6A15D0}" type="slidenum">
              <a:rPr lang="el-GR" sz="1200">
                <a:latin typeface="Calibri" pitchFamily="34" charset="0"/>
              </a:rPr>
              <a:pPr algn="r"/>
              <a:t>19</a:t>
            </a:fld>
            <a:endParaRPr lang="el-GR" sz="1200">
              <a:latin typeface="Calibri"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1 - Θέση εικόνας διαφάνειας"/>
          <p:cNvSpPr>
            <a:spLocks noGrp="1" noRot="1" noChangeAspect="1" noTextEdit="1"/>
          </p:cNvSpPr>
          <p:nvPr>
            <p:ph type="sldImg"/>
          </p:nvPr>
        </p:nvSpPr>
        <p:spPr>
          <a:ln/>
        </p:spPr>
      </p:sp>
      <p:sp>
        <p:nvSpPr>
          <p:cNvPr id="47106" name="2 - Θέση σημειώσεων"/>
          <p:cNvSpPr>
            <a:spLocks noGrp="1"/>
          </p:cNvSpPr>
          <p:nvPr>
            <p:ph type="body" idx="1"/>
          </p:nvPr>
        </p:nvSpPr>
        <p:spPr>
          <a:noFill/>
          <a:ln/>
        </p:spPr>
        <p:txBody>
          <a:bodyPr/>
          <a:lstStyle/>
          <a:p>
            <a:endParaRPr lang="el-GR" smtClean="0">
              <a:ea typeface="ＭＳ Ｐゴシック" charset="-128"/>
            </a:endParaRPr>
          </a:p>
        </p:txBody>
      </p:sp>
      <p:sp>
        <p:nvSpPr>
          <p:cNvPr id="47107" name="3 - Θέση αριθμού διαφάνειας"/>
          <p:cNvSpPr>
            <a:spLocks noGrp="1"/>
          </p:cNvSpPr>
          <p:nvPr>
            <p:ph type="sldNum" sz="quarter" idx="5"/>
          </p:nvPr>
        </p:nvSpPr>
        <p:spPr>
          <a:noFill/>
        </p:spPr>
        <p:txBody>
          <a:bodyPr/>
          <a:lstStyle/>
          <a:p>
            <a:fld id="{1E7FB81D-8B2B-43F1-B806-2301D0191D17}" type="slidenum">
              <a:rPr lang="el-GR" smtClean="0">
                <a:latin typeface="Arial" charset="0"/>
              </a:rPr>
              <a:pPr/>
              <a:t>26</a:t>
            </a:fld>
            <a:endParaRPr lang="el-GR" smtClean="0">
              <a:latin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Slide Image Placeholder 1"/>
          <p:cNvSpPr>
            <a:spLocks noGrp="1" noRot="1" noChangeAspect="1" noTextEdit="1"/>
          </p:cNvSpPr>
          <p:nvPr>
            <p:ph type="sldImg"/>
          </p:nvPr>
        </p:nvSpPr>
        <p:spPr>
          <a:xfrm>
            <a:off x="871538" y="677863"/>
            <a:ext cx="4959350" cy="3719512"/>
          </a:xfrm>
          <a:ln/>
        </p:spPr>
      </p:sp>
      <p:sp>
        <p:nvSpPr>
          <p:cNvPr id="49154" name="Notes Placeholder 2"/>
          <p:cNvSpPr>
            <a:spLocks noGrp="1"/>
          </p:cNvSpPr>
          <p:nvPr>
            <p:ph type="body" idx="1"/>
          </p:nvPr>
        </p:nvSpPr>
        <p:spPr>
          <a:noFill/>
          <a:ln/>
        </p:spPr>
        <p:txBody>
          <a:bodyPr/>
          <a:lstStyle/>
          <a:p>
            <a:pPr>
              <a:spcBef>
                <a:spcPct val="0"/>
              </a:spcBef>
            </a:pPr>
            <a:r>
              <a:rPr lang="en-US" smtClean="0">
                <a:ea typeface="ＭＳ Ｐゴシック" charset="-128"/>
              </a:rPr>
              <a:t>  </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Slide Image Placeholder 1"/>
          <p:cNvSpPr>
            <a:spLocks noGrp="1" noRot="1" noChangeAspect="1" noTextEdit="1"/>
          </p:cNvSpPr>
          <p:nvPr>
            <p:ph type="sldImg"/>
          </p:nvPr>
        </p:nvSpPr>
        <p:spPr>
          <a:xfrm>
            <a:off x="871538" y="677863"/>
            <a:ext cx="4959350" cy="3719512"/>
          </a:xfrm>
          <a:ln/>
        </p:spPr>
      </p:sp>
      <p:sp>
        <p:nvSpPr>
          <p:cNvPr id="51202" name="Notes Placeholder 2"/>
          <p:cNvSpPr>
            <a:spLocks noGrp="1"/>
          </p:cNvSpPr>
          <p:nvPr>
            <p:ph type="body" idx="1"/>
          </p:nvPr>
        </p:nvSpPr>
        <p:spPr>
          <a:noFill/>
          <a:ln/>
        </p:spPr>
        <p:txBody>
          <a:bodyPr/>
          <a:lstStyle/>
          <a:p>
            <a:pPr>
              <a:spcBef>
                <a:spcPct val="0"/>
              </a:spcBef>
            </a:pPr>
            <a:r>
              <a:rPr lang="en-US" smtClean="0">
                <a:ea typeface="ＭＳ Ｐゴシック" charset="-128"/>
              </a:rPr>
              <a:t>  </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7"/>
          <p:cNvSpPr>
            <a:spLocks noGrp="1" noChangeArrowheads="1"/>
          </p:cNvSpPr>
          <p:nvPr>
            <p:ph type="sldNum" sz="quarter" idx="5"/>
          </p:nvPr>
        </p:nvSpPr>
        <p:spPr>
          <a:noFill/>
        </p:spPr>
        <p:txBody>
          <a:bodyPr/>
          <a:lstStyle/>
          <a:p>
            <a:fld id="{62FBD277-52A1-4105-A96F-EE37E30C3462}" type="slidenum">
              <a:rPr lang="el-GR" smtClean="0">
                <a:latin typeface="Arial" charset="0"/>
              </a:rPr>
              <a:pPr/>
              <a:t>29</a:t>
            </a:fld>
            <a:endParaRPr lang="el-GR" smtClean="0">
              <a:latin typeface="Arial" charset="0"/>
            </a:endParaRPr>
          </a:p>
        </p:txBody>
      </p:sp>
      <p:sp>
        <p:nvSpPr>
          <p:cNvPr id="53250" name="1 - Θέση εικόνας διαφάνειας"/>
          <p:cNvSpPr>
            <a:spLocks noGrp="1" noRot="1" noChangeAspect="1" noTextEdit="1"/>
          </p:cNvSpPr>
          <p:nvPr>
            <p:ph type="sldImg"/>
          </p:nvPr>
        </p:nvSpPr>
        <p:spPr>
          <a:ln/>
        </p:spPr>
      </p:sp>
      <p:sp>
        <p:nvSpPr>
          <p:cNvPr id="53251" name="2 - Θέση σημειώσεων"/>
          <p:cNvSpPr>
            <a:spLocks noGrp="1"/>
          </p:cNvSpPr>
          <p:nvPr>
            <p:ph type="body" idx="1"/>
          </p:nvPr>
        </p:nvSpPr>
        <p:spPr>
          <a:noFill/>
          <a:ln/>
        </p:spPr>
        <p:txBody>
          <a:bodyPr/>
          <a:lstStyle/>
          <a:p>
            <a:endParaRPr lang="el-GR" smtClean="0">
              <a:ea typeface="ＭＳ Ｐゴシック" charset="-128"/>
            </a:endParaRPr>
          </a:p>
        </p:txBody>
      </p:sp>
      <p:sp>
        <p:nvSpPr>
          <p:cNvPr id="53252" name="3 - Θέση αριθμού διαφάνειας"/>
          <p:cNvSpPr txBox="1">
            <a:spLocks noGrp="1"/>
          </p:cNvSpPr>
          <p:nvPr/>
        </p:nvSpPr>
        <p:spPr bwMode="auto">
          <a:xfrm>
            <a:off x="3849688" y="9429750"/>
            <a:ext cx="2946400" cy="496888"/>
          </a:xfrm>
          <a:prstGeom prst="rect">
            <a:avLst/>
          </a:prstGeom>
          <a:noFill/>
          <a:ln w="9525">
            <a:noFill/>
            <a:miter lim="800000"/>
            <a:headEnd/>
            <a:tailEnd/>
          </a:ln>
        </p:spPr>
        <p:txBody>
          <a:bodyPr anchor="b"/>
          <a:lstStyle/>
          <a:p>
            <a:pPr algn="r"/>
            <a:fld id="{D9CD9E59-E193-4991-A294-4ADF09EF3CA6}" type="slidenum">
              <a:rPr lang="el-GR" sz="1200"/>
              <a:pPr algn="r"/>
              <a:t>29</a:t>
            </a:fld>
            <a:endParaRPr lang="el-GR" sz="120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7"/>
          <p:cNvSpPr>
            <a:spLocks noGrp="1" noChangeArrowheads="1"/>
          </p:cNvSpPr>
          <p:nvPr>
            <p:ph type="sldNum" sz="quarter" idx="5"/>
          </p:nvPr>
        </p:nvSpPr>
        <p:spPr>
          <a:noFill/>
        </p:spPr>
        <p:txBody>
          <a:bodyPr/>
          <a:lstStyle/>
          <a:p>
            <a:fld id="{46D889ED-045E-4547-B09A-5F1166F99BB0}" type="slidenum">
              <a:rPr lang="el-GR" smtClean="0">
                <a:latin typeface="Arial" charset="0"/>
              </a:rPr>
              <a:pPr/>
              <a:t>30</a:t>
            </a:fld>
            <a:endParaRPr lang="el-GR" smtClean="0">
              <a:latin typeface="Arial" charset="0"/>
            </a:endParaRPr>
          </a:p>
        </p:txBody>
      </p:sp>
      <p:sp>
        <p:nvSpPr>
          <p:cNvPr id="55298" name="1 - Θέση εικόνας διαφάνειας"/>
          <p:cNvSpPr>
            <a:spLocks noGrp="1" noRot="1" noChangeAspect="1" noTextEdit="1"/>
          </p:cNvSpPr>
          <p:nvPr>
            <p:ph type="sldImg"/>
          </p:nvPr>
        </p:nvSpPr>
        <p:spPr>
          <a:ln/>
        </p:spPr>
      </p:sp>
      <p:sp>
        <p:nvSpPr>
          <p:cNvPr id="55299" name="2 - Θέση σημειώσεων"/>
          <p:cNvSpPr>
            <a:spLocks noGrp="1"/>
          </p:cNvSpPr>
          <p:nvPr>
            <p:ph type="body" idx="1"/>
          </p:nvPr>
        </p:nvSpPr>
        <p:spPr>
          <a:noFill/>
          <a:ln/>
        </p:spPr>
        <p:txBody>
          <a:bodyPr/>
          <a:lstStyle/>
          <a:p>
            <a:endParaRPr lang="el-GR" smtClean="0">
              <a:ea typeface="ＭＳ Ｐゴシック" charset="-128"/>
            </a:endParaRPr>
          </a:p>
        </p:txBody>
      </p:sp>
      <p:sp>
        <p:nvSpPr>
          <p:cNvPr id="55300" name="3 - Θέση αριθμού διαφάνειας"/>
          <p:cNvSpPr txBox="1">
            <a:spLocks noGrp="1"/>
          </p:cNvSpPr>
          <p:nvPr/>
        </p:nvSpPr>
        <p:spPr bwMode="auto">
          <a:xfrm>
            <a:off x="3849688" y="9429750"/>
            <a:ext cx="2946400" cy="496888"/>
          </a:xfrm>
          <a:prstGeom prst="rect">
            <a:avLst/>
          </a:prstGeom>
          <a:noFill/>
          <a:ln w="9525">
            <a:noFill/>
            <a:miter lim="800000"/>
            <a:headEnd/>
            <a:tailEnd/>
          </a:ln>
        </p:spPr>
        <p:txBody>
          <a:bodyPr anchor="b"/>
          <a:lstStyle/>
          <a:p>
            <a:pPr algn="r"/>
            <a:fld id="{B2239711-87E9-47D5-A038-3175EEDFED40}" type="slidenum">
              <a:rPr lang="el-GR" sz="1200"/>
              <a:pPr algn="r"/>
              <a:t>30</a:t>
            </a:fld>
            <a:endParaRPr lang="el-GR" sz="120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Slide Image Placeholder 1"/>
          <p:cNvSpPr>
            <a:spLocks noGrp="1" noRot="1" noChangeAspect="1" noTextEdit="1"/>
          </p:cNvSpPr>
          <p:nvPr>
            <p:ph type="sldImg"/>
          </p:nvPr>
        </p:nvSpPr>
        <p:spPr>
          <a:ln/>
        </p:spPr>
      </p:sp>
      <p:sp>
        <p:nvSpPr>
          <p:cNvPr id="57346" name="Notes Placeholder 2"/>
          <p:cNvSpPr>
            <a:spLocks noGrp="1"/>
          </p:cNvSpPr>
          <p:nvPr>
            <p:ph type="body" idx="1"/>
          </p:nvPr>
        </p:nvSpPr>
        <p:spPr>
          <a:xfrm>
            <a:off x="679450" y="4716463"/>
            <a:ext cx="5438775" cy="4467225"/>
          </a:xfrm>
          <a:noFill/>
          <a:ln/>
        </p:spPr>
        <p:txBody>
          <a:bodyPr/>
          <a:lstStyle/>
          <a:p>
            <a:pPr>
              <a:spcBef>
                <a:spcPct val="0"/>
              </a:spcBef>
            </a:pPr>
            <a:endParaRPr lang="en-US" sz="1800" smtClean="0">
              <a:ea typeface="ＭＳ Ｐゴシック" charset="-128"/>
            </a:endParaRPr>
          </a:p>
        </p:txBody>
      </p:sp>
      <p:sp>
        <p:nvSpPr>
          <p:cNvPr id="57347" name="Slide Number Placeholder 3"/>
          <p:cNvSpPr txBox="1">
            <a:spLocks noGrp="1"/>
          </p:cNvSpPr>
          <p:nvPr/>
        </p:nvSpPr>
        <p:spPr bwMode="auto">
          <a:xfrm>
            <a:off x="3849688" y="9429750"/>
            <a:ext cx="2946400" cy="496888"/>
          </a:xfrm>
          <a:prstGeom prst="rect">
            <a:avLst/>
          </a:prstGeom>
          <a:noFill/>
          <a:ln w="9525">
            <a:noFill/>
            <a:miter lim="800000"/>
            <a:headEnd/>
            <a:tailEnd/>
          </a:ln>
        </p:spPr>
        <p:txBody>
          <a:bodyPr anchor="b"/>
          <a:lstStyle/>
          <a:p>
            <a:pPr algn="r"/>
            <a:fld id="{379B2718-B94E-4A22-8614-50A99E30AB85}" type="slidenum">
              <a:rPr lang="el-GR" sz="1200">
                <a:latin typeface="Calibri" pitchFamily="34" charset="0"/>
              </a:rPr>
              <a:pPr algn="r"/>
              <a:t>31</a:t>
            </a:fld>
            <a:endParaRPr lang="el-GR" sz="1200">
              <a:latin typeface="Calibri"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Slide Image Placeholder 1"/>
          <p:cNvSpPr>
            <a:spLocks noGrp="1" noRot="1" noChangeAspect="1" noTextEdit="1"/>
          </p:cNvSpPr>
          <p:nvPr>
            <p:ph type="sldImg"/>
          </p:nvPr>
        </p:nvSpPr>
        <p:spPr>
          <a:ln/>
        </p:spPr>
      </p:sp>
      <p:sp>
        <p:nvSpPr>
          <p:cNvPr id="59394" name="Notes Placeholder 2"/>
          <p:cNvSpPr>
            <a:spLocks noGrp="1"/>
          </p:cNvSpPr>
          <p:nvPr>
            <p:ph type="body" idx="1"/>
          </p:nvPr>
        </p:nvSpPr>
        <p:spPr>
          <a:noFill/>
          <a:ln/>
        </p:spPr>
        <p:txBody>
          <a:bodyPr/>
          <a:lstStyle/>
          <a:p>
            <a:pPr>
              <a:spcBef>
                <a:spcPct val="0"/>
              </a:spcBef>
            </a:pPr>
            <a:endParaRPr lang="en-US" sz="1800" smtClean="0">
              <a:ea typeface="ＭＳ Ｐゴシック" charset="-128"/>
            </a:endParaRPr>
          </a:p>
        </p:txBody>
      </p:sp>
      <p:sp>
        <p:nvSpPr>
          <p:cNvPr id="59395" name="Slide Number Placeholder 3"/>
          <p:cNvSpPr txBox="1">
            <a:spLocks noGrp="1"/>
          </p:cNvSpPr>
          <p:nvPr/>
        </p:nvSpPr>
        <p:spPr bwMode="auto">
          <a:xfrm>
            <a:off x="3849688" y="9429750"/>
            <a:ext cx="2946400" cy="496888"/>
          </a:xfrm>
          <a:prstGeom prst="rect">
            <a:avLst/>
          </a:prstGeom>
          <a:noFill/>
          <a:ln w="9525">
            <a:noFill/>
            <a:miter lim="800000"/>
            <a:headEnd/>
            <a:tailEnd/>
          </a:ln>
        </p:spPr>
        <p:txBody>
          <a:bodyPr anchor="b"/>
          <a:lstStyle/>
          <a:p>
            <a:pPr algn="r"/>
            <a:fld id="{22FE00AA-0823-4C5D-9C66-4975F3FAA82D}" type="slidenum">
              <a:rPr lang="el-GR" sz="1200">
                <a:latin typeface="Calibri" pitchFamily="34" charset="0"/>
              </a:rPr>
              <a:pPr algn="r"/>
              <a:t>32</a:t>
            </a:fld>
            <a:endParaRPr lang="el-GR" sz="1200">
              <a:latin typeface="Calibri"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Slide Image Placeholder 1"/>
          <p:cNvSpPr>
            <a:spLocks noGrp="1" noRot="1" noChangeAspect="1" noTextEdit="1"/>
          </p:cNvSpPr>
          <p:nvPr>
            <p:ph type="sldImg"/>
          </p:nvPr>
        </p:nvSpPr>
        <p:spPr>
          <a:xfrm>
            <a:off x="873125" y="677863"/>
            <a:ext cx="4957763" cy="3719512"/>
          </a:xfrm>
          <a:ln/>
        </p:spPr>
      </p:sp>
      <p:sp>
        <p:nvSpPr>
          <p:cNvPr id="68610" name="Notes Placeholder 2"/>
          <p:cNvSpPr>
            <a:spLocks noGrp="1"/>
          </p:cNvSpPr>
          <p:nvPr>
            <p:ph type="body" idx="1"/>
          </p:nvPr>
        </p:nvSpPr>
        <p:spPr>
          <a:noFill/>
          <a:ln/>
        </p:spPr>
        <p:txBody>
          <a:bodyPr/>
          <a:lstStyle/>
          <a:p>
            <a:pPr>
              <a:spcBef>
                <a:spcPct val="0"/>
              </a:spcBef>
            </a:pPr>
            <a:r>
              <a:rPr lang="en-US" smtClean="0">
                <a:ea typeface="ＭＳ Ｐゴシック" charset="-128"/>
              </a:rPr>
              <a:t>  </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Slide Image Placeholder 1"/>
          <p:cNvSpPr>
            <a:spLocks noGrp="1" noRot="1" noChangeAspect="1"/>
          </p:cNvSpPr>
          <p:nvPr>
            <p:ph type="sldImg"/>
          </p:nvPr>
        </p:nvSpPr>
        <p:spPr>
          <a:ln/>
        </p:spPr>
      </p:sp>
      <p:sp>
        <p:nvSpPr>
          <p:cNvPr id="71682" name="Notes Placeholder 2"/>
          <p:cNvSpPr>
            <a:spLocks noGrp="1"/>
          </p:cNvSpPr>
          <p:nvPr>
            <p:ph type="body" idx="1"/>
          </p:nvPr>
        </p:nvSpPr>
        <p:spPr>
          <a:noFill/>
          <a:ln/>
        </p:spPr>
        <p:txBody>
          <a:bodyPr/>
          <a:lstStyle/>
          <a:p>
            <a:endParaRPr lang="el-GR" smtClean="0">
              <a:ea typeface="ＭＳ Ｐゴシック" charset="-128"/>
            </a:endParaRPr>
          </a:p>
        </p:txBody>
      </p:sp>
      <p:sp>
        <p:nvSpPr>
          <p:cNvPr id="71683" name="Slide Number Placeholder 3"/>
          <p:cNvSpPr>
            <a:spLocks noGrp="1"/>
          </p:cNvSpPr>
          <p:nvPr>
            <p:ph type="sldNum" sz="quarter" idx="5"/>
          </p:nvPr>
        </p:nvSpPr>
        <p:spPr>
          <a:noFill/>
        </p:spPr>
        <p:txBody>
          <a:bodyPr/>
          <a:lstStyle/>
          <a:p>
            <a:fld id="{1BCF917C-5A63-4C62-B5D1-10D7E94872FF}" type="slidenum">
              <a:rPr lang="el-GR" smtClean="0">
                <a:latin typeface="Arial" charset="0"/>
              </a:rPr>
              <a:pPr/>
              <a:t>40</a:t>
            </a:fld>
            <a:endParaRPr lang="el-GR" smtClean="0">
              <a:latin typeface="Arial"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1 - Θέση εικόνας διαφάνειας"/>
          <p:cNvSpPr>
            <a:spLocks noGrp="1" noRot="1" noChangeAspect="1"/>
          </p:cNvSpPr>
          <p:nvPr>
            <p:ph type="sldImg"/>
          </p:nvPr>
        </p:nvSpPr>
        <p:spPr>
          <a:ln/>
        </p:spPr>
      </p:sp>
      <p:sp>
        <p:nvSpPr>
          <p:cNvPr id="73730" name="2 - Θέση σημειώσεων"/>
          <p:cNvSpPr>
            <a:spLocks noGrp="1"/>
          </p:cNvSpPr>
          <p:nvPr>
            <p:ph type="body" idx="1"/>
          </p:nvPr>
        </p:nvSpPr>
        <p:spPr>
          <a:noFill/>
          <a:ln/>
        </p:spPr>
        <p:txBody>
          <a:bodyPr/>
          <a:lstStyle/>
          <a:p>
            <a:r>
              <a:rPr lang="el-GR" smtClean="0">
                <a:ea typeface="ＭＳ Ｐゴシック" charset="-128"/>
              </a:rPr>
              <a:t>%6 σε προστιθέμενη αξια, 15% αν είναι όλος ο διψήφιος</a:t>
            </a:r>
          </a:p>
          <a:p>
            <a:r>
              <a:rPr lang="el-GR" smtClean="0">
                <a:ea typeface="ＭＳ Ｐゴシック" charset="-128"/>
              </a:rPr>
              <a:t>4% σε απασχόληση στη μεταποίηση, 13% σε όλον το διψήφιο</a:t>
            </a:r>
          </a:p>
          <a:p>
            <a:r>
              <a:rPr lang="el-GR" smtClean="0">
                <a:ea typeface="ＭＳ Ｐゴシック" charset="-128"/>
              </a:rPr>
              <a:t>1,5 δισεκ. € 14,3% των βιομηχανικών εξαγωγών</a:t>
            </a:r>
          </a:p>
        </p:txBody>
      </p:sp>
      <p:sp>
        <p:nvSpPr>
          <p:cNvPr id="4" name="3 - Θέση αριθμού διαφάνειας"/>
          <p:cNvSpPr>
            <a:spLocks noGrp="1"/>
          </p:cNvSpPr>
          <p:nvPr>
            <p:ph type="sldNum" sz="quarter" idx="5"/>
          </p:nvPr>
        </p:nvSpPr>
        <p:spPr/>
        <p:txBody>
          <a:bodyPr/>
          <a:lstStyle/>
          <a:p>
            <a:pPr>
              <a:defRPr/>
            </a:pPr>
            <a:fld id="{461EABFA-E2AA-4E9E-AA3A-8EB35B670361}" type="slidenum">
              <a:rPr lang="el-GR" smtClean="0"/>
              <a:pPr>
                <a:defRPr/>
              </a:pPr>
              <a:t>41</a:t>
            </a:fld>
            <a:endParaRPr lang="el-G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Slide Image Placeholder 1"/>
          <p:cNvSpPr>
            <a:spLocks noGrp="1" noRot="1" noChangeAspect="1"/>
          </p:cNvSpPr>
          <p:nvPr>
            <p:ph type="sldImg"/>
          </p:nvPr>
        </p:nvSpPr>
        <p:spPr>
          <a:ln/>
        </p:spPr>
      </p:sp>
      <p:sp>
        <p:nvSpPr>
          <p:cNvPr id="75778" name="Notes Placeholder 2"/>
          <p:cNvSpPr>
            <a:spLocks noGrp="1"/>
          </p:cNvSpPr>
          <p:nvPr>
            <p:ph type="body" idx="1"/>
          </p:nvPr>
        </p:nvSpPr>
        <p:spPr>
          <a:noFill/>
          <a:ln/>
        </p:spPr>
        <p:txBody>
          <a:bodyPr/>
          <a:lstStyle/>
          <a:p>
            <a:endParaRPr lang="en-GB" smtClean="0">
              <a:ea typeface="ＭＳ Ｐゴシック" charset="-128"/>
            </a:endParaRPr>
          </a:p>
        </p:txBody>
      </p:sp>
      <p:sp>
        <p:nvSpPr>
          <p:cNvPr id="75779" name="Slide Number Placeholder 3"/>
          <p:cNvSpPr>
            <a:spLocks noGrp="1"/>
          </p:cNvSpPr>
          <p:nvPr>
            <p:ph type="sldNum" sz="quarter" idx="5"/>
          </p:nvPr>
        </p:nvSpPr>
        <p:spPr>
          <a:noFill/>
        </p:spPr>
        <p:txBody>
          <a:bodyPr/>
          <a:lstStyle/>
          <a:p>
            <a:fld id="{E9F415DB-53F3-41EF-81EF-5BA64C0AE3C7}" type="slidenum">
              <a:rPr lang="el-GR" smtClean="0">
                <a:latin typeface="Arial" charset="0"/>
              </a:rPr>
              <a:pPr/>
              <a:t>42</a:t>
            </a:fld>
            <a:endParaRPr lang="el-GR" smtClean="0">
              <a:latin typeface="Arial"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Slide Image Placeholder 1"/>
          <p:cNvSpPr>
            <a:spLocks noGrp="1" noRot="1" noChangeAspect="1"/>
          </p:cNvSpPr>
          <p:nvPr>
            <p:ph type="sldImg"/>
          </p:nvPr>
        </p:nvSpPr>
        <p:spPr>
          <a:ln/>
        </p:spPr>
      </p:sp>
      <p:sp>
        <p:nvSpPr>
          <p:cNvPr id="77826" name="Notes Placeholder 2"/>
          <p:cNvSpPr>
            <a:spLocks noGrp="1"/>
          </p:cNvSpPr>
          <p:nvPr>
            <p:ph type="body" idx="1"/>
          </p:nvPr>
        </p:nvSpPr>
        <p:spPr>
          <a:noFill/>
          <a:ln/>
        </p:spPr>
        <p:txBody>
          <a:bodyPr/>
          <a:lstStyle/>
          <a:p>
            <a:endParaRPr lang="en-GB" smtClean="0">
              <a:ea typeface="ＭＳ Ｐゴシック" charset="-128"/>
            </a:endParaRPr>
          </a:p>
        </p:txBody>
      </p:sp>
      <p:sp>
        <p:nvSpPr>
          <p:cNvPr id="77827" name="Slide Number Placeholder 3"/>
          <p:cNvSpPr>
            <a:spLocks noGrp="1"/>
          </p:cNvSpPr>
          <p:nvPr>
            <p:ph type="sldNum" sz="quarter" idx="5"/>
          </p:nvPr>
        </p:nvSpPr>
        <p:spPr>
          <a:noFill/>
        </p:spPr>
        <p:txBody>
          <a:bodyPr/>
          <a:lstStyle/>
          <a:p>
            <a:fld id="{387CA3D2-4D32-4308-B388-C7F226BCAE41}" type="slidenum">
              <a:rPr lang="el-GR" smtClean="0">
                <a:latin typeface="Arial" charset="0"/>
              </a:rPr>
              <a:pPr/>
              <a:t>43</a:t>
            </a:fld>
            <a:endParaRPr lang="el-GR" smtClean="0">
              <a:latin typeface="Arial"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Slide Image Placeholder 1"/>
          <p:cNvSpPr>
            <a:spLocks noGrp="1" noRot="1" noChangeAspect="1"/>
          </p:cNvSpPr>
          <p:nvPr>
            <p:ph type="sldImg"/>
          </p:nvPr>
        </p:nvSpPr>
        <p:spPr>
          <a:ln/>
        </p:spPr>
      </p:sp>
      <p:sp>
        <p:nvSpPr>
          <p:cNvPr id="79874" name="Notes Placeholder 2"/>
          <p:cNvSpPr>
            <a:spLocks noGrp="1"/>
          </p:cNvSpPr>
          <p:nvPr>
            <p:ph type="body" idx="1"/>
          </p:nvPr>
        </p:nvSpPr>
        <p:spPr>
          <a:noFill/>
          <a:ln/>
        </p:spPr>
        <p:txBody>
          <a:bodyPr/>
          <a:lstStyle/>
          <a:p>
            <a:endParaRPr lang="en-GB" smtClean="0">
              <a:ea typeface="ＭＳ Ｐゴシック" charset="-128"/>
            </a:endParaRPr>
          </a:p>
        </p:txBody>
      </p:sp>
      <p:sp>
        <p:nvSpPr>
          <p:cNvPr id="79875" name="Slide Number Placeholder 3"/>
          <p:cNvSpPr>
            <a:spLocks noGrp="1"/>
          </p:cNvSpPr>
          <p:nvPr>
            <p:ph type="sldNum" sz="quarter" idx="5"/>
          </p:nvPr>
        </p:nvSpPr>
        <p:spPr>
          <a:noFill/>
        </p:spPr>
        <p:txBody>
          <a:bodyPr/>
          <a:lstStyle/>
          <a:p>
            <a:fld id="{710F1C5E-6FB3-44FE-9778-E19CB8A755FF}" type="slidenum">
              <a:rPr lang="el-GR" smtClean="0">
                <a:latin typeface="Arial" charset="0"/>
              </a:rPr>
              <a:pPr/>
              <a:t>44</a:t>
            </a:fld>
            <a:endParaRPr lang="el-GR" smtClean="0">
              <a:latin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l-G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l-GR"/>
          </a:p>
        </p:txBody>
      </p:sp>
      <p:sp>
        <p:nvSpPr>
          <p:cNvPr id="4" name="Date Placeholder 3"/>
          <p:cNvSpPr>
            <a:spLocks noGrp="1"/>
          </p:cNvSpPr>
          <p:nvPr>
            <p:ph type="dt" sz="half" idx="10"/>
          </p:nvPr>
        </p:nvSpPr>
        <p:spPr/>
        <p:txBody>
          <a:bodyPr/>
          <a:lstStyle>
            <a:lvl1pPr>
              <a:defRPr/>
            </a:lvl1pPr>
          </a:lstStyle>
          <a:p>
            <a:pPr>
              <a:defRPr/>
            </a:pPr>
            <a:endParaRPr lang="el-GR"/>
          </a:p>
        </p:txBody>
      </p:sp>
      <p:sp>
        <p:nvSpPr>
          <p:cNvPr id="5" name="Footer Placeholder 4"/>
          <p:cNvSpPr>
            <a:spLocks noGrp="1"/>
          </p:cNvSpPr>
          <p:nvPr>
            <p:ph type="ftr" sz="quarter" idx="11"/>
          </p:nvPr>
        </p:nvSpPr>
        <p:spPr/>
        <p:txBody>
          <a:bodyPr/>
          <a:lstStyle>
            <a:lvl1pPr>
              <a:defRPr/>
            </a:lvl1pPr>
          </a:lstStyle>
          <a:p>
            <a:pPr>
              <a:defRPr/>
            </a:pPr>
            <a:r>
              <a:rPr lang="el-GR"/>
              <a:t>Ίδρυμα Οικονομικών &amp; Βιομηχανικών Ερευνών </a:t>
            </a:r>
          </a:p>
        </p:txBody>
      </p:sp>
      <p:sp>
        <p:nvSpPr>
          <p:cNvPr id="6" name="Slide Number Placeholder 5"/>
          <p:cNvSpPr>
            <a:spLocks noGrp="1"/>
          </p:cNvSpPr>
          <p:nvPr>
            <p:ph type="sldNum" sz="quarter" idx="12"/>
          </p:nvPr>
        </p:nvSpPr>
        <p:spPr/>
        <p:txBody>
          <a:bodyPr/>
          <a:lstStyle>
            <a:lvl1pPr>
              <a:defRPr/>
            </a:lvl1pPr>
          </a:lstStyle>
          <a:p>
            <a:pPr>
              <a:defRPr/>
            </a:pPr>
            <a:fld id="{21864D7C-9355-4547-A437-A7C301422B7B}" type="slidenum">
              <a:rPr lang="el-GR"/>
              <a:pPr>
                <a:defRPr/>
              </a:pPr>
              <a:t>‹#›</a:t>
            </a:fld>
            <a:endParaRPr lang="el-G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l-G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4" name="Date Placeholder 3"/>
          <p:cNvSpPr>
            <a:spLocks noGrp="1"/>
          </p:cNvSpPr>
          <p:nvPr>
            <p:ph type="dt" sz="half" idx="10"/>
          </p:nvPr>
        </p:nvSpPr>
        <p:spPr/>
        <p:txBody>
          <a:bodyPr/>
          <a:lstStyle>
            <a:lvl1pPr>
              <a:defRPr/>
            </a:lvl1pPr>
          </a:lstStyle>
          <a:p>
            <a:pPr>
              <a:defRPr/>
            </a:pPr>
            <a:endParaRPr lang="el-GR"/>
          </a:p>
        </p:txBody>
      </p:sp>
      <p:sp>
        <p:nvSpPr>
          <p:cNvPr id="5" name="Footer Placeholder 4"/>
          <p:cNvSpPr>
            <a:spLocks noGrp="1"/>
          </p:cNvSpPr>
          <p:nvPr>
            <p:ph type="ftr" sz="quarter" idx="11"/>
          </p:nvPr>
        </p:nvSpPr>
        <p:spPr/>
        <p:txBody>
          <a:bodyPr/>
          <a:lstStyle>
            <a:lvl1pPr>
              <a:defRPr/>
            </a:lvl1pPr>
          </a:lstStyle>
          <a:p>
            <a:pPr>
              <a:defRPr/>
            </a:pPr>
            <a:r>
              <a:rPr lang="el-GR"/>
              <a:t>Ίδρυμα Οικονομικών &amp; Βιομηχανικών Ερευνών </a:t>
            </a:r>
          </a:p>
        </p:txBody>
      </p:sp>
      <p:sp>
        <p:nvSpPr>
          <p:cNvPr id="6" name="Slide Number Placeholder 5"/>
          <p:cNvSpPr>
            <a:spLocks noGrp="1"/>
          </p:cNvSpPr>
          <p:nvPr>
            <p:ph type="sldNum" sz="quarter" idx="12"/>
          </p:nvPr>
        </p:nvSpPr>
        <p:spPr/>
        <p:txBody>
          <a:bodyPr/>
          <a:lstStyle>
            <a:lvl1pPr>
              <a:defRPr/>
            </a:lvl1pPr>
          </a:lstStyle>
          <a:p>
            <a:pPr>
              <a:defRPr/>
            </a:pPr>
            <a:fld id="{17C58574-01D0-4F72-A1AD-900E8AA6CF40}" type="slidenum">
              <a:rPr lang="el-GR"/>
              <a:pPr>
                <a:defRPr/>
              </a:pPr>
              <a:t>‹#›</a:t>
            </a:fld>
            <a:endParaRPr lang="el-G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l-G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l-GR"/>
          </a:p>
        </p:txBody>
      </p:sp>
      <p:sp>
        <p:nvSpPr>
          <p:cNvPr id="5" name="Footer Placeholder 4"/>
          <p:cNvSpPr>
            <a:spLocks noGrp="1"/>
          </p:cNvSpPr>
          <p:nvPr>
            <p:ph type="ftr" sz="quarter" idx="11"/>
          </p:nvPr>
        </p:nvSpPr>
        <p:spPr/>
        <p:txBody>
          <a:bodyPr/>
          <a:lstStyle>
            <a:lvl1pPr>
              <a:defRPr/>
            </a:lvl1pPr>
          </a:lstStyle>
          <a:p>
            <a:pPr>
              <a:defRPr/>
            </a:pPr>
            <a:r>
              <a:rPr lang="el-GR"/>
              <a:t>Ίδρυμα Οικονομικών &amp; Βιομηχανικών Ερευνών </a:t>
            </a:r>
          </a:p>
        </p:txBody>
      </p:sp>
      <p:sp>
        <p:nvSpPr>
          <p:cNvPr id="6" name="Slide Number Placeholder 5"/>
          <p:cNvSpPr>
            <a:spLocks noGrp="1"/>
          </p:cNvSpPr>
          <p:nvPr>
            <p:ph type="sldNum" sz="quarter" idx="12"/>
          </p:nvPr>
        </p:nvSpPr>
        <p:spPr/>
        <p:txBody>
          <a:bodyPr/>
          <a:lstStyle>
            <a:lvl1pPr>
              <a:defRPr/>
            </a:lvl1pPr>
          </a:lstStyle>
          <a:p>
            <a:pPr>
              <a:defRPr/>
            </a:pPr>
            <a:fld id="{7DE74F52-E70F-486A-8AB1-8DB417C73C83}" type="slidenum">
              <a:rPr lang="el-GR"/>
              <a:pPr>
                <a:defRPr/>
              </a:pPr>
              <a:t>‹#›</a:t>
            </a:fld>
            <a:endParaRPr lang="el-G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l-G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5" name="Date Placeholder 3"/>
          <p:cNvSpPr>
            <a:spLocks noGrp="1"/>
          </p:cNvSpPr>
          <p:nvPr>
            <p:ph type="dt" sz="half" idx="10"/>
          </p:nvPr>
        </p:nvSpPr>
        <p:spPr/>
        <p:txBody>
          <a:bodyPr/>
          <a:lstStyle>
            <a:lvl1pPr>
              <a:defRPr/>
            </a:lvl1pPr>
          </a:lstStyle>
          <a:p>
            <a:pPr>
              <a:defRPr/>
            </a:pPr>
            <a:endParaRPr lang="el-GR"/>
          </a:p>
        </p:txBody>
      </p:sp>
      <p:sp>
        <p:nvSpPr>
          <p:cNvPr id="6" name="Footer Placeholder 4"/>
          <p:cNvSpPr>
            <a:spLocks noGrp="1"/>
          </p:cNvSpPr>
          <p:nvPr>
            <p:ph type="ftr" sz="quarter" idx="11"/>
          </p:nvPr>
        </p:nvSpPr>
        <p:spPr/>
        <p:txBody>
          <a:bodyPr/>
          <a:lstStyle>
            <a:lvl1pPr>
              <a:defRPr/>
            </a:lvl1pPr>
          </a:lstStyle>
          <a:p>
            <a:pPr>
              <a:defRPr/>
            </a:pPr>
            <a:r>
              <a:rPr lang="el-GR"/>
              <a:t>Ίδρυμα Οικονομικών &amp; Βιομηχανικών Ερευνών </a:t>
            </a:r>
          </a:p>
        </p:txBody>
      </p:sp>
      <p:sp>
        <p:nvSpPr>
          <p:cNvPr id="7" name="Slide Number Placeholder 5"/>
          <p:cNvSpPr>
            <a:spLocks noGrp="1"/>
          </p:cNvSpPr>
          <p:nvPr>
            <p:ph type="sldNum" sz="quarter" idx="12"/>
          </p:nvPr>
        </p:nvSpPr>
        <p:spPr/>
        <p:txBody>
          <a:bodyPr/>
          <a:lstStyle>
            <a:lvl1pPr>
              <a:defRPr/>
            </a:lvl1pPr>
          </a:lstStyle>
          <a:p>
            <a:pPr>
              <a:defRPr/>
            </a:pPr>
            <a:fld id="{CF804B10-CCFD-4E6A-BE64-040F67C48355}" type="slidenum">
              <a:rPr lang="el-GR"/>
              <a:pPr>
                <a:defRPr/>
              </a:pPr>
              <a:t>‹#›</a:t>
            </a:fld>
            <a:endParaRPr lang="el-G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l-G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7" name="Date Placeholder 3"/>
          <p:cNvSpPr>
            <a:spLocks noGrp="1"/>
          </p:cNvSpPr>
          <p:nvPr>
            <p:ph type="dt" sz="half" idx="10"/>
          </p:nvPr>
        </p:nvSpPr>
        <p:spPr/>
        <p:txBody>
          <a:bodyPr/>
          <a:lstStyle>
            <a:lvl1pPr>
              <a:defRPr/>
            </a:lvl1pPr>
          </a:lstStyle>
          <a:p>
            <a:pPr>
              <a:defRPr/>
            </a:pPr>
            <a:endParaRPr lang="el-GR"/>
          </a:p>
        </p:txBody>
      </p:sp>
      <p:sp>
        <p:nvSpPr>
          <p:cNvPr id="8" name="Footer Placeholder 4"/>
          <p:cNvSpPr>
            <a:spLocks noGrp="1"/>
          </p:cNvSpPr>
          <p:nvPr>
            <p:ph type="ftr" sz="quarter" idx="11"/>
          </p:nvPr>
        </p:nvSpPr>
        <p:spPr/>
        <p:txBody>
          <a:bodyPr/>
          <a:lstStyle>
            <a:lvl1pPr>
              <a:defRPr/>
            </a:lvl1pPr>
          </a:lstStyle>
          <a:p>
            <a:pPr>
              <a:defRPr/>
            </a:pPr>
            <a:r>
              <a:rPr lang="el-GR"/>
              <a:t>Ίδρυμα Οικονομικών &amp; Βιομηχανικών Ερευνών </a:t>
            </a:r>
          </a:p>
        </p:txBody>
      </p:sp>
      <p:sp>
        <p:nvSpPr>
          <p:cNvPr id="9" name="Slide Number Placeholder 5"/>
          <p:cNvSpPr>
            <a:spLocks noGrp="1"/>
          </p:cNvSpPr>
          <p:nvPr>
            <p:ph type="sldNum" sz="quarter" idx="12"/>
          </p:nvPr>
        </p:nvSpPr>
        <p:spPr/>
        <p:txBody>
          <a:bodyPr/>
          <a:lstStyle>
            <a:lvl1pPr>
              <a:defRPr/>
            </a:lvl1pPr>
          </a:lstStyle>
          <a:p>
            <a:pPr>
              <a:defRPr/>
            </a:pPr>
            <a:fld id="{20A839F2-B388-41AD-8BD9-8E8B0EB0151A}" type="slidenum">
              <a:rPr lang="el-GR"/>
              <a:pPr>
                <a:defRPr/>
              </a:pPr>
              <a:t>‹#›</a:t>
            </a:fld>
            <a:endParaRPr lang="el-G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l-GR"/>
          </a:p>
        </p:txBody>
      </p:sp>
      <p:sp>
        <p:nvSpPr>
          <p:cNvPr id="3" name="Date Placeholder 3"/>
          <p:cNvSpPr>
            <a:spLocks noGrp="1"/>
          </p:cNvSpPr>
          <p:nvPr>
            <p:ph type="dt" sz="half" idx="10"/>
          </p:nvPr>
        </p:nvSpPr>
        <p:spPr/>
        <p:txBody>
          <a:bodyPr/>
          <a:lstStyle>
            <a:lvl1pPr>
              <a:defRPr/>
            </a:lvl1pPr>
          </a:lstStyle>
          <a:p>
            <a:pPr>
              <a:defRPr/>
            </a:pPr>
            <a:endParaRPr lang="el-GR"/>
          </a:p>
        </p:txBody>
      </p:sp>
      <p:sp>
        <p:nvSpPr>
          <p:cNvPr id="4" name="Footer Placeholder 4"/>
          <p:cNvSpPr>
            <a:spLocks noGrp="1"/>
          </p:cNvSpPr>
          <p:nvPr>
            <p:ph type="ftr" sz="quarter" idx="11"/>
          </p:nvPr>
        </p:nvSpPr>
        <p:spPr/>
        <p:txBody>
          <a:bodyPr/>
          <a:lstStyle>
            <a:lvl1pPr>
              <a:defRPr/>
            </a:lvl1pPr>
          </a:lstStyle>
          <a:p>
            <a:pPr>
              <a:defRPr/>
            </a:pPr>
            <a:r>
              <a:rPr lang="el-GR"/>
              <a:t>Ίδρυμα Οικονομικών &amp; Βιομηχανικών Ερευνών </a:t>
            </a:r>
          </a:p>
        </p:txBody>
      </p:sp>
      <p:sp>
        <p:nvSpPr>
          <p:cNvPr id="5" name="Slide Number Placeholder 5"/>
          <p:cNvSpPr>
            <a:spLocks noGrp="1"/>
          </p:cNvSpPr>
          <p:nvPr>
            <p:ph type="sldNum" sz="quarter" idx="12"/>
          </p:nvPr>
        </p:nvSpPr>
        <p:spPr/>
        <p:txBody>
          <a:bodyPr/>
          <a:lstStyle>
            <a:lvl1pPr>
              <a:defRPr/>
            </a:lvl1pPr>
          </a:lstStyle>
          <a:p>
            <a:pPr>
              <a:defRPr/>
            </a:pPr>
            <a:fld id="{75D6F886-9FEA-496E-BBB3-95B367DF0D42}" type="slidenum">
              <a:rPr lang="el-GR"/>
              <a:pPr>
                <a:defRPr/>
              </a:pPr>
              <a:t>‹#›</a:t>
            </a:fld>
            <a:endParaRPr lang="el-G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l-GR"/>
          </a:p>
        </p:txBody>
      </p:sp>
      <p:sp>
        <p:nvSpPr>
          <p:cNvPr id="3" name="Footer Placeholder 4"/>
          <p:cNvSpPr>
            <a:spLocks noGrp="1"/>
          </p:cNvSpPr>
          <p:nvPr>
            <p:ph type="ftr" sz="quarter" idx="11"/>
          </p:nvPr>
        </p:nvSpPr>
        <p:spPr/>
        <p:txBody>
          <a:bodyPr/>
          <a:lstStyle>
            <a:lvl1pPr>
              <a:defRPr/>
            </a:lvl1pPr>
          </a:lstStyle>
          <a:p>
            <a:pPr>
              <a:defRPr/>
            </a:pPr>
            <a:r>
              <a:rPr lang="el-GR"/>
              <a:t>Ίδρυμα Οικονομικών &amp; Βιομηχανικών Ερευνών </a:t>
            </a:r>
          </a:p>
        </p:txBody>
      </p:sp>
      <p:sp>
        <p:nvSpPr>
          <p:cNvPr id="4" name="Slide Number Placeholder 5"/>
          <p:cNvSpPr>
            <a:spLocks noGrp="1"/>
          </p:cNvSpPr>
          <p:nvPr>
            <p:ph type="sldNum" sz="quarter" idx="12"/>
          </p:nvPr>
        </p:nvSpPr>
        <p:spPr/>
        <p:txBody>
          <a:bodyPr/>
          <a:lstStyle>
            <a:lvl1pPr>
              <a:defRPr/>
            </a:lvl1pPr>
          </a:lstStyle>
          <a:p>
            <a:pPr>
              <a:defRPr/>
            </a:pPr>
            <a:fld id="{A42A73E0-42D7-42BB-AA21-ADB5FE86540B}" type="slidenum">
              <a:rPr lang="el-GR"/>
              <a:pPr>
                <a:defRPr/>
              </a:pPr>
              <a:t>‹#›</a:t>
            </a:fld>
            <a:endParaRPr lang="el-G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l-G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l-GR"/>
          </a:p>
        </p:txBody>
      </p:sp>
      <p:sp>
        <p:nvSpPr>
          <p:cNvPr id="6" name="Footer Placeholder 4"/>
          <p:cNvSpPr>
            <a:spLocks noGrp="1"/>
          </p:cNvSpPr>
          <p:nvPr>
            <p:ph type="ftr" sz="quarter" idx="11"/>
          </p:nvPr>
        </p:nvSpPr>
        <p:spPr/>
        <p:txBody>
          <a:bodyPr/>
          <a:lstStyle>
            <a:lvl1pPr>
              <a:defRPr/>
            </a:lvl1pPr>
          </a:lstStyle>
          <a:p>
            <a:pPr>
              <a:defRPr/>
            </a:pPr>
            <a:r>
              <a:rPr lang="el-GR"/>
              <a:t>Ίδρυμα Οικονομικών &amp; Βιομηχανικών Ερευνών </a:t>
            </a:r>
          </a:p>
        </p:txBody>
      </p:sp>
      <p:sp>
        <p:nvSpPr>
          <p:cNvPr id="7" name="Slide Number Placeholder 5"/>
          <p:cNvSpPr>
            <a:spLocks noGrp="1"/>
          </p:cNvSpPr>
          <p:nvPr>
            <p:ph type="sldNum" sz="quarter" idx="12"/>
          </p:nvPr>
        </p:nvSpPr>
        <p:spPr/>
        <p:txBody>
          <a:bodyPr/>
          <a:lstStyle>
            <a:lvl1pPr>
              <a:defRPr/>
            </a:lvl1pPr>
          </a:lstStyle>
          <a:p>
            <a:pPr>
              <a:defRPr/>
            </a:pPr>
            <a:fld id="{010FE2B1-4461-43D7-A6A3-66EE66077F28}" type="slidenum">
              <a:rPr lang="el-GR"/>
              <a:pPr>
                <a:defRPr/>
              </a:pPr>
              <a:t>‹#›</a:t>
            </a:fld>
            <a:endParaRPr lang="el-G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l-G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l-GR"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l-GR"/>
          </a:p>
        </p:txBody>
      </p:sp>
      <p:sp>
        <p:nvSpPr>
          <p:cNvPr id="6" name="Footer Placeholder 4"/>
          <p:cNvSpPr>
            <a:spLocks noGrp="1"/>
          </p:cNvSpPr>
          <p:nvPr>
            <p:ph type="ftr" sz="quarter" idx="11"/>
          </p:nvPr>
        </p:nvSpPr>
        <p:spPr/>
        <p:txBody>
          <a:bodyPr/>
          <a:lstStyle>
            <a:lvl1pPr>
              <a:defRPr/>
            </a:lvl1pPr>
          </a:lstStyle>
          <a:p>
            <a:pPr>
              <a:defRPr/>
            </a:pPr>
            <a:r>
              <a:rPr lang="el-GR"/>
              <a:t>Ίδρυμα Οικονομικών &amp; Βιομηχανικών Ερευνών </a:t>
            </a:r>
          </a:p>
        </p:txBody>
      </p:sp>
      <p:sp>
        <p:nvSpPr>
          <p:cNvPr id="7" name="Slide Number Placeholder 5"/>
          <p:cNvSpPr>
            <a:spLocks noGrp="1"/>
          </p:cNvSpPr>
          <p:nvPr>
            <p:ph type="sldNum" sz="quarter" idx="12"/>
          </p:nvPr>
        </p:nvSpPr>
        <p:spPr/>
        <p:txBody>
          <a:bodyPr/>
          <a:lstStyle>
            <a:lvl1pPr>
              <a:defRPr/>
            </a:lvl1pPr>
          </a:lstStyle>
          <a:p>
            <a:pPr>
              <a:defRPr/>
            </a:pPr>
            <a:fld id="{31C8FF33-C1E0-444D-BE7A-59E47C6DA31A}" type="slidenum">
              <a:rPr lang="el-GR"/>
              <a:pPr>
                <a:defRPr/>
              </a:pPr>
              <a:t>‹#›</a:t>
            </a:fld>
            <a:endParaRPr lang="el-G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l-G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4" name="Date Placeholder 3"/>
          <p:cNvSpPr>
            <a:spLocks noGrp="1"/>
          </p:cNvSpPr>
          <p:nvPr>
            <p:ph type="dt" sz="half" idx="10"/>
          </p:nvPr>
        </p:nvSpPr>
        <p:spPr/>
        <p:txBody>
          <a:bodyPr/>
          <a:lstStyle>
            <a:lvl1pPr>
              <a:defRPr/>
            </a:lvl1pPr>
          </a:lstStyle>
          <a:p>
            <a:pPr>
              <a:defRPr/>
            </a:pPr>
            <a:endParaRPr lang="el-GR"/>
          </a:p>
        </p:txBody>
      </p:sp>
      <p:sp>
        <p:nvSpPr>
          <p:cNvPr id="5" name="Footer Placeholder 4"/>
          <p:cNvSpPr>
            <a:spLocks noGrp="1"/>
          </p:cNvSpPr>
          <p:nvPr>
            <p:ph type="ftr" sz="quarter" idx="11"/>
          </p:nvPr>
        </p:nvSpPr>
        <p:spPr/>
        <p:txBody>
          <a:bodyPr/>
          <a:lstStyle>
            <a:lvl1pPr>
              <a:defRPr/>
            </a:lvl1pPr>
          </a:lstStyle>
          <a:p>
            <a:pPr>
              <a:defRPr/>
            </a:pPr>
            <a:r>
              <a:rPr lang="el-GR"/>
              <a:t>Ίδρυμα Οικονομικών &amp; Βιομηχανικών Ερευνών </a:t>
            </a:r>
          </a:p>
        </p:txBody>
      </p:sp>
      <p:sp>
        <p:nvSpPr>
          <p:cNvPr id="6" name="Slide Number Placeholder 5"/>
          <p:cNvSpPr>
            <a:spLocks noGrp="1"/>
          </p:cNvSpPr>
          <p:nvPr>
            <p:ph type="sldNum" sz="quarter" idx="12"/>
          </p:nvPr>
        </p:nvSpPr>
        <p:spPr/>
        <p:txBody>
          <a:bodyPr/>
          <a:lstStyle>
            <a:lvl1pPr>
              <a:defRPr/>
            </a:lvl1pPr>
          </a:lstStyle>
          <a:p>
            <a:pPr>
              <a:defRPr/>
            </a:pPr>
            <a:fld id="{4F11B7B1-6CFB-40A7-96D3-FF0C6AD60152}" type="slidenum">
              <a:rPr lang="el-GR"/>
              <a:pPr>
                <a:defRPr/>
              </a:pPr>
              <a:t>‹#›</a:t>
            </a:fld>
            <a:endParaRPr lang="el-G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l-G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4" name="Date Placeholder 3"/>
          <p:cNvSpPr>
            <a:spLocks noGrp="1"/>
          </p:cNvSpPr>
          <p:nvPr>
            <p:ph type="dt" sz="half" idx="10"/>
          </p:nvPr>
        </p:nvSpPr>
        <p:spPr/>
        <p:txBody>
          <a:bodyPr/>
          <a:lstStyle>
            <a:lvl1pPr>
              <a:defRPr/>
            </a:lvl1pPr>
          </a:lstStyle>
          <a:p>
            <a:pPr>
              <a:defRPr/>
            </a:pPr>
            <a:endParaRPr lang="el-GR"/>
          </a:p>
        </p:txBody>
      </p:sp>
      <p:sp>
        <p:nvSpPr>
          <p:cNvPr id="5" name="Footer Placeholder 4"/>
          <p:cNvSpPr>
            <a:spLocks noGrp="1"/>
          </p:cNvSpPr>
          <p:nvPr>
            <p:ph type="ftr" sz="quarter" idx="11"/>
          </p:nvPr>
        </p:nvSpPr>
        <p:spPr/>
        <p:txBody>
          <a:bodyPr/>
          <a:lstStyle>
            <a:lvl1pPr>
              <a:defRPr/>
            </a:lvl1pPr>
          </a:lstStyle>
          <a:p>
            <a:pPr>
              <a:defRPr/>
            </a:pPr>
            <a:r>
              <a:rPr lang="el-GR"/>
              <a:t>Ίδρυμα Οικονομικών &amp; Βιομηχανικών Ερευνών </a:t>
            </a:r>
          </a:p>
        </p:txBody>
      </p:sp>
      <p:sp>
        <p:nvSpPr>
          <p:cNvPr id="6" name="Slide Number Placeholder 5"/>
          <p:cNvSpPr>
            <a:spLocks noGrp="1"/>
          </p:cNvSpPr>
          <p:nvPr>
            <p:ph type="sldNum" sz="quarter" idx="12"/>
          </p:nvPr>
        </p:nvSpPr>
        <p:spPr/>
        <p:txBody>
          <a:bodyPr/>
          <a:lstStyle>
            <a:lvl1pPr>
              <a:defRPr/>
            </a:lvl1pPr>
          </a:lstStyle>
          <a:p>
            <a:pPr>
              <a:defRPr/>
            </a:pPr>
            <a:fld id="{9D53C2DD-336D-4078-9842-F17D3CF2AE3C}" type="slidenum">
              <a:rPr lang="el-GR"/>
              <a:pPr>
                <a:defRPr/>
              </a:pPr>
              <a:t>‹#›</a:t>
            </a:fld>
            <a:endParaRPr lang="el-G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700213"/>
            <a:ext cx="8066856" cy="4319587"/>
          </a:xfrm>
        </p:spPr>
        <p:txBody>
          <a:bodyPr/>
          <a:lstStyle>
            <a:lvl1pPr>
              <a:defRPr>
                <a:latin typeface="Arial" pitchFamily="34" charset="0"/>
                <a:cs typeface="Arial" pitchFamily="34" charset="0"/>
              </a:defRPr>
            </a:lvl1pPr>
            <a:lvl2pPr>
              <a:defRPr>
                <a:latin typeface="Arial" pitchFamily="34" charset="0"/>
                <a:cs typeface="Arial" pitchFamily="34" charset="0"/>
              </a:defRPr>
            </a:lvl2pPr>
            <a:lvl3pPr>
              <a:defRPr>
                <a:latin typeface="Arial" pitchFamily="34" charset="0"/>
                <a:cs typeface="Arial" pitchFamily="34" charset="0"/>
              </a:defRPr>
            </a:lvl3pPr>
            <a:lvl4pPr>
              <a:defRPr>
                <a:latin typeface="Arial" pitchFamily="34" charset="0"/>
                <a:cs typeface="Arial" pitchFamily="34" charset="0"/>
              </a:defRPr>
            </a:lvl4pPr>
            <a:lvl5pPr>
              <a:defRPr>
                <a:latin typeface="Arial" pitchFamily="34" charset="0"/>
                <a:cs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
        <p:nvSpPr>
          <p:cNvPr id="8" name="Title 7"/>
          <p:cNvSpPr>
            <a:spLocks noGrp="1"/>
          </p:cNvSpPr>
          <p:nvPr>
            <p:ph type="title"/>
          </p:nvPr>
        </p:nvSpPr>
        <p:spPr>
          <a:xfrm>
            <a:off x="0" y="396891"/>
            <a:ext cx="9144000" cy="871869"/>
          </a:xfrm>
          <a:solidFill>
            <a:srgbClr val="336666"/>
          </a:solidFill>
        </p:spPr>
        <p:txBody>
          <a:bodyPr/>
          <a:lstStyle>
            <a:lvl1pPr>
              <a:defRPr b="1">
                <a:solidFill>
                  <a:schemeClr val="bg1"/>
                </a:solidFill>
              </a:defRPr>
            </a:lvl1pPr>
          </a:lstStyle>
          <a:p>
            <a:r>
              <a:rPr lang="en-US" dirty="0" smtClean="0"/>
              <a:t>Click to edit Master title style</a:t>
            </a:r>
            <a:endParaRPr lang="el-GR" dirty="0"/>
          </a:p>
        </p:txBody>
      </p:sp>
      <p:sp>
        <p:nvSpPr>
          <p:cNvPr id="4" name="Date Placeholder 3"/>
          <p:cNvSpPr>
            <a:spLocks noGrp="1"/>
          </p:cNvSpPr>
          <p:nvPr>
            <p:ph type="dt" sz="half" idx="10"/>
          </p:nvPr>
        </p:nvSpPr>
        <p:spPr/>
        <p:txBody>
          <a:bodyPr/>
          <a:lstStyle>
            <a:lvl1pPr>
              <a:defRPr/>
            </a:lvl1pPr>
          </a:lstStyle>
          <a:p>
            <a:pPr>
              <a:defRPr/>
            </a:pPr>
            <a:endParaRPr lang="el-GR"/>
          </a:p>
        </p:txBody>
      </p:sp>
      <p:sp>
        <p:nvSpPr>
          <p:cNvPr id="5" name="Footer Placeholder 4"/>
          <p:cNvSpPr>
            <a:spLocks noGrp="1"/>
          </p:cNvSpPr>
          <p:nvPr>
            <p:ph type="ftr" sz="quarter" idx="11"/>
          </p:nvPr>
        </p:nvSpPr>
        <p:spPr/>
        <p:txBody>
          <a:bodyPr/>
          <a:lstStyle>
            <a:lvl1pPr>
              <a:defRPr/>
            </a:lvl1pPr>
          </a:lstStyle>
          <a:p>
            <a:pPr>
              <a:defRPr/>
            </a:pPr>
            <a:r>
              <a:rPr lang="el-GR"/>
              <a:t>Ίδρυμα Οικονομικών &amp; Βιομηχανικών Ερευνών </a:t>
            </a:r>
          </a:p>
        </p:txBody>
      </p:sp>
      <p:sp>
        <p:nvSpPr>
          <p:cNvPr id="6" name="Slide Number Placeholder 5"/>
          <p:cNvSpPr>
            <a:spLocks noGrp="1"/>
          </p:cNvSpPr>
          <p:nvPr>
            <p:ph type="sldNum" sz="quarter" idx="12"/>
          </p:nvPr>
        </p:nvSpPr>
        <p:spPr/>
        <p:txBody>
          <a:bodyPr/>
          <a:lstStyle>
            <a:lvl1pPr>
              <a:defRPr/>
            </a:lvl1pPr>
          </a:lstStyle>
          <a:p>
            <a:pPr>
              <a:defRPr/>
            </a:pPr>
            <a:fld id="{946A12CF-AB93-43BE-8349-C3FFFBBB0AF4}" type="slidenum">
              <a:rPr lang="el-GR"/>
              <a:pPr>
                <a:defRPr/>
              </a:pPr>
              <a:t>‹#›</a:t>
            </a:fld>
            <a:endParaRPr lang="el-G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l-GR" smtClean="0"/>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latin typeface="Arial" pitchFamily="34" charset="0"/>
                <a:ea typeface="ＭＳ Ｐゴシック"/>
                <a:cs typeface="ＭＳ Ｐゴシック"/>
              </a:defRPr>
            </a:lvl1pPr>
          </a:lstStyle>
          <a:p>
            <a:pPr>
              <a:defRPr/>
            </a:pPr>
            <a:endParaRPr lang="el-G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latin typeface="Arial" pitchFamily="34" charset="0"/>
                <a:ea typeface="ＭＳ Ｐゴシック"/>
                <a:cs typeface="ＭＳ Ｐゴシック"/>
              </a:defRPr>
            </a:lvl1pPr>
          </a:lstStyle>
          <a:p>
            <a:pPr>
              <a:defRPr/>
            </a:pPr>
            <a:r>
              <a:rPr lang="el-GR"/>
              <a:t>Ίδρυμα Οικονομικών &amp; Βιομηχανικών Ερευνών </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Arial" pitchFamily="34" charset="0"/>
                <a:ea typeface="ＭＳ Ｐゴシック"/>
                <a:cs typeface="ＭＳ Ｐゴシック"/>
              </a:defRPr>
            </a:lvl1pPr>
          </a:lstStyle>
          <a:p>
            <a:pPr>
              <a:defRPr/>
            </a:pPr>
            <a:fld id="{684C726D-A7A3-41F5-BB7C-9CE73F2C91AD}" type="slidenum">
              <a:rPr lang="el-GR"/>
              <a:pPr>
                <a:defRPr/>
              </a:pPr>
              <a:t>‹#›</a:t>
            </a:fld>
            <a:endParaRPr lang="el-GR"/>
          </a:p>
        </p:txBody>
      </p:sp>
    </p:spTree>
  </p:cSld>
  <p:clrMap bg1="lt1" tx1="dk1" bg2="lt2" tx2="dk2" accent1="accent1" accent2="accent2" accent3="accent3" accent4="accent4" accent5="accent5" accent6="accent6" hlink="hlink" folHlink="folHlink"/>
  <p:sldLayoutIdLst>
    <p:sldLayoutId id="2147483864" r:id="rId1"/>
    <p:sldLayoutId id="2147483863" r:id="rId2"/>
    <p:sldLayoutId id="2147483862" r:id="rId3"/>
    <p:sldLayoutId id="2147483861" r:id="rId4"/>
    <p:sldLayoutId id="2147483860" r:id="rId5"/>
    <p:sldLayoutId id="2147483859" r:id="rId6"/>
    <p:sldLayoutId id="2147483858" r:id="rId7"/>
    <p:sldLayoutId id="2147483857" r:id="rId8"/>
    <p:sldLayoutId id="2147483856" r:id="rId9"/>
    <p:sldLayoutId id="2147483855" r:id="rId10"/>
    <p:sldLayoutId id="2147483854" r:id="rId11"/>
    <p:sldLayoutId id="2147483853" r:id="rId12"/>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24.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hyperlink" Target="http://www.iobe.gr/" TargetMode="External"/><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chart" Target="../charts/chart8.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print">
            <a:lum/>
          </a:blip>
          <a:srcRect/>
          <a:stretch>
            <a:fillRect t="-47000" b="-47000"/>
          </a:stretch>
        </a:blipFill>
        <a:effectLst/>
      </p:bgPr>
    </p:bg>
    <p:spTree>
      <p:nvGrpSpPr>
        <p:cNvPr id="1" name=""/>
        <p:cNvGrpSpPr/>
        <p:nvPr/>
      </p:nvGrpSpPr>
      <p:grpSpPr>
        <a:xfrm>
          <a:off x="0" y="0"/>
          <a:ext cx="0" cy="0"/>
          <a:chOff x="0" y="0"/>
          <a:chExt cx="0" cy="0"/>
        </a:xfrm>
      </p:grpSpPr>
      <p:sp>
        <p:nvSpPr>
          <p:cNvPr id="16386" name="Rectangle 3"/>
          <p:cNvSpPr>
            <a:spLocks noGrp="1" noChangeArrowheads="1"/>
          </p:cNvSpPr>
          <p:nvPr>
            <p:ph type="subTitle" idx="1"/>
          </p:nvPr>
        </p:nvSpPr>
        <p:spPr>
          <a:xfrm>
            <a:off x="1331913" y="2565400"/>
            <a:ext cx="6908800" cy="2016125"/>
          </a:xfrm>
        </p:spPr>
        <p:txBody>
          <a:bodyPr/>
          <a:lstStyle/>
          <a:p>
            <a:pPr eaLnBrk="1" hangingPunct="1"/>
            <a:r>
              <a:rPr lang="el-GR" sz="2400" b="1" smtClean="0">
                <a:solidFill>
                  <a:schemeClr val="bg1"/>
                </a:solidFill>
                <a:latin typeface="Arial" charset="0"/>
              </a:rPr>
              <a:t> Τριμηνιαία Έκθεση για την Ελληνική Οικονομία </a:t>
            </a:r>
            <a:endParaRPr lang="en-US" sz="2400" b="1" smtClean="0">
              <a:solidFill>
                <a:schemeClr val="bg1"/>
              </a:solidFill>
              <a:latin typeface="Arial" charset="0"/>
            </a:endParaRPr>
          </a:p>
          <a:p>
            <a:pPr eaLnBrk="1" hangingPunct="1"/>
            <a:r>
              <a:rPr lang="en-US" sz="2400" b="1" smtClean="0">
                <a:solidFill>
                  <a:schemeClr val="bg1"/>
                </a:solidFill>
                <a:latin typeface="Arial" charset="0"/>
              </a:rPr>
              <a:t>0</a:t>
            </a:r>
            <a:r>
              <a:rPr lang="en-GB" sz="2400" b="1" smtClean="0">
                <a:solidFill>
                  <a:schemeClr val="bg1"/>
                </a:solidFill>
                <a:latin typeface="Arial" charset="0"/>
              </a:rPr>
              <a:t>3</a:t>
            </a:r>
            <a:r>
              <a:rPr lang="en-US" sz="2400" b="1" smtClean="0">
                <a:solidFill>
                  <a:schemeClr val="bg1"/>
                </a:solidFill>
                <a:latin typeface="Arial" charset="0"/>
              </a:rPr>
              <a:t>-2013</a:t>
            </a:r>
            <a:endParaRPr lang="el-GR" sz="2400" smtClean="0">
              <a:solidFill>
                <a:schemeClr val="bg1"/>
              </a:solidFill>
              <a:latin typeface="Arial" charset="0"/>
            </a:endParaRPr>
          </a:p>
          <a:p>
            <a:pPr eaLnBrk="1" hangingPunct="1"/>
            <a:endParaRPr lang="en-US" sz="2400" b="1" smtClean="0">
              <a:solidFill>
                <a:schemeClr val="bg1"/>
              </a:solidFill>
              <a:latin typeface="Arial" charset="0"/>
            </a:endParaRPr>
          </a:p>
        </p:txBody>
      </p:sp>
      <p:grpSp>
        <p:nvGrpSpPr>
          <p:cNvPr id="16387" name="Group 9"/>
          <p:cNvGrpSpPr>
            <a:grpSpLocks/>
          </p:cNvGrpSpPr>
          <p:nvPr/>
        </p:nvGrpSpPr>
        <p:grpSpPr bwMode="auto">
          <a:xfrm>
            <a:off x="1258888" y="2565400"/>
            <a:ext cx="7056437" cy="1225550"/>
            <a:chOff x="1066" y="2160"/>
            <a:chExt cx="4445" cy="590"/>
          </a:xfrm>
        </p:grpSpPr>
        <p:sp>
          <p:nvSpPr>
            <p:cNvPr id="16394" name="Line 7"/>
            <p:cNvSpPr>
              <a:spLocks noChangeShapeType="1"/>
            </p:cNvSpPr>
            <p:nvPr/>
          </p:nvSpPr>
          <p:spPr bwMode="auto">
            <a:xfrm>
              <a:off x="1338" y="2750"/>
              <a:ext cx="3900" cy="0"/>
            </a:xfrm>
            <a:prstGeom prst="line">
              <a:avLst/>
            </a:prstGeom>
            <a:noFill/>
            <a:ln w="38100">
              <a:solidFill>
                <a:schemeClr val="tx1"/>
              </a:solidFill>
              <a:round/>
              <a:headEnd/>
              <a:tailEnd/>
            </a:ln>
          </p:spPr>
          <p:txBody>
            <a:bodyPr/>
            <a:lstStyle/>
            <a:p>
              <a:endParaRPr lang="el-GR"/>
            </a:p>
          </p:txBody>
        </p:sp>
        <p:sp>
          <p:nvSpPr>
            <p:cNvPr id="16395" name="Line 8"/>
            <p:cNvSpPr>
              <a:spLocks noChangeShapeType="1"/>
            </p:cNvSpPr>
            <p:nvPr/>
          </p:nvSpPr>
          <p:spPr bwMode="auto">
            <a:xfrm>
              <a:off x="1066" y="2160"/>
              <a:ext cx="4445" cy="0"/>
            </a:xfrm>
            <a:prstGeom prst="line">
              <a:avLst/>
            </a:prstGeom>
            <a:noFill/>
            <a:ln w="38100">
              <a:solidFill>
                <a:schemeClr val="tx1"/>
              </a:solidFill>
              <a:round/>
              <a:headEnd/>
              <a:tailEnd/>
            </a:ln>
          </p:spPr>
          <p:txBody>
            <a:bodyPr/>
            <a:lstStyle/>
            <a:p>
              <a:endParaRPr lang="el-GR"/>
            </a:p>
          </p:txBody>
        </p:sp>
      </p:grpSp>
      <p:sp>
        <p:nvSpPr>
          <p:cNvPr id="16388" name="Text Box 13"/>
          <p:cNvSpPr txBox="1">
            <a:spLocks noChangeArrowheads="1"/>
          </p:cNvSpPr>
          <p:nvPr/>
        </p:nvSpPr>
        <p:spPr bwMode="auto">
          <a:xfrm>
            <a:off x="2051050" y="5084763"/>
            <a:ext cx="5400675" cy="366712"/>
          </a:xfrm>
          <a:prstGeom prst="rect">
            <a:avLst/>
          </a:prstGeom>
          <a:noFill/>
          <a:ln w="9525">
            <a:noFill/>
            <a:miter lim="800000"/>
            <a:headEnd/>
            <a:tailEnd/>
          </a:ln>
        </p:spPr>
        <p:txBody>
          <a:bodyPr>
            <a:spAutoFit/>
          </a:bodyPr>
          <a:lstStyle/>
          <a:p>
            <a:pPr algn="ctr">
              <a:spcBef>
                <a:spcPct val="50000"/>
              </a:spcBef>
            </a:pPr>
            <a:r>
              <a:rPr lang="en-US">
                <a:solidFill>
                  <a:schemeClr val="bg1"/>
                </a:solidFill>
              </a:rPr>
              <a:t>14 </a:t>
            </a:r>
            <a:r>
              <a:rPr lang="el-GR">
                <a:solidFill>
                  <a:schemeClr val="bg1"/>
                </a:solidFill>
              </a:rPr>
              <a:t>Οκτωβρίου</a:t>
            </a:r>
            <a:r>
              <a:rPr lang="en-GB">
                <a:solidFill>
                  <a:schemeClr val="bg1"/>
                </a:solidFill>
              </a:rPr>
              <a:t> </a:t>
            </a:r>
            <a:r>
              <a:rPr lang="el-GR">
                <a:solidFill>
                  <a:schemeClr val="bg1"/>
                </a:solidFill>
              </a:rPr>
              <a:t>2013</a:t>
            </a:r>
          </a:p>
        </p:txBody>
      </p:sp>
      <p:graphicFrame>
        <p:nvGraphicFramePr>
          <p:cNvPr id="10" name="Table 9"/>
          <p:cNvGraphicFramePr>
            <a:graphicFrameLocks noGrp="1"/>
          </p:cNvGraphicFramePr>
          <p:nvPr/>
        </p:nvGraphicFramePr>
        <p:xfrm>
          <a:off x="323850" y="620713"/>
          <a:ext cx="8820150" cy="1152525"/>
        </p:xfrm>
        <a:graphic>
          <a:graphicData uri="http://schemas.openxmlformats.org/drawingml/2006/table">
            <a:tbl>
              <a:tblPr/>
              <a:tblGrid>
                <a:gridCol w="1601788"/>
                <a:gridCol w="7218362"/>
              </a:tblGrid>
              <a:tr h="1152525">
                <a:tc>
                  <a:txBody>
                    <a:bodyPr/>
                    <a:lstStyle/>
                    <a:p>
                      <a:pPr marL="0" marR="0" lvl="0" indent="0" algn="l" defTabSz="914400" rtl="0" eaLnBrk="1" fontAlgn="base" latinLnBrk="0" hangingPunct="1">
                        <a:lnSpc>
                          <a:spcPct val="115000"/>
                        </a:lnSpc>
                        <a:spcBef>
                          <a:spcPct val="0"/>
                        </a:spcBef>
                        <a:spcAft>
                          <a:spcPct val="0"/>
                        </a:spcAft>
                        <a:buClrTx/>
                        <a:buSzTx/>
                        <a:buFontTx/>
                        <a:buNone/>
                        <a:tabLst>
                          <a:tab pos="2636838" algn="ctr"/>
                          <a:tab pos="5273675" algn="r"/>
                        </a:tabLst>
                      </a:pPr>
                      <a:endParaRPr kumimoji="0" lang="en-US" sz="1000" b="0" i="0" u="none" strike="noStrike" cap="none" normalizeH="0" baseline="0" smtClean="0">
                        <a:ln>
                          <a:noFill/>
                        </a:ln>
                        <a:solidFill>
                          <a:schemeClr val="bg1"/>
                        </a:solidFill>
                        <a:effectLst/>
                        <a:latin typeface="Times New Roman" pitchFamily="18" charset="0"/>
                        <a:ea typeface="Times New Roman" pitchFamily="18" charset="0"/>
                        <a:cs typeface="Tahoma" pitchFamily="34" charset="0"/>
                      </a:endParaRPr>
                    </a:p>
                  </a:txBody>
                  <a:tcPr marL="68580" marR="68580" marT="0" marB="0"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tab pos="2636838" algn="ctr"/>
                          <a:tab pos="5273675" algn="r"/>
                        </a:tabLst>
                      </a:pPr>
                      <a:endParaRPr kumimoji="0" lang="el-GR" sz="1200" b="0" i="0" u="none" strike="noStrike" cap="none" normalizeH="0" baseline="0" smtClean="0">
                        <a:ln>
                          <a:noFill/>
                        </a:ln>
                        <a:solidFill>
                          <a:schemeClr val="bg1"/>
                        </a:solidFill>
                        <a:effectLst/>
                        <a:latin typeface="Times New Roman" pitchFamily="18" charset="0"/>
                        <a:ea typeface="ＭＳ Ｐゴシック" charset="-128"/>
                        <a:cs typeface="Times New Roman" pitchFamily="18" charset="0"/>
                      </a:endParaRPr>
                    </a:p>
                    <a:p>
                      <a:pPr marL="0" marR="0" lvl="0" indent="0" algn="l" defTabSz="914400" rtl="0" eaLnBrk="1" fontAlgn="base" latinLnBrk="0" hangingPunct="1">
                        <a:lnSpc>
                          <a:spcPct val="115000"/>
                        </a:lnSpc>
                        <a:spcBef>
                          <a:spcPct val="0"/>
                        </a:spcBef>
                        <a:spcAft>
                          <a:spcPct val="0"/>
                        </a:spcAft>
                        <a:buClrTx/>
                        <a:buSzTx/>
                        <a:buFontTx/>
                        <a:buNone/>
                        <a:tabLst>
                          <a:tab pos="2636838" algn="ctr"/>
                          <a:tab pos="5273675" algn="r"/>
                        </a:tabLst>
                      </a:pPr>
                      <a:r>
                        <a:rPr kumimoji="0" lang="el-GR" sz="1600" b="1" i="0" u="none" strike="noStrike" cap="none" normalizeH="0" baseline="0" smtClean="0">
                          <a:ln>
                            <a:noFill/>
                          </a:ln>
                          <a:solidFill>
                            <a:schemeClr val="bg1"/>
                          </a:solidFill>
                          <a:effectLst/>
                          <a:latin typeface="Tahoma" pitchFamily="34" charset="0"/>
                          <a:ea typeface="ＭＳ Ｐゴシック" charset="-128"/>
                          <a:cs typeface="Times New Roman" pitchFamily="18" charset="0"/>
                        </a:rPr>
                        <a:t>ΙΔΡΥΜΑ ΟΙΚΟΝΟΜΙΚΩΝ</a:t>
                      </a:r>
                      <a:r>
                        <a:rPr kumimoji="0" lang="en-GB" sz="1600" b="1" i="0" u="none" strike="noStrike" cap="none" normalizeH="0" baseline="0" smtClean="0">
                          <a:ln>
                            <a:noFill/>
                          </a:ln>
                          <a:solidFill>
                            <a:schemeClr val="bg1"/>
                          </a:solidFill>
                          <a:effectLst/>
                          <a:latin typeface="Tahoma" pitchFamily="34" charset="0"/>
                          <a:ea typeface="ＭＳ Ｐゴシック" charset="-128"/>
                          <a:cs typeface="Times New Roman" pitchFamily="18" charset="0"/>
                        </a:rPr>
                        <a:t> &amp; </a:t>
                      </a:r>
                      <a:r>
                        <a:rPr kumimoji="0" lang="el-GR" sz="1600" b="1" i="0" u="none" strike="noStrike" cap="none" normalizeH="0" baseline="0" smtClean="0">
                          <a:ln>
                            <a:noFill/>
                          </a:ln>
                          <a:solidFill>
                            <a:schemeClr val="bg1"/>
                          </a:solidFill>
                          <a:effectLst/>
                          <a:latin typeface="Tahoma" pitchFamily="34" charset="0"/>
                          <a:ea typeface="ＭＳ Ｐゴシック" charset="-128"/>
                          <a:cs typeface="Times New Roman" pitchFamily="18" charset="0"/>
                        </a:rPr>
                        <a:t>ΒΙΟΜΗΧΑΝΙΚΩΝ ΕΡΕΥΝΩΝ</a:t>
                      </a:r>
                      <a:endParaRPr kumimoji="0" lang="el-GR" sz="1200" b="0" i="0" u="none" strike="noStrike" cap="none" normalizeH="0" baseline="0" smtClean="0">
                        <a:ln>
                          <a:noFill/>
                        </a:ln>
                        <a:solidFill>
                          <a:schemeClr val="bg1"/>
                        </a:solidFill>
                        <a:effectLst/>
                        <a:latin typeface="Times New Roman" pitchFamily="18" charset="0"/>
                        <a:ea typeface="ＭＳ Ｐゴシック" charset="-128"/>
                        <a:cs typeface="Times New Roman" pitchFamily="18" charset="0"/>
                      </a:endParaRPr>
                    </a:p>
                    <a:p>
                      <a:pPr marL="0" marR="0" lvl="0" indent="0" algn="l" defTabSz="914400" rtl="0" eaLnBrk="1" fontAlgn="base" latinLnBrk="0" hangingPunct="1">
                        <a:lnSpc>
                          <a:spcPct val="115000"/>
                        </a:lnSpc>
                        <a:spcBef>
                          <a:spcPct val="0"/>
                        </a:spcBef>
                        <a:spcAft>
                          <a:spcPct val="0"/>
                        </a:spcAft>
                        <a:buClrTx/>
                        <a:buSzTx/>
                        <a:buFontTx/>
                        <a:buNone/>
                        <a:tabLst>
                          <a:tab pos="2636838" algn="ctr"/>
                          <a:tab pos="5273675" algn="r"/>
                        </a:tabLst>
                      </a:pPr>
                      <a:r>
                        <a:rPr kumimoji="0" lang="en-US" sz="1600" b="1" i="0" u="none" strike="noStrike" cap="none" normalizeH="0" baseline="0" smtClean="0">
                          <a:ln>
                            <a:noFill/>
                          </a:ln>
                          <a:solidFill>
                            <a:schemeClr val="bg1"/>
                          </a:solidFill>
                          <a:effectLst/>
                          <a:latin typeface="Tahoma" pitchFamily="34" charset="0"/>
                          <a:ea typeface="ＭＳ Ｐゴシック" charset="-128"/>
                          <a:cs typeface="Times New Roman" pitchFamily="18" charset="0"/>
                        </a:rPr>
                        <a:t>FOUNDATION FOR ECONOMIC &amp; INDUSTRIAL RESEARCH</a:t>
                      </a:r>
                      <a:endParaRPr kumimoji="0" lang="el-GR" sz="1200" b="0" i="0" u="none" strike="noStrike" cap="none" normalizeH="0" baseline="0" smtClean="0">
                        <a:ln>
                          <a:noFill/>
                        </a:ln>
                        <a:solidFill>
                          <a:schemeClr val="bg1"/>
                        </a:solidFill>
                        <a:effectLst/>
                        <a:latin typeface="Times New Roman" pitchFamily="18" charset="0"/>
                        <a:ea typeface="ＭＳ Ｐゴシック" charset="-128"/>
                        <a:cs typeface="Times New Roman" pitchFamily="18" charset="0"/>
                      </a:endParaRPr>
                    </a:p>
                  </a:txBody>
                  <a:tcPr marL="68580" marR="68580" marT="0" marB="0"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16393" name="Picture 57"/>
          <p:cNvPicPr>
            <a:picLocks noChangeAspect="1" noChangeArrowheads="1"/>
          </p:cNvPicPr>
          <p:nvPr/>
        </p:nvPicPr>
        <p:blipFill>
          <a:blip r:embed="rId4" cstate="print"/>
          <a:srcRect/>
          <a:stretch>
            <a:fillRect/>
          </a:stretch>
        </p:blipFill>
        <p:spPr bwMode="auto">
          <a:xfrm>
            <a:off x="755650" y="692150"/>
            <a:ext cx="1055688" cy="10556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4 - Θέση περιεχομένου"/>
          <p:cNvSpPr>
            <a:spLocks noGrp="1"/>
          </p:cNvSpPr>
          <p:nvPr>
            <p:ph idx="4294967295"/>
          </p:nvPr>
        </p:nvSpPr>
        <p:spPr>
          <a:xfrm>
            <a:off x="323850" y="1341438"/>
            <a:ext cx="8281988" cy="3527425"/>
          </a:xfrm>
        </p:spPr>
        <p:txBody>
          <a:bodyPr/>
          <a:lstStyle/>
          <a:p>
            <a:pPr marL="177800" indent="-177800" algn="just" eaLnBrk="1" hangingPunct="1"/>
            <a:endParaRPr lang="el-GR" sz="2400" smtClean="0">
              <a:latin typeface="Arial" charset="0"/>
              <a:cs typeface="Arial" charset="0"/>
            </a:endParaRPr>
          </a:p>
          <a:p>
            <a:pPr marL="177800" indent="-177800" algn="just" eaLnBrk="1" hangingPunct="1"/>
            <a:r>
              <a:rPr lang="el-GR" sz="2400" smtClean="0">
                <a:latin typeface="Arial" charset="0"/>
                <a:cs typeface="Arial" charset="0"/>
              </a:rPr>
              <a:t>Τα «δίδυμα ελλείμματα» πλησιάζουν σε σημείο εξισορρόπησης.</a:t>
            </a:r>
            <a:endParaRPr lang="en-US" sz="2400" smtClean="0">
              <a:latin typeface="Arial" charset="0"/>
              <a:cs typeface="Arial" charset="0"/>
            </a:endParaRPr>
          </a:p>
          <a:p>
            <a:pPr marL="177800" indent="-177800" algn="just" eaLnBrk="1" hangingPunct="1">
              <a:buFont typeface="Arial" charset="0"/>
              <a:buNone/>
            </a:pPr>
            <a:endParaRPr lang="el-GR" sz="2400" smtClean="0">
              <a:latin typeface="Arial" charset="0"/>
              <a:cs typeface="Arial" charset="0"/>
            </a:endParaRPr>
          </a:p>
          <a:p>
            <a:pPr marL="177800" indent="-177800" algn="just" eaLnBrk="1" hangingPunct="1"/>
            <a:r>
              <a:rPr lang="el-GR" sz="2400" smtClean="0">
                <a:latin typeface="Arial" charset="0"/>
                <a:cs typeface="Arial" charset="0"/>
              </a:rPr>
              <a:t>Οι τιμές αποκλιμακώνονται.</a:t>
            </a:r>
          </a:p>
          <a:p>
            <a:pPr marL="177800" indent="-177800" algn="just" eaLnBrk="1" hangingPunct="1"/>
            <a:endParaRPr lang="el-GR" sz="2400" smtClean="0">
              <a:latin typeface="Arial" charset="0"/>
              <a:cs typeface="Arial" charset="0"/>
            </a:endParaRPr>
          </a:p>
          <a:p>
            <a:pPr marL="177800" indent="-177800" algn="just" eaLnBrk="1" hangingPunct="1"/>
            <a:r>
              <a:rPr lang="el-GR" sz="2400" smtClean="0">
                <a:latin typeface="Arial" charset="0"/>
                <a:cs typeface="Arial" charset="0"/>
              </a:rPr>
              <a:t>Η επί εξαετία ύφεση επίσης φαίνεται ότι σταδιακά φτάνει στο τέλος της.</a:t>
            </a:r>
          </a:p>
          <a:p>
            <a:pPr marL="177800" indent="-177800" algn="just" eaLnBrk="1" hangingPunct="1"/>
            <a:endParaRPr lang="el-GR" sz="2400" smtClean="0">
              <a:latin typeface="Arial" charset="0"/>
              <a:cs typeface="Arial" charset="0"/>
            </a:endParaRPr>
          </a:p>
        </p:txBody>
      </p:sp>
      <p:sp>
        <p:nvSpPr>
          <p:cNvPr id="18434" name="Rectangle 4"/>
          <p:cNvSpPr>
            <a:spLocks noGrp="1" noChangeArrowheads="1"/>
          </p:cNvSpPr>
          <p:nvPr>
            <p:ph type="title" idx="4294967295"/>
          </p:nvPr>
        </p:nvSpPr>
        <p:spPr>
          <a:xfrm>
            <a:off x="0" y="396875"/>
            <a:ext cx="9144000" cy="871538"/>
          </a:xfrm>
          <a:solidFill>
            <a:srgbClr val="336666"/>
          </a:solidFill>
        </p:spPr>
        <p:txBody>
          <a:bodyPr/>
          <a:lstStyle/>
          <a:p>
            <a:pPr eaLnBrk="1" hangingPunct="1"/>
            <a:r>
              <a:rPr lang="el-GR" sz="2800" b="1" smtClean="0">
                <a:solidFill>
                  <a:schemeClr val="bg1"/>
                </a:solidFill>
                <a:latin typeface="Arial" charset="0"/>
                <a:cs typeface="Arial" charset="0"/>
              </a:rPr>
              <a:t>Η ελληνική οικονομία βρίσκεται κοντά σε σημείο σταθεροποίησης</a:t>
            </a:r>
          </a:p>
        </p:txBody>
      </p:sp>
      <p:sp>
        <p:nvSpPr>
          <p:cNvPr id="18435" name="Text Box 7"/>
          <p:cNvSpPr txBox="1">
            <a:spLocks noChangeArrowheads="1"/>
          </p:cNvSpPr>
          <p:nvPr/>
        </p:nvSpPr>
        <p:spPr bwMode="auto">
          <a:xfrm>
            <a:off x="1042988" y="3357563"/>
            <a:ext cx="7489825" cy="366712"/>
          </a:xfrm>
          <a:prstGeom prst="rect">
            <a:avLst/>
          </a:prstGeom>
          <a:noFill/>
          <a:ln w="9525">
            <a:noFill/>
            <a:miter lim="800000"/>
            <a:headEnd/>
            <a:tailEnd/>
          </a:ln>
        </p:spPr>
        <p:txBody>
          <a:bodyPr>
            <a:spAutoFit/>
          </a:bodyPr>
          <a:lstStyle/>
          <a:p>
            <a:endParaRPr lang="el-GR"/>
          </a:p>
        </p:txBody>
      </p:sp>
      <p:sp>
        <p:nvSpPr>
          <p:cNvPr id="18436" name="TextBox 1"/>
          <p:cNvSpPr txBox="1">
            <a:spLocks noChangeArrowheads="1"/>
          </p:cNvSpPr>
          <p:nvPr/>
        </p:nvSpPr>
        <p:spPr bwMode="auto">
          <a:xfrm>
            <a:off x="468313" y="5589588"/>
            <a:ext cx="8280400" cy="1016000"/>
          </a:xfrm>
          <a:prstGeom prst="rect">
            <a:avLst/>
          </a:prstGeom>
          <a:solidFill>
            <a:srgbClr val="336666"/>
          </a:solidFill>
          <a:ln w="9525">
            <a:noFill/>
            <a:miter lim="800000"/>
            <a:headEnd/>
            <a:tailEnd/>
          </a:ln>
        </p:spPr>
        <p:txBody>
          <a:bodyPr>
            <a:spAutoFit/>
          </a:bodyPr>
          <a:lstStyle/>
          <a:p>
            <a:r>
              <a:rPr lang="el-GR" sz="2000" b="1">
                <a:solidFill>
                  <a:srgbClr val="FFFFFF"/>
                </a:solidFill>
                <a:cs typeface="Arial" charset="0"/>
              </a:rPr>
              <a:t>Η σταθεροποίηση της οικονομίας δεν πρέπει να τεθεί σε κίνδυνο, αφού αποτελεί την απαραίτητη βάση για κάθε βελτίωση από τώρα και στο εξής.</a:t>
            </a:r>
            <a:endParaRPr lang="en-US">
              <a:solidFill>
                <a:srgbClr val="FFFFFF"/>
              </a:solidFill>
            </a:endParaRPr>
          </a:p>
        </p:txBody>
      </p:sp>
      <p:sp>
        <p:nvSpPr>
          <p:cNvPr id="3" name="Slide Number Placeholder 2"/>
          <p:cNvSpPr>
            <a:spLocks noGrp="1"/>
          </p:cNvSpPr>
          <p:nvPr>
            <p:ph type="sldNum" sz="quarter" idx="12"/>
          </p:nvPr>
        </p:nvSpPr>
        <p:spPr/>
        <p:txBody>
          <a:bodyPr/>
          <a:lstStyle/>
          <a:p>
            <a:pPr>
              <a:defRPr/>
            </a:pPr>
            <a:fld id="{DEC04992-A731-4E10-B00A-B920D748206B}" type="slidenum">
              <a:rPr lang="el-GR" smtClean="0"/>
              <a:pPr>
                <a:defRPr/>
              </a:pPr>
              <a:t>3</a:t>
            </a:fld>
            <a:endParaRPr lang="el-G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795" name="Rectangle 3"/>
          <p:cNvSpPr>
            <a:spLocks noGrp="1" noChangeArrowheads="1"/>
          </p:cNvSpPr>
          <p:nvPr>
            <p:ph idx="4294967295"/>
          </p:nvPr>
        </p:nvSpPr>
        <p:spPr>
          <a:xfrm>
            <a:off x="468313" y="1484313"/>
            <a:ext cx="8066087" cy="4752975"/>
          </a:xfrm>
        </p:spPr>
        <p:txBody>
          <a:bodyPr/>
          <a:lstStyle/>
          <a:p>
            <a:pPr eaLnBrk="1" hangingPunct="1">
              <a:lnSpc>
                <a:spcPct val="80000"/>
              </a:lnSpc>
              <a:buFontTx/>
              <a:buChar char="o"/>
              <a:defRPr/>
            </a:pPr>
            <a:endParaRPr lang="el-GR" sz="1900" dirty="0" smtClean="0">
              <a:latin typeface="Arial" charset="0"/>
              <a:cs typeface="Arial" charset="0"/>
            </a:endParaRPr>
          </a:p>
          <a:p>
            <a:pPr algn="just" eaLnBrk="1" hangingPunct="1">
              <a:lnSpc>
                <a:spcPct val="80000"/>
              </a:lnSpc>
              <a:buFont typeface="Wingdings" charset="2"/>
              <a:buChar char="Ø"/>
              <a:defRPr/>
            </a:pPr>
            <a:r>
              <a:rPr lang="el-GR" sz="2400" b="1" dirty="0" smtClean="0">
                <a:latin typeface="Arial" pitchFamily="34" charset="0"/>
                <a:cs typeface="Arial" pitchFamily="34" charset="0"/>
              </a:rPr>
              <a:t>Αποδοχή δύο κανόνων από την ελληνική κοινωνία που αποτελούν σημαντικούς παράγοντες εξυγίανσης:</a:t>
            </a:r>
          </a:p>
          <a:p>
            <a:pPr algn="just" eaLnBrk="1" hangingPunct="1">
              <a:lnSpc>
                <a:spcPct val="80000"/>
              </a:lnSpc>
              <a:defRPr/>
            </a:pPr>
            <a:r>
              <a:rPr lang="el-GR" sz="2400" dirty="0" smtClean="0">
                <a:latin typeface="Arial" pitchFamily="34" charset="0"/>
                <a:cs typeface="Arial" pitchFamily="34" charset="0"/>
              </a:rPr>
              <a:t>η αύξηση της κατανάλωσης συνολικά θα ακολουθεί την αύξηση της παραγωγικότητας, </a:t>
            </a:r>
          </a:p>
          <a:p>
            <a:pPr algn="just" eaLnBrk="1" hangingPunct="1">
              <a:lnSpc>
                <a:spcPct val="80000"/>
              </a:lnSpc>
              <a:defRPr/>
            </a:pPr>
            <a:r>
              <a:rPr lang="el-GR" sz="2400" dirty="0" smtClean="0">
                <a:latin typeface="Arial" pitchFamily="34" charset="0"/>
                <a:cs typeface="Arial" pitchFamily="34" charset="0"/>
              </a:rPr>
              <a:t>ο δημόσιος τομέας δεν μπορεί να δαπανά χρήματα που δεν έχει.</a:t>
            </a:r>
          </a:p>
          <a:p>
            <a:pPr algn="just" eaLnBrk="1" hangingPunct="1">
              <a:lnSpc>
                <a:spcPct val="80000"/>
              </a:lnSpc>
              <a:buFont typeface="Arial" charset="0"/>
              <a:buNone/>
              <a:defRPr/>
            </a:pPr>
            <a:endParaRPr lang="el-GR" sz="2400" i="1" dirty="0" smtClean="0">
              <a:latin typeface="Arial" pitchFamily="34" charset="0"/>
              <a:cs typeface="Arial" pitchFamily="34" charset="0"/>
              <a:sym typeface="Wingdings" pitchFamily="2" charset="2"/>
            </a:endParaRPr>
          </a:p>
          <a:p>
            <a:pPr algn="just" eaLnBrk="1" hangingPunct="1">
              <a:lnSpc>
                <a:spcPct val="80000"/>
              </a:lnSpc>
              <a:buFont typeface="Wingdings" charset="2"/>
              <a:buChar char="Ø"/>
              <a:defRPr/>
            </a:pPr>
            <a:r>
              <a:rPr lang="el-GR" sz="2400" b="1" dirty="0" smtClean="0">
                <a:latin typeface="Arial" pitchFamily="34" charset="0"/>
                <a:cs typeface="Arial" pitchFamily="34" charset="0"/>
              </a:rPr>
              <a:t>Προώθηση με σαφήνεια, επιμονή και με την αίσθηση του απολύτως επείγοντος, των διαρθρωτικών μεταρρυθμίσεων.</a:t>
            </a:r>
            <a:r>
              <a:rPr lang="en-US" sz="2400" b="1" dirty="0" smtClean="0">
                <a:latin typeface="Arial" pitchFamily="34" charset="0"/>
                <a:cs typeface="Arial" pitchFamily="34" charset="0"/>
              </a:rPr>
              <a:t> </a:t>
            </a:r>
            <a:r>
              <a:rPr lang="el-GR" sz="2400" dirty="0" smtClean="0">
                <a:latin typeface="Arial" pitchFamily="34" charset="0"/>
                <a:cs typeface="Arial" pitchFamily="34" charset="0"/>
              </a:rPr>
              <a:t>Διαφορετικά η ελληνική οικονομία κινδυνεύει από:</a:t>
            </a:r>
          </a:p>
          <a:p>
            <a:pPr marL="355600" indent="-355600" algn="just" eaLnBrk="1" hangingPunct="1">
              <a:lnSpc>
                <a:spcPct val="80000"/>
              </a:lnSpc>
              <a:defRPr/>
            </a:pPr>
            <a:r>
              <a:rPr lang="el-GR" sz="2400" dirty="0" smtClean="0">
                <a:latin typeface="Arial" pitchFamily="34" charset="0"/>
                <a:cs typeface="Arial" pitchFamily="34" charset="0"/>
              </a:rPr>
              <a:t>πολύ ασθενείς ρυθμούς ανάπτυξης,</a:t>
            </a:r>
          </a:p>
          <a:p>
            <a:pPr marL="355600" indent="-355600" algn="just" eaLnBrk="1" hangingPunct="1">
              <a:lnSpc>
                <a:spcPct val="80000"/>
              </a:lnSpc>
              <a:defRPr/>
            </a:pPr>
            <a:r>
              <a:rPr lang="el-GR" sz="2400" dirty="0" smtClean="0">
                <a:latin typeface="Arial" pitchFamily="34" charset="0"/>
                <a:cs typeface="Arial" pitchFamily="34" charset="0"/>
              </a:rPr>
              <a:t>εισοδήματα και παραγωγικότητα σε χαμηλά επίπεδα.</a:t>
            </a:r>
            <a:endParaRPr lang="el-GR" sz="2400" i="1" dirty="0" smtClean="0">
              <a:latin typeface="Arial" pitchFamily="34" charset="0"/>
              <a:cs typeface="Arial" pitchFamily="34" charset="0"/>
              <a:sym typeface="Wingdings" pitchFamily="2" charset="2"/>
            </a:endParaRPr>
          </a:p>
          <a:p>
            <a:pPr eaLnBrk="1" hangingPunct="1">
              <a:lnSpc>
                <a:spcPct val="80000"/>
              </a:lnSpc>
              <a:buFontTx/>
              <a:buChar char="o"/>
              <a:defRPr/>
            </a:pPr>
            <a:endParaRPr lang="el-GR" sz="2400" b="1" i="1" dirty="0" smtClean="0">
              <a:latin typeface="Arial" pitchFamily="34" charset="0"/>
              <a:cs typeface="Arial" pitchFamily="34" charset="0"/>
            </a:endParaRPr>
          </a:p>
        </p:txBody>
      </p:sp>
      <p:sp>
        <p:nvSpPr>
          <p:cNvPr id="19458" name="Rectangle 2"/>
          <p:cNvSpPr>
            <a:spLocks noGrp="1" noChangeArrowheads="1"/>
          </p:cNvSpPr>
          <p:nvPr>
            <p:ph type="title" idx="4294967295"/>
          </p:nvPr>
        </p:nvSpPr>
        <p:spPr>
          <a:xfrm>
            <a:off x="0" y="404813"/>
            <a:ext cx="9144000" cy="871537"/>
          </a:xfrm>
          <a:solidFill>
            <a:srgbClr val="336666"/>
          </a:solidFill>
        </p:spPr>
        <p:txBody>
          <a:bodyPr/>
          <a:lstStyle/>
          <a:p>
            <a:pPr eaLnBrk="1" hangingPunct="1"/>
            <a:r>
              <a:rPr lang="el-GR" sz="2800" b="1" smtClean="0">
                <a:solidFill>
                  <a:schemeClr val="bg1"/>
                </a:solidFill>
              </a:rPr>
              <a:t>Δεν μπορεί να επιτευχθεί ανάπτυξη μέσω συστηματικών ελλειμμάτων</a:t>
            </a:r>
            <a:endParaRPr lang="el-GR" sz="2800" b="1" smtClean="0">
              <a:solidFill>
                <a:schemeClr val="bg1"/>
              </a:solidFill>
              <a:latin typeface="Arial" charset="0"/>
              <a:cs typeface="Arial" charset="0"/>
            </a:endParaRPr>
          </a:p>
        </p:txBody>
      </p:sp>
      <p:sp>
        <p:nvSpPr>
          <p:cNvPr id="19459" name="Rectangle 4"/>
          <p:cNvSpPr>
            <a:spLocks noChangeArrowheads="1"/>
          </p:cNvSpPr>
          <p:nvPr/>
        </p:nvSpPr>
        <p:spPr bwMode="auto">
          <a:xfrm>
            <a:off x="-4213225" y="6308725"/>
            <a:ext cx="18311813" cy="366713"/>
          </a:xfrm>
          <a:prstGeom prst="rect">
            <a:avLst/>
          </a:prstGeom>
          <a:noFill/>
          <a:ln w="9525">
            <a:noFill/>
            <a:miter lim="800000"/>
            <a:headEnd/>
            <a:tailEnd/>
          </a:ln>
        </p:spPr>
        <p:txBody>
          <a:bodyPr anchor="ctr">
            <a:spAutoFit/>
          </a:bodyPr>
          <a:lstStyle/>
          <a:p>
            <a:pPr algn="just"/>
            <a:endParaRPr lang="el-GR"/>
          </a:p>
        </p:txBody>
      </p:sp>
      <p:sp>
        <p:nvSpPr>
          <p:cNvPr id="19460" name="Text Box 6"/>
          <p:cNvSpPr txBox="1">
            <a:spLocks noChangeArrowheads="1"/>
          </p:cNvSpPr>
          <p:nvPr/>
        </p:nvSpPr>
        <p:spPr bwMode="auto">
          <a:xfrm>
            <a:off x="735013" y="4081463"/>
            <a:ext cx="184150" cy="366712"/>
          </a:xfrm>
          <a:prstGeom prst="rect">
            <a:avLst/>
          </a:prstGeom>
          <a:noFill/>
          <a:ln w="9525">
            <a:noFill/>
            <a:miter lim="800000"/>
            <a:headEnd/>
            <a:tailEnd/>
          </a:ln>
        </p:spPr>
        <p:txBody>
          <a:bodyPr>
            <a:spAutoFit/>
          </a:bodyPr>
          <a:lstStyle/>
          <a:p>
            <a:pPr>
              <a:spcBef>
                <a:spcPct val="50000"/>
              </a:spcBef>
            </a:pPr>
            <a:endParaRPr lang="el-GR"/>
          </a:p>
        </p:txBody>
      </p:sp>
      <p:sp>
        <p:nvSpPr>
          <p:cNvPr id="2" name="Slide Number Placeholder 1"/>
          <p:cNvSpPr>
            <a:spLocks noGrp="1"/>
          </p:cNvSpPr>
          <p:nvPr>
            <p:ph type="sldNum" sz="quarter" idx="12"/>
          </p:nvPr>
        </p:nvSpPr>
        <p:spPr/>
        <p:txBody>
          <a:bodyPr/>
          <a:lstStyle/>
          <a:p>
            <a:pPr>
              <a:defRPr/>
            </a:pPr>
            <a:fld id="{8D5E8498-9841-443B-8A5E-3C5EA51749FF}" type="slidenum">
              <a:rPr lang="el-GR" smtClean="0"/>
              <a:pPr>
                <a:defRPr/>
              </a:pPr>
              <a:t>4</a:t>
            </a:fld>
            <a:endParaRPr lang="el-G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89795">
                                            <p:txEl>
                                              <p:pRg st="1" end="1"/>
                                            </p:txEl>
                                          </p:spTgt>
                                        </p:tgtEl>
                                        <p:attrNameLst>
                                          <p:attrName>style.visibility</p:attrName>
                                        </p:attrNameLst>
                                      </p:cBhvr>
                                      <p:to>
                                        <p:strVal val="visible"/>
                                      </p:to>
                                    </p:set>
                                    <p:anim calcmode="lin" valueType="num">
                                      <p:cBhvr additive="base">
                                        <p:cTn id="7" dur="500" fill="hold"/>
                                        <p:tgtEl>
                                          <p:spTgt spid="28979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8979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89795">
                                            <p:txEl>
                                              <p:pRg st="2" end="2"/>
                                            </p:txEl>
                                          </p:spTgt>
                                        </p:tgtEl>
                                        <p:attrNameLst>
                                          <p:attrName>style.visibility</p:attrName>
                                        </p:attrNameLst>
                                      </p:cBhvr>
                                      <p:to>
                                        <p:strVal val="visible"/>
                                      </p:to>
                                    </p:set>
                                    <p:anim calcmode="lin" valueType="num">
                                      <p:cBhvr additive="base">
                                        <p:cTn id="13" dur="500" fill="hold"/>
                                        <p:tgtEl>
                                          <p:spTgt spid="28979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8979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89795">
                                            <p:txEl>
                                              <p:pRg st="3" end="3"/>
                                            </p:txEl>
                                          </p:spTgt>
                                        </p:tgtEl>
                                        <p:attrNameLst>
                                          <p:attrName>style.visibility</p:attrName>
                                        </p:attrNameLst>
                                      </p:cBhvr>
                                      <p:to>
                                        <p:strVal val="visible"/>
                                      </p:to>
                                    </p:set>
                                    <p:anim calcmode="lin" valueType="num">
                                      <p:cBhvr additive="base">
                                        <p:cTn id="19" dur="500" fill="hold"/>
                                        <p:tgtEl>
                                          <p:spTgt spid="289795">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8979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89795">
                                            <p:txEl>
                                              <p:pRg st="5" end="5"/>
                                            </p:txEl>
                                          </p:spTgt>
                                        </p:tgtEl>
                                        <p:attrNameLst>
                                          <p:attrName>style.visibility</p:attrName>
                                        </p:attrNameLst>
                                      </p:cBhvr>
                                      <p:to>
                                        <p:strVal val="visible"/>
                                      </p:to>
                                    </p:set>
                                    <p:anim calcmode="lin" valueType="num">
                                      <p:cBhvr additive="base">
                                        <p:cTn id="25" dur="500" fill="hold"/>
                                        <p:tgtEl>
                                          <p:spTgt spid="289795">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8979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89795">
                                            <p:txEl>
                                              <p:pRg st="6" end="6"/>
                                            </p:txEl>
                                          </p:spTgt>
                                        </p:tgtEl>
                                        <p:attrNameLst>
                                          <p:attrName>style.visibility</p:attrName>
                                        </p:attrNameLst>
                                      </p:cBhvr>
                                      <p:to>
                                        <p:strVal val="visible"/>
                                      </p:to>
                                    </p:set>
                                    <p:anim calcmode="lin" valueType="num">
                                      <p:cBhvr additive="base">
                                        <p:cTn id="31" dur="500" fill="hold"/>
                                        <p:tgtEl>
                                          <p:spTgt spid="289795">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8979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89795">
                                            <p:txEl>
                                              <p:pRg st="7" end="7"/>
                                            </p:txEl>
                                          </p:spTgt>
                                        </p:tgtEl>
                                        <p:attrNameLst>
                                          <p:attrName>style.visibility</p:attrName>
                                        </p:attrNameLst>
                                      </p:cBhvr>
                                      <p:to>
                                        <p:strVal val="visible"/>
                                      </p:to>
                                    </p:set>
                                    <p:anim calcmode="lin" valueType="num">
                                      <p:cBhvr additive="base">
                                        <p:cTn id="37" dur="500" fill="hold"/>
                                        <p:tgtEl>
                                          <p:spTgt spid="289795">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89795">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11 - Θέση περιεχομένου"/>
          <p:cNvSpPr>
            <a:spLocks noGrp="1"/>
          </p:cNvSpPr>
          <p:nvPr>
            <p:ph idx="4294967295"/>
          </p:nvPr>
        </p:nvSpPr>
        <p:spPr>
          <a:xfrm>
            <a:off x="250825" y="1484313"/>
            <a:ext cx="8569325" cy="5113337"/>
          </a:xfrm>
        </p:spPr>
        <p:txBody>
          <a:bodyPr/>
          <a:lstStyle/>
          <a:p>
            <a:pPr algn="just" eaLnBrk="1" hangingPunct="1"/>
            <a:r>
              <a:rPr lang="el-GR" sz="2000" smtClean="0">
                <a:latin typeface="Arial" charset="0"/>
                <a:cs typeface="Arial" charset="0"/>
              </a:rPr>
              <a:t>Η εικόνα του ΑΕΠ αναμένεται βελτιωμένη και κατά το τρίτο τρίμηνο (θετικές εξελίξεις στον τουρισμό).</a:t>
            </a:r>
          </a:p>
          <a:p>
            <a:pPr algn="just" eaLnBrk="1" hangingPunct="1">
              <a:buFont typeface="Arial" charset="0"/>
              <a:buNone/>
            </a:pPr>
            <a:endParaRPr lang="el-GR" sz="2000" smtClean="0">
              <a:latin typeface="Arial" charset="0"/>
              <a:cs typeface="Arial" charset="0"/>
            </a:endParaRPr>
          </a:p>
          <a:p>
            <a:pPr algn="just" eaLnBrk="1" hangingPunct="1"/>
            <a:r>
              <a:rPr lang="el-GR" sz="2000" smtClean="0">
                <a:latin typeface="Arial" charset="0"/>
                <a:cs typeface="Arial" charset="0"/>
              </a:rPr>
              <a:t>Ασθενέστερη η εικόνα του ΑΕΠ το τέταρτο τρίμηνο του έτους</a:t>
            </a:r>
          </a:p>
          <a:p>
            <a:pPr algn="just" eaLnBrk="1" hangingPunct="1"/>
            <a:endParaRPr lang="el-GR" sz="2000" smtClean="0">
              <a:latin typeface="Arial" charset="0"/>
              <a:cs typeface="Arial" charset="0"/>
            </a:endParaRPr>
          </a:p>
          <a:p>
            <a:pPr algn="just" eaLnBrk="1" hangingPunct="1"/>
            <a:r>
              <a:rPr lang="el-GR" sz="2000" b="1" smtClean="0">
                <a:latin typeface="Arial" charset="0"/>
                <a:cs typeface="Arial" charset="0"/>
              </a:rPr>
              <a:t>Σε ετήσια βάση η ύφεση θα κινηθεί στην περιοχή του 4%.</a:t>
            </a:r>
          </a:p>
          <a:p>
            <a:pPr algn="just" eaLnBrk="1" hangingPunct="1"/>
            <a:endParaRPr lang="el-GR" sz="2000" b="1" smtClean="0">
              <a:latin typeface="Arial" charset="0"/>
              <a:cs typeface="Arial" charset="0"/>
            </a:endParaRPr>
          </a:p>
          <a:p>
            <a:pPr algn="just" eaLnBrk="1" hangingPunct="1"/>
            <a:r>
              <a:rPr lang="el-GR" sz="2000" b="1" smtClean="0">
                <a:latin typeface="Arial" charset="0"/>
                <a:cs typeface="Arial" charset="0"/>
              </a:rPr>
              <a:t>Το πιθανότερο είναι ότι η ύφεση περίπου θα μηδενισθεί στο 2014</a:t>
            </a:r>
          </a:p>
          <a:p>
            <a:pPr algn="just" eaLnBrk="1" hangingPunct="1"/>
            <a:endParaRPr lang="el-GR" sz="2000" smtClean="0">
              <a:latin typeface="Arial" charset="0"/>
              <a:cs typeface="Arial" charset="0"/>
            </a:endParaRPr>
          </a:p>
          <a:p>
            <a:pPr algn="just" eaLnBrk="1" hangingPunct="1">
              <a:buFont typeface="Arial" charset="0"/>
              <a:buNone/>
            </a:pPr>
            <a:r>
              <a:rPr lang="el-GR" sz="2000" b="1" smtClean="0">
                <a:solidFill>
                  <a:srgbClr val="FF0000"/>
                </a:solidFill>
                <a:latin typeface="Arial" charset="0"/>
                <a:cs typeface="Arial" charset="0"/>
              </a:rPr>
              <a:t>Προσοχή</a:t>
            </a:r>
            <a:r>
              <a:rPr lang="el-GR" sz="2000" b="1" smtClean="0">
                <a:latin typeface="Arial" charset="0"/>
                <a:cs typeface="Arial" charset="0"/>
              </a:rPr>
              <a:t>:</a:t>
            </a:r>
            <a:r>
              <a:rPr lang="en-US" sz="2000" smtClean="0">
                <a:latin typeface="Arial" charset="0"/>
                <a:cs typeface="Arial" charset="0"/>
              </a:rPr>
              <a:t> </a:t>
            </a:r>
            <a:r>
              <a:rPr lang="el-GR" sz="2000" smtClean="0">
                <a:latin typeface="Arial" charset="0"/>
                <a:cs typeface="Arial" charset="0"/>
              </a:rPr>
              <a:t>Υπάρχουν σημαντικές αβεβαιότητες και εκκρεμότητες που θα μπορούσαν να οδηγήσουν είτε σε ασθενέστερη ή υπό προϋποθέσεις σε καλύτερη πορεία από αυτή.</a:t>
            </a:r>
          </a:p>
        </p:txBody>
      </p:sp>
      <p:sp>
        <p:nvSpPr>
          <p:cNvPr id="20482" name="Rectangle 2"/>
          <p:cNvSpPr>
            <a:spLocks noGrp="1" noChangeArrowheads="1"/>
          </p:cNvSpPr>
          <p:nvPr>
            <p:ph type="title" idx="4294967295"/>
          </p:nvPr>
        </p:nvSpPr>
        <p:spPr>
          <a:xfrm>
            <a:off x="0" y="404813"/>
            <a:ext cx="9144000" cy="871537"/>
          </a:xfrm>
          <a:solidFill>
            <a:srgbClr val="336666"/>
          </a:solidFill>
        </p:spPr>
        <p:txBody>
          <a:bodyPr/>
          <a:lstStyle/>
          <a:p>
            <a:pPr eaLnBrk="1" hangingPunct="1"/>
            <a:r>
              <a:rPr lang="el-GR" sz="2400" b="1" dirty="0" smtClean="0">
                <a:solidFill>
                  <a:schemeClr val="bg1"/>
                </a:solidFill>
                <a:latin typeface="Arial" pitchFamily="34" charset="0"/>
                <a:cs typeface="Arial" pitchFamily="34" charset="0"/>
              </a:rPr>
              <a:t>Συνολικά καλύτερη από την αναμενόμενη η μακροοικονομική εικόνα του δευτέρου τριμήνου του 2013</a:t>
            </a:r>
            <a:endParaRPr lang="el-GR" sz="2800" dirty="0" smtClean="0">
              <a:solidFill>
                <a:schemeClr val="bg1"/>
              </a:solidFill>
              <a:latin typeface="Arial" pitchFamily="34" charset="0"/>
              <a:cs typeface="Arial" pitchFamily="34" charset="0"/>
            </a:endParaRPr>
          </a:p>
        </p:txBody>
      </p:sp>
      <p:sp>
        <p:nvSpPr>
          <p:cNvPr id="20483" name="Text Box 7"/>
          <p:cNvSpPr txBox="1">
            <a:spLocks noChangeArrowheads="1"/>
          </p:cNvSpPr>
          <p:nvPr/>
        </p:nvSpPr>
        <p:spPr bwMode="auto">
          <a:xfrm>
            <a:off x="900113" y="3716338"/>
            <a:ext cx="7632700" cy="396875"/>
          </a:xfrm>
          <a:prstGeom prst="rect">
            <a:avLst/>
          </a:prstGeom>
          <a:noFill/>
          <a:ln w="9525">
            <a:noFill/>
            <a:miter lim="800000"/>
            <a:headEnd/>
            <a:tailEnd/>
          </a:ln>
        </p:spPr>
        <p:txBody>
          <a:bodyPr>
            <a:spAutoFit/>
          </a:bodyPr>
          <a:lstStyle/>
          <a:p>
            <a:pPr>
              <a:spcBef>
                <a:spcPct val="50000"/>
              </a:spcBef>
            </a:pPr>
            <a:endParaRPr lang="el-GR" sz="2000"/>
          </a:p>
        </p:txBody>
      </p:sp>
      <p:sp>
        <p:nvSpPr>
          <p:cNvPr id="20484" name="Text Box 19"/>
          <p:cNvSpPr txBox="1">
            <a:spLocks noChangeArrowheads="1"/>
          </p:cNvSpPr>
          <p:nvPr/>
        </p:nvSpPr>
        <p:spPr bwMode="auto">
          <a:xfrm>
            <a:off x="1311275" y="3213100"/>
            <a:ext cx="5421313" cy="366713"/>
          </a:xfrm>
          <a:prstGeom prst="rect">
            <a:avLst/>
          </a:prstGeom>
          <a:noFill/>
          <a:ln w="9525">
            <a:noFill/>
            <a:miter lim="800000"/>
            <a:headEnd/>
            <a:tailEnd/>
          </a:ln>
        </p:spPr>
        <p:txBody>
          <a:bodyPr>
            <a:spAutoFit/>
          </a:bodyPr>
          <a:lstStyle/>
          <a:p>
            <a:endParaRPr lang="el-GR"/>
          </a:p>
        </p:txBody>
      </p:sp>
      <p:sp>
        <p:nvSpPr>
          <p:cNvPr id="2" name="Slide Number Placeholder 1"/>
          <p:cNvSpPr>
            <a:spLocks noGrp="1"/>
          </p:cNvSpPr>
          <p:nvPr>
            <p:ph type="sldNum" sz="quarter" idx="12"/>
          </p:nvPr>
        </p:nvSpPr>
        <p:spPr/>
        <p:txBody>
          <a:bodyPr/>
          <a:lstStyle/>
          <a:p>
            <a:pPr>
              <a:defRPr/>
            </a:pPr>
            <a:fld id="{1B869793-6D86-44FF-BFFE-19C99F3AAA19}" type="slidenum">
              <a:rPr lang="el-GR" smtClean="0"/>
              <a:pPr>
                <a:defRPr/>
              </a:pPr>
              <a:t>5</a:t>
            </a:fld>
            <a:endParaRPr lang="el-G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11 - Θέση περιεχομένου"/>
          <p:cNvSpPr>
            <a:spLocks noGrp="1"/>
          </p:cNvSpPr>
          <p:nvPr>
            <p:ph idx="4294967295"/>
          </p:nvPr>
        </p:nvSpPr>
        <p:spPr>
          <a:xfrm>
            <a:off x="468313" y="1844675"/>
            <a:ext cx="8066087" cy="3097213"/>
          </a:xfrm>
        </p:spPr>
        <p:txBody>
          <a:bodyPr/>
          <a:lstStyle/>
          <a:p>
            <a:pPr algn="just" eaLnBrk="1" hangingPunct="1">
              <a:lnSpc>
                <a:spcPct val="130000"/>
              </a:lnSpc>
              <a:spcBef>
                <a:spcPts val="600"/>
              </a:spcBef>
              <a:spcAft>
                <a:spcPts val="600"/>
              </a:spcAft>
            </a:pPr>
            <a:r>
              <a:rPr lang="el-GR" sz="2200" smtClean="0">
                <a:latin typeface="Arial" charset="0"/>
                <a:cs typeface="Arial" charset="0"/>
              </a:rPr>
              <a:t>Σημαντικός, ο ρόλος του τουρισμού στην αποκλιμάκωση της συνολικής ύφεσης.</a:t>
            </a:r>
          </a:p>
          <a:p>
            <a:pPr algn="just" eaLnBrk="1" hangingPunct="1">
              <a:lnSpc>
                <a:spcPct val="130000"/>
              </a:lnSpc>
              <a:spcBef>
                <a:spcPts val="600"/>
              </a:spcBef>
              <a:spcAft>
                <a:spcPts val="600"/>
              </a:spcAft>
            </a:pPr>
            <a:r>
              <a:rPr lang="el-GR" sz="2200" smtClean="0">
                <a:latin typeface="Arial" charset="0"/>
                <a:cs typeface="Arial" charset="0"/>
              </a:rPr>
              <a:t>Πολύ σημαντική μείωση του κόστους εργασίας.</a:t>
            </a:r>
          </a:p>
          <a:p>
            <a:pPr algn="just" eaLnBrk="1" hangingPunct="1">
              <a:lnSpc>
                <a:spcPct val="130000"/>
              </a:lnSpc>
              <a:spcBef>
                <a:spcPts val="600"/>
              </a:spcBef>
              <a:spcAft>
                <a:spcPts val="600"/>
              </a:spcAft>
            </a:pPr>
            <a:r>
              <a:rPr lang="el-GR" sz="2200" smtClean="0">
                <a:latin typeface="Arial" charset="0"/>
                <a:cs typeface="Arial" charset="0"/>
              </a:rPr>
              <a:t>Μείωση των τιμών σε ευρύ φάσμα κλάδων.</a:t>
            </a:r>
          </a:p>
          <a:p>
            <a:pPr algn="just" eaLnBrk="1" hangingPunct="1">
              <a:lnSpc>
                <a:spcPct val="130000"/>
              </a:lnSpc>
              <a:spcBef>
                <a:spcPts val="600"/>
              </a:spcBef>
              <a:spcAft>
                <a:spcPts val="600"/>
              </a:spcAft>
            </a:pPr>
            <a:r>
              <a:rPr lang="el-GR" sz="2200" smtClean="0">
                <a:latin typeface="Arial" charset="0"/>
                <a:cs typeface="Arial" charset="0"/>
              </a:rPr>
              <a:t>Μείωση της ιδιωτικής κατανάλωσης κατά το δεύτερο τρίμηνο μικρότερη από την αναμενόμενη.</a:t>
            </a:r>
          </a:p>
          <a:p>
            <a:pPr algn="just" eaLnBrk="1" hangingPunct="1">
              <a:lnSpc>
                <a:spcPct val="130000"/>
              </a:lnSpc>
              <a:spcBef>
                <a:spcPts val="1200"/>
              </a:spcBef>
              <a:spcAft>
                <a:spcPts val="1200"/>
              </a:spcAft>
            </a:pPr>
            <a:endParaRPr lang="el-GR" sz="2400" smtClean="0">
              <a:latin typeface="Arial" charset="0"/>
              <a:cs typeface="Arial" charset="0"/>
            </a:endParaRPr>
          </a:p>
          <a:p>
            <a:pPr algn="just" eaLnBrk="1" hangingPunct="1">
              <a:lnSpc>
                <a:spcPct val="130000"/>
              </a:lnSpc>
              <a:spcBef>
                <a:spcPts val="1200"/>
              </a:spcBef>
              <a:spcAft>
                <a:spcPts val="1200"/>
              </a:spcAft>
            </a:pPr>
            <a:endParaRPr lang="el-GR" sz="2100" smtClean="0">
              <a:latin typeface="Arial" charset="0"/>
              <a:cs typeface="Arial" charset="0"/>
            </a:endParaRPr>
          </a:p>
        </p:txBody>
      </p:sp>
      <p:sp>
        <p:nvSpPr>
          <p:cNvPr id="21506" name="Rectangle 2"/>
          <p:cNvSpPr>
            <a:spLocks noGrp="1" noChangeArrowheads="1"/>
          </p:cNvSpPr>
          <p:nvPr>
            <p:ph type="title" idx="4294967295"/>
          </p:nvPr>
        </p:nvSpPr>
        <p:spPr>
          <a:xfrm>
            <a:off x="0" y="396875"/>
            <a:ext cx="9144000" cy="1231900"/>
          </a:xfrm>
          <a:solidFill>
            <a:srgbClr val="336666"/>
          </a:solidFill>
        </p:spPr>
        <p:txBody>
          <a:bodyPr/>
          <a:lstStyle/>
          <a:p>
            <a:pPr eaLnBrk="1" hangingPunct="1"/>
            <a:r>
              <a:rPr lang="el-GR" sz="2800" b="1" dirty="0" smtClean="0">
                <a:solidFill>
                  <a:schemeClr val="bg1"/>
                </a:solidFill>
                <a:latin typeface="Arial" charset="0"/>
                <a:cs typeface="Arial" charset="0"/>
              </a:rPr>
              <a:t>Ευεργετική επίδραση της σταδιακής σταθεροποίησης και της ανάκαμψης των προσδοκιών</a:t>
            </a:r>
          </a:p>
        </p:txBody>
      </p:sp>
      <p:sp>
        <p:nvSpPr>
          <p:cNvPr id="21507" name="TextBox 1"/>
          <p:cNvSpPr txBox="1">
            <a:spLocks noChangeArrowheads="1"/>
          </p:cNvSpPr>
          <p:nvPr/>
        </p:nvSpPr>
        <p:spPr bwMode="auto">
          <a:xfrm>
            <a:off x="395288" y="5516563"/>
            <a:ext cx="8137525" cy="1201737"/>
          </a:xfrm>
          <a:prstGeom prst="rect">
            <a:avLst/>
          </a:prstGeom>
          <a:solidFill>
            <a:srgbClr val="336666"/>
          </a:solidFill>
          <a:ln w="9525">
            <a:noFill/>
            <a:miter lim="800000"/>
            <a:headEnd/>
            <a:tailEnd/>
          </a:ln>
        </p:spPr>
        <p:txBody>
          <a:bodyPr>
            <a:spAutoFit/>
          </a:bodyPr>
          <a:lstStyle/>
          <a:p>
            <a:pPr algn="ctr"/>
            <a:r>
              <a:rPr lang="el-GR" sz="2400" b="1">
                <a:solidFill>
                  <a:srgbClr val="FFFFFF"/>
                </a:solidFill>
                <a:cs typeface="Arial" charset="0"/>
              </a:rPr>
              <a:t>Η έξοδος από την ύφεση δεν θα είναι εφικτή χωρίς μια σταθεροποίηση και σταδιακή αύξηση (και) των καταναλωτικών δαπανών</a:t>
            </a:r>
            <a:endParaRPr lang="el-GR" sz="2400">
              <a:solidFill>
                <a:srgbClr val="FFFFFF"/>
              </a:solidFill>
              <a:cs typeface="Arial" charset="0"/>
            </a:endParaRPr>
          </a:p>
        </p:txBody>
      </p:sp>
      <p:sp>
        <p:nvSpPr>
          <p:cNvPr id="3" name="Slide Number Placeholder 2"/>
          <p:cNvSpPr>
            <a:spLocks noGrp="1"/>
          </p:cNvSpPr>
          <p:nvPr>
            <p:ph type="sldNum" sz="quarter" idx="12"/>
          </p:nvPr>
        </p:nvSpPr>
        <p:spPr/>
        <p:txBody>
          <a:bodyPr/>
          <a:lstStyle/>
          <a:p>
            <a:pPr>
              <a:defRPr/>
            </a:pPr>
            <a:fld id="{663516DD-86C5-4A54-9AA8-59B284D0E7B5}" type="slidenum">
              <a:rPr lang="el-GR" smtClean="0"/>
              <a:pPr>
                <a:defRPr/>
              </a:pPr>
              <a:t>6</a:t>
            </a:fld>
            <a:endParaRPr lang="el-G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6 - Θέση περιεχομένου"/>
          <p:cNvSpPr>
            <a:spLocks noGrp="1"/>
          </p:cNvSpPr>
          <p:nvPr>
            <p:ph idx="4294967295"/>
          </p:nvPr>
        </p:nvSpPr>
        <p:spPr>
          <a:xfrm>
            <a:off x="468313" y="1557338"/>
            <a:ext cx="8351837" cy="4824412"/>
          </a:xfrm>
        </p:spPr>
        <p:txBody>
          <a:bodyPr/>
          <a:lstStyle/>
          <a:p>
            <a:pPr algn="just" eaLnBrk="1" hangingPunct="1"/>
            <a:r>
              <a:rPr lang="el-GR" smtClean="0">
                <a:latin typeface="Arial" charset="0"/>
                <a:cs typeface="Arial" charset="0"/>
              </a:rPr>
              <a:t>Ιδιαίτερα ασθενής δυναμική των επενδύσεων.</a:t>
            </a:r>
          </a:p>
          <a:p>
            <a:pPr algn="just" eaLnBrk="1" hangingPunct="1"/>
            <a:endParaRPr lang="el-GR" smtClean="0">
              <a:latin typeface="Arial" charset="0"/>
              <a:cs typeface="Arial" charset="0"/>
            </a:endParaRPr>
          </a:p>
          <a:p>
            <a:pPr algn="just" eaLnBrk="1" hangingPunct="1"/>
            <a:r>
              <a:rPr lang="el-GR" smtClean="0">
                <a:latin typeface="Arial" charset="0"/>
                <a:cs typeface="Arial" charset="0"/>
              </a:rPr>
              <a:t>Η υποχώρηση της παραγωγής οδηγεί σε αύξηση της ανεργίας.</a:t>
            </a:r>
          </a:p>
          <a:p>
            <a:pPr algn="just" eaLnBrk="1" hangingPunct="1">
              <a:buFont typeface="Arial" charset="0"/>
              <a:buNone/>
            </a:pPr>
            <a:endParaRPr lang="el-GR" smtClean="0">
              <a:latin typeface="Arial" charset="0"/>
              <a:cs typeface="Arial" charset="0"/>
            </a:endParaRPr>
          </a:p>
          <a:p>
            <a:pPr algn="just" eaLnBrk="1" hangingPunct="1"/>
            <a:r>
              <a:rPr lang="el-GR" smtClean="0">
                <a:latin typeface="Arial" charset="0"/>
                <a:cs typeface="Arial" charset="0"/>
              </a:rPr>
              <a:t>Η θετική δυναμική του εξωτερικού ισοζυγίου εμφανίζεται πολύ ασθενέστερη.</a:t>
            </a:r>
          </a:p>
        </p:txBody>
      </p:sp>
      <p:sp>
        <p:nvSpPr>
          <p:cNvPr id="22530" name="Rectangle 4"/>
          <p:cNvSpPr>
            <a:spLocks noGrp="1" noChangeArrowheads="1"/>
          </p:cNvSpPr>
          <p:nvPr>
            <p:ph type="title" idx="4294967295"/>
          </p:nvPr>
        </p:nvSpPr>
        <p:spPr>
          <a:xfrm>
            <a:off x="0" y="396875"/>
            <a:ext cx="9144000" cy="871538"/>
          </a:xfrm>
          <a:solidFill>
            <a:srgbClr val="336666"/>
          </a:solidFill>
        </p:spPr>
        <p:txBody>
          <a:bodyPr/>
          <a:lstStyle/>
          <a:p>
            <a:pPr eaLnBrk="1" hangingPunct="1"/>
            <a:r>
              <a:rPr lang="el-GR" sz="2800" b="1" smtClean="0">
                <a:solidFill>
                  <a:schemeClr val="bg1"/>
                </a:solidFill>
                <a:latin typeface="Arial" charset="0"/>
                <a:cs typeface="Arial" charset="0"/>
              </a:rPr>
              <a:t>Παράγοντες ανησυχίας</a:t>
            </a:r>
          </a:p>
        </p:txBody>
      </p:sp>
      <p:sp>
        <p:nvSpPr>
          <p:cNvPr id="2" name="Slide Number Placeholder 1"/>
          <p:cNvSpPr>
            <a:spLocks noGrp="1"/>
          </p:cNvSpPr>
          <p:nvPr>
            <p:ph type="sldNum" sz="quarter" idx="12"/>
          </p:nvPr>
        </p:nvSpPr>
        <p:spPr/>
        <p:txBody>
          <a:bodyPr/>
          <a:lstStyle/>
          <a:p>
            <a:pPr>
              <a:defRPr/>
            </a:pPr>
            <a:fld id="{3C6AAA57-6B6B-4F0C-B34F-E296D698BA02}" type="slidenum">
              <a:rPr lang="el-GR" smtClean="0"/>
              <a:pPr>
                <a:defRPr/>
              </a:pPr>
              <a:t>7</a:t>
            </a:fld>
            <a:endParaRPr lang="el-G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4"/>
          <p:cNvSpPr>
            <a:spLocks noGrp="1" noChangeArrowheads="1"/>
          </p:cNvSpPr>
          <p:nvPr>
            <p:ph type="title" idx="4294967295"/>
          </p:nvPr>
        </p:nvSpPr>
        <p:spPr>
          <a:xfrm>
            <a:off x="0" y="396875"/>
            <a:ext cx="9144000" cy="1160463"/>
          </a:xfrm>
          <a:solidFill>
            <a:srgbClr val="336666"/>
          </a:solidFill>
        </p:spPr>
        <p:txBody>
          <a:bodyPr/>
          <a:lstStyle/>
          <a:p>
            <a:pPr eaLnBrk="1" hangingPunct="1"/>
            <a:r>
              <a:rPr lang="el-GR" sz="2400" b="1" smtClean="0">
                <a:solidFill>
                  <a:schemeClr val="bg1"/>
                </a:solidFill>
                <a:latin typeface="Arial" charset="0"/>
                <a:cs typeface="Arial" charset="0"/>
              </a:rPr>
              <a:t>Ενίσχυση εξωστρεφούς επιχειρηματικότητας </a:t>
            </a:r>
            <a:br>
              <a:rPr lang="el-GR" sz="2400" b="1" smtClean="0">
                <a:solidFill>
                  <a:schemeClr val="bg1"/>
                </a:solidFill>
                <a:latin typeface="Arial" charset="0"/>
                <a:cs typeface="Arial" charset="0"/>
              </a:rPr>
            </a:br>
            <a:r>
              <a:rPr lang="el-GR" sz="2400" b="1" smtClean="0">
                <a:solidFill>
                  <a:schemeClr val="bg1"/>
                </a:solidFill>
                <a:latin typeface="Arial" charset="0"/>
                <a:cs typeface="Arial" charset="0"/>
                <a:sym typeface="Wingdings" pitchFamily="2" charset="2"/>
              </a:rPr>
              <a:t></a:t>
            </a:r>
            <a:r>
              <a:rPr lang="el-GR" sz="2400" b="1" smtClean="0">
                <a:solidFill>
                  <a:schemeClr val="bg1"/>
                </a:solidFill>
                <a:latin typeface="Arial" charset="0"/>
                <a:cs typeface="Arial" charset="0"/>
              </a:rPr>
              <a:t> Νέες επενδύσεις </a:t>
            </a:r>
            <a:br>
              <a:rPr lang="el-GR" sz="2400" b="1" smtClean="0">
                <a:solidFill>
                  <a:schemeClr val="bg1"/>
                </a:solidFill>
                <a:latin typeface="Arial" charset="0"/>
                <a:cs typeface="Arial" charset="0"/>
              </a:rPr>
            </a:br>
            <a:r>
              <a:rPr lang="el-GR" sz="2400" b="1" smtClean="0">
                <a:solidFill>
                  <a:schemeClr val="bg1"/>
                </a:solidFill>
                <a:latin typeface="Arial" charset="0"/>
                <a:cs typeface="Arial" charset="0"/>
                <a:sym typeface="Wingdings" pitchFamily="2" charset="2"/>
              </a:rPr>
              <a:t> </a:t>
            </a:r>
            <a:r>
              <a:rPr lang="el-GR" sz="2400" b="1" smtClean="0">
                <a:solidFill>
                  <a:schemeClr val="bg1"/>
                </a:solidFill>
                <a:latin typeface="Arial" charset="0"/>
                <a:cs typeface="Arial" charset="0"/>
              </a:rPr>
              <a:t>Υγιές εξωτερικό ισοζύγιο</a:t>
            </a:r>
          </a:p>
        </p:txBody>
      </p:sp>
      <p:sp>
        <p:nvSpPr>
          <p:cNvPr id="23554" name="9 - Θέση περιεχομένου"/>
          <p:cNvSpPr>
            <a:spLocks noGrp="1"/>
          </p:cNvSpPr>
          <p:nvPr>
            <p:ph idx="4294967295"/>
          </p:nvPr>
        </p:nvSpPr>
        <p:spPr>
          <a:xfrm>
            <a:off x="179388" y="1773238"/>
            <a:ext cx="8640762" cy="4824412"/>
          </a:xfrm>
        </p:spPr>
        <p:txBody>
          <a:bodyPr/>
          <a:lstStyle/>
          <a:p>
            <a:pPr algn="just" eaLnBrk="1" hangingPunct="1">
              <a:buFont typeface="Arial" charset="0"/>
              <a:buNone/>
            </a:pPr>
            <a:endParaRPr lang="el-GR" sz="2000" u="sng" smtClean="0">
              <a:latin typeface="Arial" charset="0"/>
              <a:cs typeface="Arial" charset="0"/>
            </a:endParaRPr>
          </a:p>
          <a:p>
            <a:pPr eaLnBrk="1" hangingPunct="1">
              <a:buFontTx/>
              <a:buNone/>
            </a:pPr>
            <a:endParaRPr lang="el-GR" sz="2000" u="sng" smtClean="0">
              <a:latin typeface="Arial" charset="0"/>
              <a:cs typeface="Arial" charset="0"/>
            </a:endParaRPr>
          </a:p>
          <a:p>
            <a:pPr eaLnBrk="1" hangingPunct="1"/>
            <a:endParaRPr lang="el-GR" sz="2000" u="sng" smtClean="0">
              <a:latin typeface="Arial" charset="0"/>
              <a:cs typeface="Arial" charset="0"/>
            </a:endParaRPr>
          </a:p>
          <a:p>
            <a:pPr eaLnBrk="1" hangingPunct="1"/>
            <a:endParaRPr lang="el-GR" sz="2400" smtClean="0">
              <a:latin typeface="Arial" charset="0"/>
              <a:cs typeface="Arial" charset="0"/>
            </a:endParaRPr>
          </a:p>
          <a:p>
            <a:pPr eaLnBrk="1" hangingPunct="1"/>
            <a:endParaRPr lang="el-GR" sz="2400" smtClean="0">
              <a:latin typeface="Arial" charset="0"/>
              <a:cs typeface="Arial" charset="0"/>
            </a:endParaRPr>
          </a:p>
          <a:p>
            <a:pPr eaLnBrk="1" hangingPunct="1"/>
            <a:endParaRPr lang="el-GR" sz="2400" smtClean="0">
              <a:latin typeface="Arial" charset="0"/>
              <a:cs typeface="Arial" charset="0"/>
            </a:endParaRPr>
          </a:p>
        </p:txBody>
      </p:sp>
      <p:sp>
        <p:nvSpPr>
          <p:cNvPr id="60433" name="Text Box 17"/>
          <p:cNvSpPr txBox="1">
            <a:spLocks noChangeArrowheads="1"/>
          </p:cNvSpPr>
          <p:nvPr/>
        </p:nvSpPr>
        <p:spPr bwMode="auto">
          <a:xfrm flipV="1">
            <a:off x="1187450" y="6335713"/>
            <a:ext cx="1081088" cy="396875"/>
          </a:xfrm>
          <a:prstGeom prst="rect">
            <a:avLst/>
          </a:prstGeom>
          <a:noFill/>
          <a:ln w="9525">
            <a:noFill/>
            <a:miter lim="800000"/>
            <a:headEnd/>
            <a:tailEnd/>
          </a:ln>
        </p:spPr>
        <p:txBody>
          <a:bodyPr rot="10800000">
            <a:spAutoFit/>
          </a:bodyPr>
          <a:lstStyle/>
          <a:p>
            <a:pPr>
              <a:spcBef>
                <a:spcPct val="50000"/>
              </a:spcBef>
            </a:pPr>
            <a:endParaRPr lang="el-GR" sz="2000"/>
          </a:p>
        </p:txBody>
      </p:sp>
      <p:sp>
        <p:nvSpPr>
          <p:cNvPr id="23556" name="Text Box 17"/>
          <p:cNvSpPr txBox="1">
            <a:spLocks noChangeArrowheads="1"/>
          </p:cNvSpPr>
          <p:nvPr/>
        </p:nvSpPr>
        <p:spPr bwMode="auto">
          <a:xfrm>
            <a:off x="1116013" y="3068638"/>
            <a:ext cx="6551612" cy="274637"/>
          </a:xfrm>
          <a:prstGeom prst="rect">
            <a:avLst/>
          </a:prstGeom>
          <a:noFill/>
          <a:ln w="9525">
            <a:noFill/>
            <a:miter lim="800000"/>
            <a:headEnd/>
            <a:tailEnd/>
          </a:ln>
        </p:spPr>
        <p:txBody>
          <a:bodyPr>
            <a:spAutoFit/>
          </a:bodyPr>
          <a:lstStyle/>
          <a:p>
            <a:pPr>
              <a:spcBef>
                <a:spcPct val="50000"/>
              </a:spcBef>
            </a:pPr>
            <a:r>
              <a:rPr lang="el-GR" sz="1200"/>
              <a:t> </a:t>
            </a:r>
          </a:p>
        </p:txBody>
      </p:sp>
      <p:sp>
        <p:nvSpPr>
          <p:cNvPr id="6" name="Rectangle 3"/>
          <p:cNvSpPr txBox="1">
            <a:spLocks noChangeArrowheads="1"/>
          </p:cNvSpPr>
          <p:nvPr/>
        </p:nvSpPr>
        <p:spPr bwMode="auto">
          <a:xfrm>
            <a:off x="468313" y="1844675"/>
            <a:ext cx="8066087" cy="4537075"/>
          </a:xfrm>
          <a:prstGeom prst="rect">
            <a:avLst/>
          </a:prstGeom>
          <a:noFill/>
          <a:ln w="9525">
            <a:noFill/>
            <a:miter lim="800000"/>
            <a:headEnd/>
            <a:tailEnd/>
          </a:ln>
        </p:spPr>
        <p:txBody>
          <a:bodyPr/>
          <a:lstStyle/>
          <a:p>
            <a:pPr marL="342900" indent="-342900">
              <a:lnSpc>
                <a:spcPct val="80000"/>
              </a:lnSpc>
              <a:spcBef>
                <a:spcPct val="20000"/>
              </a:spcBef>
              <a:buFontTx/>
              <a:buChar char="o"/>
              <a:defRPr/>
            </a:pPr>
            <a:endParaRPr lang="el-GR" sz="1900" dirty="0">
              <a:ea typeface="+mn-ea"/>
              <a:cs typeface="ＭＳ Ｐゴシック"/>
            </a:endParaRPr>
          </a:p>
          <a:p>
            <a:pPr algn="just">
              <a:lnSpc>
                <a:spcPct val="80000"/>
              </a:lnSpc>
              <a:spcBef>
                <a:spcPct val="20000"/>
              </a:spcBef>
              <a:defRPr/>
            </a:pPr>
            <a:r>
              <a:rPr lang="el-GR" sz="2400" dirty="0">
                <a:ea typeface="ＭＳ Ｐゴシック"/>
              </a:rPr>
              <a:t>Οι επενδύσεις βρίσκονται σε χαμηλό επίπεδο για τρεις τουλάχιστον λόγους:</a:t>
            </a:r>
          </a:p>
          <a:p>
            <a:pPr marL="355600" indent="-355600" algn="just">
              <a:lnSpc>
                <a:spcPct val="80000"/>
              </a:lnSpc>
              <a:spcBef>
                <a:spcPct val="20000"/>
              </a:spcBef>
              <a:defRPr/>
            </a:pPr>
            <a:endParaRPr lang="el-GR" sz="2400" b="1" dirty="0">
              <a:latin typeface="Arial" pitchFamily="34" charset="0"/>
              <a:ea typeface="+mn-ea"/>
              <a:cs typeface="Arial" pitchFamily="34" charset="0"/>
            </a:endParaRPr>
          </a:p>
          <a:p>
            <a:pPr marL="355600" indent="-355600" algn="just">
              <a:lnSpc>
                <a:spcPct val="80000"/>
              </a:lnSpc>
              <a:spcBef>
                <a:spcPct val="20000"/>
              </a:spcBef>
              <a:buFont typeface="Arial" pitchFamily="34" charset="0"/>
              <a:buChar char="•"/>
              <a:defRPr/>
            </a:pPr>
            <a:r>
              <a:rPr lang="el-GR" sz="2400" dirty="0">
                <a:latin typeface="Arial" pitchFamily="34" charset="0"/>
                <a:ea typeface="+mn-ea"/>
                <a:cs typeface="Arial" pitchFamily="34" charset="0"/>
              </a:rPr>
              <a:t>Έλλειψη χρηματοδότησης με ευνοϊκούς όρους.</a:t>
            </a:r>
          </a:p>
          <a:p>
            <a:pPr marL="355600" indent="-355600" algn="just">
              <a:lnSpc>
                <a:spcPct val="80000"/>
              </a:lnSpc>
              <a:spcBef>
                <a:spcPct val="20000"/>
              </a:spcBef>
              <a:buFont typeface="Arial" pitchFamily="34" charset="0"/>
              <a:buChar char="•"/>
              <a:defRPr/>
            </a:pPr>
            <a:endParaRPr lang="el-GR" sz="2400" dirty="0">
              <a:latin typeface="Arial" pitchFamily="34" charset="0"/>
              <a:ea typeface="+mn-ea"/>
              <a:cs typeface="Arial" pitchFamily="34" charset="0"/>
            </a:endParaRPr>
          </a:p>
          <a:p>
            <a:pPr marL="355600" indent="-355600" algn="just">
              <a:lnSpc>
                <a:spcPct val="80000"/>
              </a:lnSpc>
              <a:spcBef>
                <a:spcPct val="20000"/>
              </a:spcBef>
              <a:buFont typeface="Arial" pitchFamily="34" charset="0"/>
              <a:buChar char="•"/>
              <a:defRPr/>
            </a:pPr>
            <a:r>
              <a:rPr lang="el-GR" sz="2400" dirty="0">
                <a:ea typeface="ＭＳ Ｐゴシック"/>
              </a:rPr>
              <a:t>Ύπαρξη αργού παραγωγικού δυναμικού σε πολλούς κλάδους.</a:t>
            </a:r>
          </a:p>
          <a:p>
            <a:pPr marL="355600" indent="-355600" algn="just">
              <a:lnSpc>
                <a:spcPct val="80000"/>
              </a:lnSpc>
              <a:spcBef>
                <a:spcPct val="20000"/>
              </a:spcBef>
              <a:buFont typeface="Arial" pitchFamily="34" charset="0"/>
              <a:buChar char="•"/>
              <a:defRPr/>
            </a:pPr>
            <a:endParaRPr lang="el-GR" sz="2400" dirty="0">
              <a:latin typeface="Arial" pitchFamily="34" charset="0"/>
              <a:ea typeface="+mn-ea"/>
              <a:cs typeface="Arial" pitchFamily="34" charset="0"/>
            </a:endParaRPr>
          </a:p>
          <a:p>
            <a:pPr marL="355600" indent="-355600" algn="just">
              <a:lnSpc>
                <a:spcPct val="80000"/>
              </a:lnSpc>
              <a:spcBef>
                <a:spcPct val="20000"/>
              </a:spcBef>
              <a:buFont typeface="Arial" pitchFamily="34" charset="0"/>
              <a:buChar char="•"/>
              <a:defRPr/>
            </a:pPr>
            <a:r>
              <a:rPr lang="el-GR" sz="2400" dirty="0">
                <a:ea typeface="ＭＳ Ｐゴシック"/>
              </a:rPr>
              <a:t>Πολύ έντονη αβεβαιότητα, τόσο σε μακροοικονομικό επίπεδο όσο και σε αυτό των φορολογικών και άλλων επιμέρους πολιτικών</a:t>
            </a:r>
            <a:r>
              <a:rPr lang="el-GR" sz="2400" dirty="0">
                <a:latin typeface="Arial" pitchFamily="34" charset="0"/>
                <a:ea typeface="+mn-ea"/>
                <a:cs typeface="Arial" pitchFamily="34" charset="0"/>
              </a:rPr>
              <a:t>.</a:t>
            </a:r>
          </a:p>
        </p:txBody>
      </p:sp>
      <p:sp>
        <p:nvSpPr>
          <p:cNvPr id="2" name="Slide Number Placeholder 1"/>
          <p:cNvSpPr>
            <a:spLocks noGrp="1"/>
          </p:cNvSpPr>
          <p:nvPr>
            <p:ph type="sldNum" sz="quarter" idx="12"/>
          </p:nvPr>
        </p:nvSpPr>
        <p:spPr/>
        <p:txBody>
          <a:bodyPr/>
          <a:lstStyle/>
          <a:p>
            <a:pPr>
              <a:defRPr/>
            </a:pPr>
            <a:fld id="{76F62381-AAF5-4080-A418-F4372592EC4C}" type="slidenum">
              <a:rPr lang="el-GR" smtClean="0"/>
              <a:pPr>
                <a:defRPr/>
              </a:pPr>
              <a:t>8</a:t>
            </a:fld>
            <a:endParaRPr lang="el-G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nodePh="1">
                                  <p:stCondLst>
                                    <p:cond delay="0"/>
                                  </p:stCondLst>
                                  <p:endCondLst>
                                    <p:cond evt="begin" delay="0">
                                      <p:tn val="5"/>
                                    </p:cond>
                                  </p:endCondLst>
                                  <p:childTnLst>
                                    <p:set>
                                      <p:cBhvr>
                                        <p:cTn id="6" dur="1" fill="hold">
                                          <p:stCondLst>
                                            <p:cond delay="0"/>
                                          </p:stCondLst>
                                        </p:cTn>
                                        <p:tgtEl>
                                          <p:spTgt spid="60433"/>
                                        </p:tgtEl>
                                        <p:attrNameLst>
                                          <p:attrName>style.visibility</p:attrName>
                                        </p:attrNameLst>
                                      </p:cBhvr>
                                      <p:to>
                                        <p:strVal val="visible"/>
                                      </p:to>
                                    </p:set>
                                    <p:anim calcmode="lin" valueType="num">
                                      <p:cBhvr additive="base">
                                        <p:cTn id="7" dur="500" fill="hold"/>
                                        <p:tgtEl>
                                          <p:spTgt spid="60433"/>
                                        </p:tgtEl>
                                        <p:attrNameLst>
                                          <p:attrName>ppt_x</p:attrName>
                                        </p:attrNameLst>
                                      </p:cBhvr>
                                      <p:tavLst>
                                        <p:tav tm="0">
                                          <p:val>
                                            <p:strVal val="#ppt_x"/>
                                          </p:val>
                                        </p:tav>
                                        <p:tav tm="100000">
                                          <p:val>
                                            <p:strVal val="#ppt_x"/>
                                          </p:val>
                                        </p:tav>
                                      </p:tavLst>
                                    </p:anim>
                                    <p:anim calcmode="lin" valueType="num">
                                      <p:cBhvr additive="base">
                                        <p:cTn id="8" dur="500" fill="hold"/>
                                        <p:tgtEl>
                                          <p:spTgt spid="6043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3" end="3"/>
                                            </p:txEl>
                                          </p:spTgt>
                                        </p:tgtEl>
                                        <p:attrNameLst>
                                          <p:attrName>style.visibility</p:attrName>
                                        </p:attrNameLst>
                                      </p:cBhvr>
                                      <p:to>
                                        <p:strVal val="visible"/>
                                      </p:to>
                                    </p:set>
                                    <p:anim calcmode="lin" valueType="num">
                                      <p:cBhvr additive="base">
                                        <p:cTn id="13"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5" end="5"/>
                                            </p:txEl>
                                          </p:spTgt>
                                        </p:tgtEl>
                                        <p:attrNameLst>
                                          <p:attrName>style.visibility</p:attrName>
                                        </p:attrNameLst>
                                      </p:cBhvr>
                                      <p:to>
                                        <p:strVal val="visible"/>
                                      </p:to>
                                    </p:set>
                                    <p:anim calcmode="lin" valueType="num">
                                      <p:cBhvr additive="base">
                                        <p:cTn id="19"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7" end="7"/>
                                            </p:txEl>
                                          </p:spTgt>
                                        </p:tgtEl>
                                        <p:attrNameLst>
                                          <p:attrName>style.visibility</p:attrName>
                                        </p:attrNameLst>
                                      </p:cBhvr>
                                      <p:to>
                                        <p:strVal val="visible"/>
                                      </p:to>
                                    </p:set>
                                    <p:anim calcmode="lin" valueType="num">
                                      <p:cBhvr additive="base">
                                        <p:cTn id="25" dur="500" fill="hold"/>
                                        <p:tgtEl>
                                          <p:spTgt spid="6">
                                            <p:txEl>
                                              <p:pRg st="7" end="7"/>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
                                            <p:txEl>
                                              <p:pRg st="1" end="1"/>
                                            </p:txEl>
                                          </p:spTgt>
                                        </p:tgtEl>
                                        <p:attrNameLst>
                                          <p:attrName>style.visibility</p:attrName>
                                        </p:attrNameLst>
                                      </p:cBhvr>
                                      <p:to>
                                        <p:strVal val="visible"/>
                                      </p:to>
                                    </p:set>
                                    <p:anim calcmode="lin" valueType="num">
                                      <p:cBhvr additive="base">
                                        <p:cTn id="31"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3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9 - Θέση περιεχομένου"/>
          <p:cNvSpPr>
            <a:spLocks noGrp="1"/>
          </p:cNvSpPr>
          <p:nvPr>
            <p:ph idx="4294967295"/>
          </p:nvPr>
        </p:nvSpPr>
        <p:spPr>
          <a:xfrm>
            <a:off x="250825" y="1412875"/>
            <a:ext cx="8640763" cy="5300663"/>
          </a:xfrm>
        </p:spPr>
        <p:txBody>
          <a:bodyPr/>
          <a:lstStyle/>
          <a:p>
            <a:pPr marL="0" indent="0" algn="just" eaLnBrk="1" hangingPunct="1">
              <a:buFontTx/>
              <a:buNone/>
              <a:defRPr/>
            </a:pPr>
            <a:r>
              <a:rPr lang="el-GR" sz="2200" b="1" u="sng" dirty="0" smtClean="0">
                <a:latin typeface="Arial" charset="0"/>
                <a:cs typeface="Arial" charset="0"/>
              </a:rPr>
              <a:t>Προτεραιότητες οικονομικής πολιτικής</a:t>
            </a:r>
            <a:r>
              <a:rPr lang="en-US" sz="2200" b="1" u="sng" dirty="0" smtClean="0">
                <a:latin typeface="Arial" charset="0"/>
                <a:cs typeface="Arial" charset="0"/>
              </a:rPr>
              <a:t>:</a:t>
            </a:r>
            <a:endParaRPr lang="el-GR" sz="2200" b="1" u="sng" dirty="0" smtClean="0">
              <a:latin typeface="Arial" charset="0"/>
              <a:cs typeface="Arial" charset="0"/>
            </a:endParaRPr>
          </a:p>
          <a:p>
            <a:pPr marL="0" indent="0" algn="just" eaLnBrk="1" hangingPunct="1">
              <a:defRPr/>
            </a:pPr>
            <a:r>
              <a:rPr lang="en-US" sz="2200" dirty="0" smtClean="0">
                <a:latin typeface="Arial" charset="0"/>
                <a:cs typeface="Arial" charset="0"/>
              </a:rPr>
              <a:t> </a:t>
            </a:r>
            <a:r>
              <a:rPr lang="el-GR" sz="2200" dirty="0" smtClean="0">
                <a:latin typeface="Arial" charset="0"/>
                <a:cs typeface="Arial" charset="0"/>
              </a:rPr>
              <a:t>Συνθήκες για σταδιακή εξομάλυνση των όρων χρηματοδότησης.</a:t>
            </a:r>
          </a:p>
          <a:p>
            <a:pPr marL="0" indent="0" algn="just" eaLnBrk="1" hangingPunct="1">
              <a:defRPr/>
            </a:pPr>
            <a:r>
              <a:rPr lang="el-GR" sz="2200" dirty="0" smtClean="0">
                <a:latin typeface="Arial" charset="0"/>
                <a:cs typeface="Arial" charset="0"/>
              </a:rPr>
              <a:t> Συγκράτηση της μείωσης της εσωτερικής ιδιωτικής κατανάλωσης. </a:t>
            </a:r>
          </a:p>
          <a:p>
            <a:pPr marL="0" indent="0" algn="just" eaLnBrk="1" hangingPunct="1">
              <a:defRPr/>
            </a:pPr>
            <a:r>
              <a:rPr lang="el-GR" sz="2200" dirty="0" smtClean="0">
                <a:latin typeface="Arial" charset="0"/>
                <a:cs typeface="Arial" charset="0"/>
              </a:rPr>
              <a:t> Δημόσιες επενδύσεων για έργα απαραίτητης βασικής υποδομής.</a:t>
            </a:r>
          </a:p>
          <a:p>
            <a:pPr marL="0" indent="0" algn="just" eaLnBrk="1" hangingPunct="1">
              <a:defRPr/>
            </a:pPr>
            <a:r>
              <a:rPr lang="el-GR" sz="2200" dirty="0">
                <a:latin typeface="Arial" charset="0"/>
                <a:cs typeface="Arial" charset="0"/>
              </a:rPr>
              <a:t> </a:t>
            </a:r>
            <a:r>
              <a:rPr lang="el-GR" sz="2200" dirty="0" smtClean="0">
                <a:latin typeface="Arial" charset="0"/>
                <a:cs typeface="Arial" charset="0"/>
              </a:rPr>
              <a:t>Προώθηση διαρθρωτικών μεταρρυθμίσεων και ιδίως αυτών που αποσαφηνίζουν τις σχέσεις του δημοσίου τομέα από τη μια πλευρά και των πολιτών και επιχειρήσεων από την άλλη.</a:t>
            </a:r>
          </a:p>
          <a:p>
            <a:pPr marL="0" indent="0" algn="just" eaLnBrk="1" hangingPunct="1">
              <a:buFont typeface="Arial" charset="0"/>
              <a:buNone/>
              <a:defRPr/>
            </a:pPr>
            <a:endParaRPr lang="el-GR" sz="2200" dirty="0">
              <a:latin typeface="Arial" charset="0"/>
              <a:cs typeface="Arial" charset="0"/>
            </a:endParaRPr>
          </a:p>
          <a:p>
            <a:pPr marL="0" indent="0" algn="just" eaLnBrk="1" hangingPunct="1">
              <a:buFont typeface="Arial" charset="0"/>
              <a:buNone/>
              <a:defRPr/>
            </a:pPr>
            <a:r>
              <a:rPr lang="el-GR" sz="2200" b="1" u="sng" dirty="0" smtClean="0">
                <a:latin typeface="Arial" charset="0"/>
                <a:cs typeface="Arial" charset="0"/>
              </a:rPr>
              <a:t>Προαπαιτούμενα</a:t>
            </a:r>
            <a:r>
              <a:rPr lang="el-GR" sz="2200" dirty="0" smtClean="0">
                <a:latin typeface="Arial" charset="0"/>
                <a:cs typeface="Arial" charset="0"/>
              </a:rPr>
              <a:t>: </a:t>
            </a:r>
          </a:p>
          <a:p>
            <a:pPr algn="just" eaLnBrk="1" hangingPunct="1">
              <a:buFontTx/>
              <a:buChar char="-"/>
              <a:defRPr/>
            </a:pPr>
            <a:r>
              <a:rPr lang="el-GR" sz="2200" b="1" dirty="0" smtClean="0">
                <a:latin typeface="Arial" charset="0"/>
                <a:cs typeface="Arial" charset="0"/>
              </a:rPr>
              <a:t>Σταθερό</a:t>
            </a:r>
            <a:r>
              <a:rPr lang="el-GR" sz="2200" dirty="0" smtClean="0">
                <a:latin typeface="Arial" charset="0"/>
                <a:cs typeface="Arial" charset="0"/>
              </a:rPr>
              <a:t> </a:t>
            </a:r>
            <a:r>
              <a:rPr lang="el-GR" sz="2200" dirty="0">
                <a:latin typeface="Arial" charset="0"/>
                <a:cs typeface="Arial" charset="0"/>
              </a:rPr>
              <a:t>και </a:t>
            </a:r>
            <a:r>
              <a:rPr lang="el-GR" sz="2200" b="1" dirty="0">
                <a:latin typeface="Arial" charset="0"/>
                <a:cs typeface="Arial" charset="0"/>
              </a:rPr>
              <a:t>απλό</a:t>
            </a:r>
            <a:r>
              <a:rPr lang="el-GR" sz="2200" dirty="0">
                <a:latin typeface="Arial" charset="0"/>
                <a:cs typeface="Arial" charset="0"/>
              </a:rPr>
              <a:t> φορολογικό σύστημα</a:t>
            </a:r>
            <a:r>
              <a:rPr lang="el-GR" sz="2200" dirty="0" smtClean="0">
                <a:latin typeface="Arial" charset="0"/>
                <a:cs typeface="Arial" charset="0"/>
              </a:rPr>
              <a:t>.</a:t>
            </a:r>
          </a:p>
          <a:p>
            <a:pPr algn="just" eaLnBrk="1" hangingPunct="1">
              <a:buFontTx/>
              <a:buChar char="-"/>
              <a:defRPr/>
            </a:pPr>
            <a:r>
              <a:rPr lang="el-GR" sz="2200" dirty="0" smtClean="0">
                <a:latin typeface="Arial" charset="0"/>
                <a:cs typeface="Arial" charset="0"/>
              </a:rPr>
              <a:t>Καταπολέμηση </a:t>
            </a:r>
            <a:r>
              <a:rPr lang="el-GR" sz="2200" b="1" dirty="0">
                <a:latin typeface="Arial" charset="0"/>
                <a:cs typeface="Arial" charset="0"/>
              </a:rPr>
              <a:t>φοροδιαφυγής</a:t>
            </a:r>
            <a:r>
              <a:rPr lang="el-GR" sz="2200" dirty="0">
                <a:latin typeface="Arial" charset="0"/>
                <a:cs typeface="Arial" charset="0"/>
              </a:rPr>
              <a:t> και </a:t>
            </a:r>
            <a:r>
              <a:rPr lang="el-GR" sz="2200" b="1" dirty="0">
                <a:latin typeface="Arial" charset="0"/>
                <a:cs typeface="Arial" charset="0"/>
              </a:rPr>
              <a:t>εισφοροδιαφυγής</a:t>
            </a:r>
            <a:r>
              <a:rPr lang="el-GR" sz="2200" dirty="0">
                <a:latin typeface="Arial" charset="0"/>
                <a:cs typeface="Arial" charset="0"/>
              </a:rPr>
              <a:t>.</a:t>
            </a:r>
          </a:p>
          <a:p>
            <a:pPr algn="just" eaLnBrk="1" hangingPunct="1">
              <a:buFontTx/>
              <a:buChar char="-"/>
              <a:defRPr/>
            </a:pPr>
            <a:r>
              <a:rPr lang="el-GR" sz="2200" b="1" dirty="0" smtClean="0">
                <a:latin typeface="Arial" charset="0"/>
                <a:cs typeface="Arial" charset="0"/>
              </a:rPr>
              <a:t>Αξιοποίηση </a:t>
            </a:r>
            <a:r>
              <a:rPr lang="el-GR" sz="2200" b="1" dirty="0">
                <a:latin typeface="Arial" charset="0"/>
                <a:cs typeface="Arial" charset="0"/>
              </a:rPr>
              <a:t>νέων τεχνολογιών </a:t>
            </a:r>
            <a:r>
              <a:rPr lang="el-GR" sz="2200" dirty="0">
                <a:latin typeface="Arial" charset="0"/>
                <a:cs typeface="Arial" charset="0"/>
              </a:rPr>
              <a:t>στις δημόσιες υπηρεσίες.</a:t>
            </a:r>
          </a:p>
        </p:txBody>
      </p:sp>
      <p:sp>
        <p:nvSpPr>
          <p:cNvPr id="24578" name="Rectangle 4"/>
          <p:cNvSpPr>
            <a:spLocks noGrp="1" noChangeArrowheads="1"/>
          </p:cNvSpPr>
          <p:nvPr>
            <p:ph type="title" idx="4294967295"/>
          </p:nvPr>
        </p:nvSpPr>
        <p:spPr>
          <a:xfrm>
            <a:off x="0" y="396875"/>
            <a:ext cx="9144000" cy="871538"/>
          </a:xfrm>
          <a:solidFill>
            <a:srgbClr val="336666"/>
          </a:solidFill>
        </p:spPr>
        <p:txBody>
          <a:bodyPr/>
          <a:lstStyle/>
          <a:p>
            <a:pPr eaLnBrk="1" hangingPunct="1"/>
            <a:r>
              <a:rPr lang="el-GR" sz="2400" b="1" smtClean="0">
                <a:solidFill>
                  <a:schemeClr val="bg1"/>
                </a:solidFill>
                <a:latin typeface="Arial" charset="0"/>
                <a:cs typeface="Arial" charset="0"/>
              </a:rPr>
              <a:t>Προϋπόθεση ανάπτυξης το αυξανόμενο επενδυτικό κλίμα</a:t>
            </a:r>
          </a:p>
        </p:txBody>
      </p:sp>
      <p:sp>
        <p:nvSpPr>
          <p:cNvPr id="60433" name="Text Box 17"/>
          <p:cNvSpPr txBox="1">
            <a:spLocks noChangeArrowheads="1"/>
          </p:cNvSpPr>
          <p:nvPr/>
        </p:nvSpPr>
        <p:spPr bwMode="auto">
          <a:xfrm flipV="1">
            <a:off x="1187450" y="6335713"/>
            <a:ext cx="1081088" cy="396875"/>
          </a:xfrm>
          <a:prstGeom prst="rect">
            <a:avLst/>
          </a:prstGeom>
          <a:noFill/>
          <a:ln w="9525">
            <a:noFill/>
            <a:miter lim="800000"/>
            <a:headEnd/>
            <a:tailEnd/>
          </a:ln>
        </p:spPr>
        <p:txBody>
          <a:bodyPr rot="10800000">
            <a:spAutoFit/>
          </a:bodyPr>
          <a:lstStyle/>
          <a:p>
            <a:pPr>
              <a:spcBef>
                <a:spcPct val="50000"/>
              </a:spcBef>
            </a:pPr>
            <a:endParaRPr lang="el-GR" sz="2000"/>
          </a:p>
        </p:txBody>
      </p:sp>
      <p:sp>
        <p:nvSpPr>
          <p:cNvPr id="2" name="Slide Number Placeholder 1"/>
          <p:cNvSpPr>
            <a:spLocks noGrp="1"/>
          </p:cNvSpPr>
          <p:nvPr>
            <p:ph type="sldNum" sz="quarter" idx="12"/>
          </p:nvPr>
        </p:nvSpPr>
        <p:spPr/>
        <p:txBody>
          <a:bodyPr/>
          <a:lstStyle/>
          <a:p>
            <a:pPr>
              <a:defRPr/>
            </a:pPr>
            <a:fld id="{FC55903B-F38A-435B-BB98-6CCC5EA27213}" type="slidenum">
              <a:rPr lang="el-GR" smtClean="0"/>
              <a:pPr>
                <a:defRPr/>
              </a:pPr>
              <a:t>9</a:t>
            </a:fld>
            <a:endParaRPr lang="el-G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nodePh="1">
                                  <p:stCondLst>
                                    <p:cond delay="0"/>
                                  </p:stCondLst>
                                  <p:endCondLst>
                                    <p:cond evt="begin" delay="0">
                                      <p:tn val="5"/>
                                    </p:cond>
                                  </p:endCondLst>
                                  <p:childTnLst>
                                    <p:set>
                                      <p:cBhvr>
                                        <p:cTn id="6" dur="1" fill="hold">
                                          <p:stCondLst>
                                            <p:cond delay="0"/>
                                          </p:stCondLst>
                                        </p:cTn>
                                        <p:tgtEl>
                                          <p:spTgt spid="60433"/>
                                        </p:tgtEl>
                                        <p:attrNameLst>
                                          <p:attrName>style.visibility</p:attrName>
                                        </p:attrNameLst>
                                      </p:cBhvr>
                                      <p:to>
                                        <p:strVal val="visible"/>
                                      </p:to>
                                    </p:set>
                                    <p:anim calcmode="lin" valueType="num">
                                      <p:cBhvr additive="base">
                                        <p:cTn id="7" dur="500" fill="hold"/>
                                        <p:tgtEl>
                                          <p:spTgt spid="60433"/>
                                        </p:tgtEl>
                                        <p:attrNameLst>
                                          <p:attrName>ppt_x</p:attrName>
                                        </p:attrNameLst>
                                      </p:cBhvr>
                                      <p:tavLst>
                                        <p:tav tm="0">
                                          <p:val>
                                            <p:strVal val="#ppt_x"/>
                                          </p:val>
                                        </p:tav>
                                        <p:tav tm="100000">
                                          <p:val>
                                            <p:strVal val="#ppt_x"/>
                                          </p:val>
                                        </p:tav>
                                      </p:tavLst>
                                    </p:anim>
                                    <p:anim calcmode="lin" valueType="num">
                                      <p:cBhvr additive="base">
                                        <p:cTn id="8" dur="500" fill="hold"/>
                                        <p:tgtEl>
                                          <p:spTgt spid="604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3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9 - Θέση περιεχομένου"/>
          <p:cNvSpPr>
            <a:spLocks noGrp="1"/>
          </p:cNvSpPr>
          <p:nvPr>
            <p:ph idx="4294967295"/>
          </p:nvPr>
        </p:nvSpPr>
        <p:spPr>
          <a:xfrm>
            <a:off x="250825" y="1412875"/>
            <a:ext cx="8640763" cy="5300663"/>
          </a:xfrm>
        </p:spPr>
        <p:txBody>
          <a:bodyPr/>
          <a:lstStyle/>
          <a:p>
            <a:pPr algn="just" eaLnBrk="1" hangingPunct="1"/>
            <a:r>
              <a:rPr lang="el-GR" sz="2000" smtClean="0">
                <a:latin typeface="Arial" charset="0"/>
                <a:cs typeface="Arial" charset="0"/>
              </a:rPr>
              <a:t>Οι έως τώρα προσαρμογές έγιναν υπό τον αμφίπλευρο κίνδυνο μιας ανεξέλεγκτης ελληνικής χρεοκοπίας και της μετάδοσής της σε άλλα τμήματα της Ευρωζώνης.</a:t>
            </a:r>
          </a:p>
          <a:p>
            <a:pPr algn="just" eaLnBrk="1" hangingPunct="1"/>
            <a:r>
              <a:rPr lang="el-GR" sz="2000" smtClean="0">
                <a:latin typeface="Arial" charset="0"/>
                <a:cs typeface="Arial" charset="0"/>
              </a:rPr>
              <a:t>Ο αρχικός κίνδυνος έχει απομακρυνθεί και προσεγγίζεται ένα σημείο σταθεροποίησης. Όμως, με κοινή ευθύνη Ευρωζώνης και Ελλάδας</a:t>
            </a:r>
            <a:r>
              <a:rPr lang="en-US" sz="2000" smtClean="0">
                <a:latin typeface="Arial" charset="0"/>
                <a:cs typeface="Arial" charset="0"/>
              </a:rPr>
              <a:t> </a:t>
            </a:r>
            <a:r>
              <a:rPr lang="el-GR" sz="2000" smtClean="0">
                <a:latin typeface="Arial" charset="0"/>
                <a:cs typeface="Arial" charset="0"/>
              </a:rPr>
              <a:t>δεν έχει υπάρξει μεταρρυθμιστική δυναμική.</a:t>
            </a:r>
          </a:p>
          <a:p>
            <a:pPr algn="just" eaLnBrk="1" hangingPunct="1"/>
            <a:r>
              <a:rPr lang="el-GR" sz="2000" b="1" smtClean="0">
                <a:latin typeface="Arial" charset="0"/>
                <a:cs typeface="Arial" charset="0"/>
              </a:rPr>
              <a:t>Η κρίση αποτελεί πραγματική ευκαιρία να διορθωθούν οι βαθιές δομικές παθογένειες που διαχρονικά οδήγησαν σε χαμηλή ανταγωνιστικότητα και ελλείμματα.</a:t>
            </a:r>
          </a:p>
          <a:p>
            <a:pPr algn="just" eaLnBrk="1" hangingPunct="1"/>
            <a:r>
              <a:rPr lang="el-GR" sz="2000" smtClean="0">
                <a:latin typeface="Arial" charset="0"/>
                <a:cs typeface="Arial" charset="0"/>
              </a:rPr>
              <a:t>Οι πολιτικές της Ευρωζώνης δεν πρέπει να επικεντρώνονται μόνο στην απομόνωση και τη δημοσιονομική πειθαρχία των λιγότερο ανταγωνιστικών και περισσότερο χρεωμένων μελών.</a:t>
            </a:r>
          </a:p>
          <a:p>
            <a:pPr algn="just" eaLnBrk="1" hangingPunct="1"/>
            <a:r>
              <a:rPr lang="el-GR" sz="2000" b="1" smtClean="0">
                <a:latin typeface="Arial" charset="0"/>
                <a:cs typeface="Arial" charset="0"/>
              </a:rPr>
              <a:t>Μια αμοιβαία επωφελής λύση θα ήταν κατάλληλα σχεδιασμένα και ευρείας κλίμακας πρόσθετα προγράμματα χρηματοδότησης μεταρρυθμιστικών και αναπτυξιακών έργων.</a:t>
            </a:r>
          </a:p>
        </p:txBody>
      </p:sp>
      <p:sp>
        <p:nvSpPr>
          <p:cNvPr id="25602" name="Rectangle 4"/>
          <p:cNvSpPr>
            <a:spLocks noGrp="1" noChangeArrowheads="1"/>
          </p:cNvSpPr>
          <p:nvPr>
            <p:ph type="title" idx="4294967295"/>
          </p:nvPr>
        </p:nvSpPr>
        <p:spPr>
          <a:xfrm>
            <a:off x="0" y="396875"/>
            <a:ext cx="9144000" cy="871538"/>
          </a:xfrm>
          <a:solidFill>
            <a:srgbClr val="336666"/>
          </a:solidFill>
        </p:spPr>
        <p:txBody>
          <a:bodyPr/>
          <a:lstStyle/>
          <a:p>
            <a:pPr eaLnBrk="1" hangingPunct="1"/>
            <a:r>
              <a:rPr lang="el-GR" sz="3400" b="1" smtClean="0">
                <a:solidFill>
                  <a:schemeClr val="bg1"/>
                </a:solidFill>
                <a:latin typeface="Arial" charset="0"/>
                <a:cs typeface="Arial" charset="0"/>
              </a:rPr>
              <a:t>Συνολική θεώρηση</a:t>
            </a:r>
          </a:p>
        </p:txBody>
      </p:sp>
      <p:sp>
        <p:nvSpPr>
          <p:cNvPr id="60433" name="Text Box 17"/>
          <p:cNvSpPr txBox="1">
            <a:spLocks noChangeArrowheads="1"/>
          </p:cNvSpPr>
          <p:nvPr/>
        </p:nvSpPr>
        <p:spPr bwMode="auto">
          <a:xfrm flipV="1">
            <a:off x="1187450" y="6335713"/>
            <a:ext cx="1081088" cy="396875"/>
          </a:xfrm>
          <a:prstGeom prst="rect">
            <a:avLst/>
          </a:prstGeom>
          <a:noFill/>
          <a:ln w="9525">
            <a:noFill/>
            <a:miter lim="800000"/>
            <a:headEnd/>
            <a:tailEnd/>
          </a:ln>
        </p:spPr>
        <p:txBody>
          <a:bodyPr rot="10800000">
            <a:spAutoFit/>
          </a:bodyPr>
          <a:lstStyle/>
          <a:p>
            <a:pPr>
              <a:spcBef>
                <a:spcPct val="50000"/>
              </a:spcBef>
            </a:pPr>
            <a:endParaRPr lang="el-GR" sz="2000"/>
          </a:p>
        </p:txBody>
      </p:sp>
      <p:sp>
        <p:nvSpPr>
          <p:cNvPr id="2" name="Slide Number Placeholder 1"/>
          <p:cNvSpPr>
            <a:spLocks noGrp="1"/>
          </p:cNvSpPr>
          <p:nvPr>
            <p:ph type="sldNum" sz="quarter" idx="12"/>
          </p:nvPr>
        </p:nvSpPr>
        <p:spPr/>
        <p:txBody>
          <a:bodyPr/>
          <a:lstStyle/>
          <a:p>
            <a:pPr>
              <a:defRPr/>
            </a:pPr>
            <a:fld id="{AECC892B-6B5B-4A37-A047-FEDC44B3F550}" type="slidenum">
              <a:rPr lang="el-GR" smtClean="0"/>
              <a:pPr>
                <a:defRPr/>
              </a:pPr>
              <a:t>10</a:t>
            </a:fld>
            <a:endParaRPr lang="el-G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nodePh="1">
                                  <p:stCondLst>
                                    <p:cond delay="0"/>
                                  </p:stCondLst>
                                  <p:endCondLst>
                                    <p:cond evt="begin" delay="0">
                                      <p:tn val="5"/>
                                    </p:cond>
                                  </p:endCondLst>
                                  <p:childTnLst>
                                    <p:set>
                                      <p:cBhvr>
                                        <p:cTn id="6" dur="1" fill="hold">
                                          <p:stCondLst>
                                            <p:cond delay="0"/>
                                          </p:stCondLst>
                                        </p:cTn>
                                        <p:tgtEl>
                                          <p:spTgt spid="60433"/>
                                        </p:tgtEl>
                                        <p:attrNameLst>
                                          <p:attrName>style.visibility</p:attrName>
                                        </p:attrNameLst>
                                      </p:cBhvr>
                                      <p:to>
                                        <p:strVal val="visible"/>
                                      </p:to>
                                    </p:set>
                                    <p:anim calcmode="lin" valueType="num">
                                      <p:cBhvr additive="base">
                                        <p:cTn id="7" dur="500" fill="hold"/>
                                        <p:tgtEl>
                                          <p:spTgt spid="60433"/>
                                        </p:tgtEl>
                                        <p:attrNameLst>
                                          <p:attrName>ppt_x</p:attrName>
                                        </p:attrNameLst>
                                      </p:cBhvr>
                                      <p:tavLst>
                                        <p:tav tm="0">
                                          <p:val>
                                            <p:strVal val="#ppt_x"/>
                                          </p:val>
                                        </p:tav>
                                        <p:tav tm="100000">
                                          <p:val>
                                            <p:strVal val="#ppt_x"/>
                                          </p:val>
                                        </p:tav>
                                      </p:tavLst>
                                    </p:anim>
                                    <p:anim calcmode="lin" valueType="num">
                                      <p:cBhvr additive="base">
                                        <p:cTn id="8" dur="500" fill="hold"/>
                                        <p:tgtEl>
                                          <p:spTgt spid="604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3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2"/>
          <p:cNvSpPr txBox="1">
            <a:spLocks noChangeArrowheads="1"/>
          </p:cNvSpPr>
          <p:nvPr/>
        </p:nvSpPr>
        <p:spPr bwMode="auto">
          <a:xfrm>
            <a:off x="-3175" y="2122488"/>
            <a:ext cx="9144000" cy="935037"/>
          </a:xfrm>
          <a:prstGeom prst="rect">
            <a:avLst/>
          </a:prstGeom>
          <a:solidFill>
            <a:srgbClr val="336666"/>
          </a:solidFill>
          <a:ln w="9525">
            <a:noFill/>
            <a:miter lim="800000"/>
            <a:headEnd/>
            <a:tailEnd/>
          </a:ln>
        </p:spPr>
        <p:txBody>
          <a:bodyPr anchor="ctr"/>
          <a:lstStyle/>
          <a:p>
            <a:pPr algn="ctr"/>
            <a:r>
              <a:rPr lang="el-GR" sz="4000">
                <a:solidFill>
                  <a:schemeClr val="bg1"/>
                </a:solidFill>
              </a:rPr>
              <a:t>Επισκόπηση Τριμηνιαίας</a:t>
            </a:r>
            <a:endParaRPr lang="el-GR" sz="4000">
              <a:solidFill>
                <a:schemeClr val="bg1"/>
              </a:solidFill>
              <a:latin typeface="Arial "/>
            </a:endParaRPr>
          </a:p>
        </p:txBody>
      </p:sp>
      <p:sp>
        <p:nvSpPr>
          <p:cNvPr id="2" name="Slide Number Placeholder 1"/>
          <p:cNvSpPr>
            <a:spLocks noGrp="1"/>
          </p:cNvSpPr>
          <p:nvPr>
            <p:ph type="sldNum" sz="quarter" idx="12"/>
          </p:nvPr>
        </p:nvSpPr>
        <p:spPr/>
        <p:txBody>
          <a:bodyPr/>
          <a:lstStyle/>
          <a:p>
            <a:pPr>
              <a:defRPr/>
            </a:pPr>
            <a:fld id="{64FD0354-E6AD-4857-84F7-6A76B51F3124}" type="slidenum">
              <a:rPr lang="el-GR" smtClean="0"/>
              <a:pPr>
                <a:defRPr/>
              </a:pPr>
              <a:t>11</a:t>
            </a:fld>
            <a:endParaRPr lang="el-G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Content Placeholder 1"/>
          <p:cNvSpPr>
            <a:spLocks noGrp="1"/>
          </p:cNvSpPr>
          <p:nvPr>
            <p:ph idx="4294967295"/>
          </p:nvPr>
        </p:nvSpPr>
        <p:spPr>
          <a:xfrm>
            <a:off x="323850" y="1268413"/>
            <a:ext cx="8210550" cy="5400675"/>
          </a:xfrm>
        </p:spPr>
        <p:txBody>
          <a:bodyPr/>
          <a:lstStyle/>
          <a:p>
            <a:pPr algn="just">
              <a:lnSpc>
                <a:spcPct val="80000"/>
              </a:lnSpc>
              <a:buFont typeface="Wingdings" pitchFamily="2" charset="2"/>
              <a:buNone/>
            </a:pPr>
            <a:r>
              <a:rPr lang="en-US" sz="1900" b="1" i="1" u="sng" smtClean="0">
                <a:latin typeface="Arial" charset="0"/>
              </a:rPr>
              <a:t>B</a:t>
            </a:r>
            <a:r>
              <a:rPr lang="el-GR" sz="1900" b="1" i="1" u="sng" smtClean="0">
                <a:latin typeface="Arial" charset="0"/>
              </a:rPr>
              <a:t>΄ τρίμηνο 2013 </a:t>
            </a:r>
          </a:p>
          <a:p>
            <a:pPr algn="just">
              <a:spcBef>
                <a:spcPts val="600"/>
              </a:spcBef>
              <a:spcAft>
                <a:spcPts val="600"/>
              </a:spcAft>
            </a:pPr>
            <a:r>
              <a:rPr lang="el-GR" sz="1900" smtClean="0">
                <a:latin typeface="Arial" charset="0"/>
              </a:rPr>
              <a:t>Επιβράδυνση ύφεσης στην </a:t>
            </a:r>
            <a:r>
              <a:rPr lang="el-GR" sz="1900" b="1" smtClean="0">
                <a:latin typeface="Arial" charset="0"/>
              </a:rPr>
              <a:t>Ευρωζώνη (-0,5%)</a:t>
            </a:r>
            <a:r>
              <a:rPr lang="el-GR" sz="1900" smtClean="0">
                <a:latin typeface="Arial" charset="0"/>
              </a:rPr>
              <a:t>, θετικός ρυθμός σε σχέση με το αμέσως προηγούμενο τρίμηνο </a:t>
            </a:r>
            <a:r>
              <a:rPr lang="el-GR" sz="1900" b="1" smtClean="0">
                <a:latin typeface="Arial" charset="0"/>
              </a:rPr>
              <a:t>(+0,3%) </a:t>
            </a:r>
            <a:r>
              <a:rPr lang="el-GR" sz="1900" smtClean="0">
                <a:latin typeface="Arial" charset="0"/>
              </a:rPr>
              <a:t>λόγω εξαγωγών</a:t>
            </a:r>
          </a:p>
          <a:p>
            <a:pPr algn="just">
              <a:spcBef>
                <a:spcPts val="600"/>
              </a:spcBef>
              <a:spcAft>
                <a:spcPts val="600"/>
              </a:spcAft>
            </a:pPr>
            <a:r>
              <a:rPr lang="el-GR" sz="1900" smtClean="0">
                <a:latin typeface="Arial" charset="0"/>
              </a:rPr>
              <a:t>Υποχώρηση </a:t>
            </a:r>
            <a:r>
              <a:rPr lang="el-GR" sz="1900" b="1" smtClean="0">
                <a:latin typeface="Arial" charset="0"/>
              </a:rPr>
              <a:t>ανεργίας </a:t>
            </a:r>
            <a:r>
              <a:rPr lang="el-GR" sz="1900" smtClean="0">
                <a:latin typeface="Arial" charset="0"/>
              </a:rPr>
              <a:t>στην </a:t>
            </a:r>
            <a:r>
              <a:rPr lang="el-GR" sz="1900" b="1" smtClean="0">
                <a:latin typeface="Arial" charset="0"/>
              </a:rPr>
              <a:t>ΕΖ-17</a:t>
            </a:r>
            <a:r>
              <a:rPr lang="el-GR" sz="1900" smtClean="0">
                <a:latin typeface="Arial" charset="0"/>
              </a:rPr>
              <a:t> στο </a:t>
            </a:r>
            <a:r>
              <a:rPr lang="el-GR" sz="1900" b="1" smtClean="0">
                <a:latin typeface="Arial" charset="0"/>
              </a:rPr>
              <a:t>11,9% </a:t>
            </a:r>
            <a:r>
              <a:rPr lang="el-GR" sz="1900" smtClean="0">
                <a:latin typeface="Arial" charset="0"/>
              </a:rPr>
              <a:t>(από 12,6% το αμέσως προηγούμενο τρίμηνο), για πρώτη φορά από τις αρχές του 2012</a:t>
            </a:r>
            <a:r>
              <a:rPr lang="en-US" sz="1900" smtClean="0">
                <a:latin typeface="Arial" charset="0"/>
              </a:rPr>
              <a:t>.</a:t>
            </a:r>
            <a:endParaRPr lang="el-GR" sz="1900" smtClean="0">
              <a:latin typeface="Arial" charset="0"/>
            </a:endParaRPr>
          </a:p>
          <a:p>
            <a:pPr algn="just">
              <a:spcBef>
                <a:spcPts val="600"/>
              </a:spcBef>
              <a:spcAft>
                <a:spcPts val="600"/>
              </a:spcAft>
            </a:pPr>
            <a:r>
              <a:rPr lang="el-GR" sz="1900" smtClean="0">
                <a:latin typeface="Arial" charset="0"/>
              </a:rPr>
              <a:t>Μικρή επιτάχυνση ανάπτυξης στις </a:t>
            </a:r>
            <a:r>
              <a:rPr lang="el-GR" sz="1900" b="1" smtClean="0">
                <a:latin typeface="Arial" charset="0"/>
              </a:rPr>
              <a:t>ΗΠΑ (1,6%) </a:t>
            </a:r>
            <a:r>
              <a:rPr lang="el-GR" sz="1900" smtClean="0">
                <a:latin typeface="Arial" charset="0"/>
              </a:rPr>
              <a:t>εξαιτίας ανάκαμψης στεγαστικού τομέα και διατήρησης χρηματοδοτικής υποστήριξης της οικονομίας της, που αντισταθμίζεται όμως εν μέρει από τις δημοσιονομικές περικοπές</a:t>
            </a:r>
            <a:r>
              <a:rPr lang="en-US" sz="1900" smtClean="0">
                <a:latin typeface="Arial" charset="0"/>
              </a:rPr>
              <a:t>.</a:t>
            </a:r>
            <a:endParaRPr lang="el-GR" sz="1900" smtClean="0">
              <a:latin typeface="Arial" charset="0"/>
            </a:endParaRPr>
          </a:p>
          <a:p>
            <a:pPr algn="just">
              <a:spcBef>
                <a:spcPts val="600"/>
              </a:spcBef>
              <a:spcAft>
                <a:spcPts val="600"/>
              </a:spcAft>
            </a:pPr>
            <a:r>
              <a:rPr lang="el-GR" sz="1900" smtClean="0">
                <a:latin typeface="Arial" charset="0"/>
              </a:rPr>
              <a:t>Ανάκαμψη σε </a:t>
            </a:r>
            <a:r>
              <a:rPr lang="el-GR" sz="1900" b="1" smtClean="0">
                <a:latin typeface="Arial" charset="0"/>
              </a:rPr>
              <a:t>Ιαπωνία (0,9%) </a:t>
            </a:r>
            <a:r>
              <a:rPr lang="el-GR" sz="1900" smtClean="0">
                <a:latin typeface="Arial" charset="0"/>
              </a:rPr>
              <a:t>λόγω βελτίωσης ιδιωτικής ζήτησης, αποδυνάμωσης του γιεν και επιθετικής νομισματικής πολιτικής</a:t>
            </a:r>
            <a:r>
              <a:rPr lang="en-US" sz="1900" smtClean="0">
                <a:latin typeface="Arial" charset="0"/>
              </a:rPr>
              <a:t>.</a:t>
            </a:r>
            <a:endParaRPr lang="el-GR" sz="1900" smtClean="0">
              <a:latin typeface="Arial" charset="0"/>
            </a:endParaRPr>
          </a:p>
          <a:p>
            <a:pPr algn="just">
              <a:spcBef>
                <a:spcPts val="600"/>
              </a:spcBef>
              <a:spcAft>
                <a:spcPts val="600"/>
              </a:spcAft>
            </a:pPr>
            <a:r>
              <a:rPr lang="el-GR" sz="1900" smtClean="0">
                <a:latin typeface="Arial" charset="0"/>
              </a:rPr>
              <a:t>Επιβράδυνση ανάπτυξης της </a:t>
            </a:r>
            <a:r>
              <a:rPr lang="el-GR" sz="1900" b="1" smtClean="0">
                <a:latin typeface="Arial" charset="0"/>
              </a:rPr>
              <a:t>Κίνας (7,5%) </a:t>
            </a:r>
            <a:r>
              <a:rPr lang="el-GR" sz="1900" smtClean="0">
                <a:latin typeface="Arial" charset="0"/>
              </a:rPr>
              <a:t>λόγω εξασθένισης της εγχώριας ζήτησης κυρίως για υποδομές αλλά και λόγω της ήπιας ζήτησης από την Ευρώπη</a:t>
            </a:r>
            <a:r>
              <a:rPr lang="en-US" sz="1900" smtClean="0">
                <a:latin typeface="Arial" charset="0"/>
              </a:rPr>
              <a:t>.</a:t>
            </a:r>
            <a:r>
              <a:rPr lang="el-GR" sz="1900" smtClean="0">
                <a:latin typeface="Arial" charset="0"/>
              </a:rPr>
              <a:t> </a:t>
            </a:r>
            <a:endParaRPr lang="el-GR" sz="1700" smtClean="0">
              <a:latin typeface="Arial" charset="0"/>
            </a:endParaRPr>
          </a:p>
        </p:txBody>
      </p:sp>
      <p:sp>
        <p:nvSpPr>
          <p:cNvPr id="28674" name="Title 2"/>
          <p:cNvSpPr>
            <a:spLocks noGrp="1"/>
          </p:cNvSpPr>
          <p:nvPr>
            <p:ph type="title" idx="4294967295"/>
          </p:nvPr>
        </p:nvSpPr>
        <p:spPr>
          <a:xfrm>
            <a:off x="0" y="396875"/>
            <a:ext cx="9144000" cy="871538"/>
          </a:xfrm>
          <a:solidFill>
            <a:srgbClr val="336666"/>
          </a:solidFill>
        </p:spPr>
        <p:txBody>
          <a:bodyPr/>
          <a:lstStyle/>
          <a:p>
            <a:r>
              <a:rPr lang="el-GR" sz="3000" smtClean="0">
                <a:solidFill>
                  <a:schemeClr val="bg1"/>
                </a:solidFill>
                <a:latin typeface="Arial" charset="0"/>
              </a:rPr>
              <a:t>Ενδείξεις ανάκαμψης στην Ευρωζώνη</a:t>
            </a:r>
            <a:endParaRPr lang="el-GR" sz="3000" smtClean="0">
              <a:latin typeface="Arial" charset="0"/>
            </a:endParaRPr>
          </a:p>
        </p:txBody>
      </p:sp>
      <p:sp>
        <p:nvSpPr>
          <p:cNvPr id="2" name="Slide Number Placeholder 1"/>
          <p:cNvSpPr>
            <a:spLocks noGrp="1"/>
          </p:cNvSpPr>
          <p:nvPr>
            <p:ph type="sldNum" sz="quarter" idx="12"/>
          </p:nvPr>
        </p:nvSpPr>
        <p:spPr/>
        <p:txBody>
          <a:bodyPr/>
          <a:lstStyle/>
          <a:p>
            <a:pPr>
              <a:defRPr/>
            </a:pPr>
            <a:fld id="{3E6EC1CE-B963-4729-BA0E-EEE112AB55EE}" type="slidenum">
              <a:rPr lang="el-GR" smtClean="0"/>
              <a:pPr>
                <a:defRPr/>
              </a:pPr>
              <a:t>12</a:t>
            </a:fld>
            <a:endParaRPr lang="el-G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Content Placeholder 1"/>
          <p:cNvSpPr>
            <a:spLocks noGrp="1"/>
          </p:cNvSpPr>
          <p:nvPr>
            <p:ph idx="4294967295"/>
          </p:nvPr>
        </p:nvSpPr>
        <p:spPr>
          <a:xfrm>
            <a:off x="250825" y="1341438"/>
            <a:ext cx="8569325" cy="5400675"/>
          </a:xfrm>
        </p:spPr>
        <p:txBody>
          <a:bodyPr/>
          <a:lstStyle/>
          <a:p>
            <a:pPr algn="just">
              <a:lnSpc>
                <a:spcPct val="80000"/>
              </a:lnSpc>
              <a:buFont typeface="Wingdings" pitchFamily="2" charset="2"/>
              <a:buNone/>
            </a:pPr>
            <a:r>
              <a:rPr lang="el-GR" sz="1600" b="1" i="1" u="sng" smtClean="0">
                <a:latin typeface="Arial" charset="0"/>
              </a:rPr>
              <a:t>Μεσοπρόθεσμες Προβλέψεις:</a:t>
            </a:r>
            <a:endParaRPr lang="el-GR" sz="1600" smtClean="0">
              <a:latin typeface="Arial" charset="0"/>
            </a:endParaRPr>
          </a:p>
          <a:p>
            <a:pPr algn="just">
              <a:lnSpc>
                <a:spcPct val="90000"/>
              </a:lnSpc>
              <a:spcBef>
                <a:spcPts val="600"/>
              </a:spcBef>
              <a:spcAft>
                <a:spcPts val="600"/>
              </a:spcAft>
            </a:pPr>
            <a:r>
              <a:rPr lang="el-GR" sz="1600" b="1" smtClean="0">
                <a:latin typeface="Arial" charset="0"/>
              </a:rPr>
              <a:t>Παγκόσμια Οικονομία</a:t>
            </a:r>
            <a:r>
              <a:rPr lang="el-GR" sz="1600" smtClean="0">
                <a:latin typeface="Arial" charset="0"/>
              </a:rPr>
              <a:t>: Μικρή επιβράδυνση ρυθμού μεγέθυνσης ΑΕΠ (</a:t>
            </a:r>
            <a:r>
              <a:rPr lang="el-GR" sz="1600" b="1" smtClean="0">
                <a:latin typeface="Arial" charset="0"/>
              </a:rPr>
              <a:t>2,9%</a:t>
            </a:r>
            <a:r>
              <a:rPr lang="el-GR" sz="1600" smtClean="0">
                <a:latin typeface="Arial" charset="0"/>
              </a:rPr>
              <a:t> έναντι 3,2% το 2012)</a:t>
            </a:r>
          </a:p>
          <a:p>
            <a:pPr lvl="1" algn="just">
              <a:lnSpc>
                <a:spcPct val="90000"/>
              </a:lnSpc>
              <a:spcBef>
                <a:spcPts val="600"/>
              </a:spcBef>
              <a:spcAft>
                <a:spcPts val="600"/>
              </a:spcAft>
            </a:pPr>
            <a:r>
              <a:rPr lang="el-GR" sz="1600" smtClean="0">
                <a:latin typeface="Arial" charset="0"/>
              </a:rPr>
              <a:t>Ταχύτερη μεγέθυνση το 2014: 3,6%</a:t>
            </a:r>
            <a:r>
              <a:rPr lang="en-US" sz="1600" smtClean="0">
                <a:latin typeface="Arial" charset="0"/>
              </a:rPr>
              <a:t>.</a:t>
            </a:r>
            <a:endParaRPr lang="el-GR" sz="1600" smtClean="0">
              <a:latin typeface="Arial" charset="0"/>
            </a:endParaRPr>
          </a:p>
          <a:p>
            <a:pPr algn="just">
              <a:spcBef>
                <a:spcPts val="600"/>
              </a:spcBef>
              <a:spcAft>
                <a:spcPts val="600"/>
              </a:spcAft>
            </a:pPr>
            <a:r>
              <a:rPr lang="el-GR" sz="1600" smtClean="0">
                <a:latin typeface="Arial" charset="0"/>
              </a:rPr>
              <a:t>Επιβράδυνση ανάκαμψης σε </a:t>
            </a:r>
            <a:r>
              <a:rPr lang="el-GR" sz="1600" b="1" smtClean="0">
                <a:latin typeface="Arial" charset="0"/>
              </a:rPr>
              <a:t>ΗΠΑ (1,6%)</a:t>
            </a:r>
            <a:r>
              <a:rPr lang="el-GR" sz="1600" smtClean="0">
                <a:latin typeface="Arial" charset="0"/>
              </a:rPr>
              <a:t>, επιτάχυνση όμως σε </a:t>
            </a:r>
            <a:r>
              <a:rPr lang="el-GR" sz="1600" b="1" smtClean="0">
                <a:latin typeface="Arial" charset="0"/>
              </a:rPr>
              <a:t>Ιαπωνία (2,0%)</a:t>
            </a:r>
            <a:r>
              <a:rPr lang="en-US" sz="1600" smtClean="0">
                <a:latin typeface="Arial" charset="0"/>
              </a:rPr>
              <a:t>.</a:t>
            </a:r>
            <a:endParaRPr lang="el-GR" sz="1600" b="1" smtClean="0">
              <a:latin typeface="Arial" charset="0"/>
            </a:endParaRPr>
          </a:p>
          <a:p>
            <a:pPr algn="just">
              <a:spcBef>
                <a:spcPts val="600"/>
              </a:spcBef>
              <a:spcAft>
                <a:spcPts val="600"/>
              </a:spcAft>
            </a:pPr>
            <a:r>
              <a:rPr lang="el-GR" sz="1600" b="1" smtClean="0">
                <a:latin typeface="Arial" charset="0"/>
              </a:rPr>
              <a:t>Σε ύφεση η Ευρωζώνη και φέτος -0,4% (έναντι -0,6% το 2012)</a:t>
            </a:r>
          </a:p>
          <a:p>
            <a:pPr lvl="1" algn="just">
              <a:spcBef>
                <a:spcPts val="600"/>
              </a:spcBef>
              <a:spcAft>
                <a:spcPts val="600"/>
              </a:spcAft>
            </a:pPr>
            <a:r>
              <a:rPr lang="el-GR" sz="1600" smtClean="0">
                <a:latin typeface="Arial" charset="0"/>
              </a:rPr>
              <a:t>Αναστροφή το 2014: +1% (ΔΝΤ)  </a:t>
            </a:r>
          </a:p>
          <a:p>
            <a:pPr algn="just">
              <a:lnSpc>
                <a:spcPct val="90000"/>
              </a:lnSpc>
              <a:spcBef>
                <a:spcPts val="300"/>
              </a:spcBef>
              <a:spcAft>
                <a:spcPts val="300"/>
              </a:spcAft>
            </a:pPr>
            <a:r>
              <a:rPr lang="el-GR" sz="1600" smtClean="0">
                <a:latin typeface="Arial" charset="0"/>
              </a:rPr>
              <a:t>Αναθεώρηση επί τα χείρω για ρυθμό ανάπτυξης στη </a:t>
            </a:r>
            <a:r>
              <a:rPr lang="el-GR" sz="1600" b="1" smtClean="0">
                <a:latin typeface="Arial" charset="0"/>
              </a:rPr>
              <a:t>Κίνα 7,6% </a:t>
            </a:r>
          </a:p>
          <a:p>
            <a:pPr lvl="1" algn="just">
              <a:lnSpc>
                <a:spcPct val="90000"/>
              </a:lnSpc>
              <a:spcBef>
                <a:spcPts val="300"/>
              </a:spcBef>
              <a:spcAft>
                <a:spcPts val="300"/>
              </a:spcAft>
              <a:buFont typeface="Arial" charset="0"/>
              <a:buNone/>
            </a:pPr>
            <a:r>
              <a:rPr lang="en-US" sz="1200" smtClean="0">
                <a:latin typeface="Arial" charset="0"/>
              </a:rPr>
              <a:t>.</a:t>
            </a:r>
            <a:r>
              <a:rPr lang="el-GR" sz="1200" smtClean="0">
                <a:latin typeface="Arial" charset="0"/>
              </a:rPr>
              <a:t> </a:t>
            </a:r>
            <a:endParaRPr lang="el-GR" sz="1200" b="1" i="1" u="sng" smtClean="0">
              <a:latin typeface="Arial" charset="0"/>
            </a:endParaRPr>
          </a:p>
          <a:p>
            <a:pPr algn="just">
              <a:lnSpc>
                <a:spcPct val="80000"/>
              </a:lnSpc>
              <a:buFont typeface="Wingdings" pitchFamily="2" charset="2"/>
              <a:buNone/>
            </a:pPr>
            <a:r>
              <a:rPr lang="el-GR" sz="1600" b="1" i="1" u="sng" smtClean="0">
                <a:latin typeface="Arial" charset="0"/>
              </a:rPr>
              <a:t>Βασικότεροι Κίνδυνοι: </a:t>
            </a:r>
            <a:endParaRPr lang="el-GR" sz="1600" smtClean="0">
              <a:latin typeface="Arial" charset="0"/>
            </a:endParaRPr>
          </a:p>
          <a:p>
            <a:pPr algn="just">
              <a:spcBef>
                <a:spcPts val="600"/>
              </a:spcBef>
              <a:spcAft>
                <a:spcPts val="600"/>
              </a:spcAft>
            </a:pPr>
            <a:r>
              <a:rPr lang="el-GR" sz="1600" smtClean="0">
                <a:latin typeface="Arial" charset="0"/>
              </a:rPr>
              <a:t>Ενδεχόμενη διαφωνία στις προσεχείς διαπραγματεύσεις στις ΗΠΑ σχετικά με τη θέσπιση του ανώτατου ορίου δημόσιου χρέους</a:t>
            </a:r>
            <a:r>
              <a:rPr lang="en-US" sz="1600" smtClean="0">
                <a:latin typeface="Arial" charset="0"/>
              </a:rPr>
              <a:t>.</a:t>
            </a:r>
            <a:endParaRPr lang="el-GR" sz="1600" smtClean="0">
              <a:latin typeface="Arial" charset="0"/>
            </a:endParaRPr>
          </a:p>
          <a:p>
            <a:pPr algn="just">
              <a:spcBef>
                <a:spcPts val="600"/>
              </a:spcBef>
              <a:spcAft>
                <a:spcPts val="600"/>
              </a:spcAft>
            </a:pPr>
            <a:r>
              <a:rPr lang="el-GR" sz="1600" smtClean="0">
                <a:latin typeface="Arial" charset="0"/>
              </a:rPr>
              <a:t>Καθυστερήσεις στο σχηματισμό κυβέρνησης στη Γερμανία, με συνέπεια πιθανές καθυστερήσεις στη νομοθέτηση  κρίσιμων θεμάτων στην ΕΖ (π.χ. πολιτική ΕΚΤ για εξυγίανση των τραπεζικών συστημάτων, βιωσιμότητα χρέους στην ευρωπαϊκή περιφέρεια)</a:t>
            </a:r>
            <a:r>
              <a:rPr lang="en-US" sz="1600" smtClean="0">
                <a:latin typeface="Arial" charset="0"/>
              </a:rPr>
              <a:t>.</a:t>
            </a:r>
            <a:endParaRPr lang="el-GR" sz="1600" b="1" smtClean="0">
              <a:latin typeface="Arial" charset="0"/>
            </a:endParaRPr>
          </a:p>
          <a:p>
            <a:pPr>
              <a:spcBef>
                <a:spcPct val="0"/>
              </a:spcBef>
              <a:buFont typeface="Wingdings" pitchFamily="2" charset="2"/>
              <a:buNone/>
            </a:pPr>
            <a:endParaRPr lang="el-GR" sz="2000" smtClean="0">
              <a:latin typeface="Arial" charset="0"/>
            </a:endParaRPr>
          </a:p>
        </p:txBody>
      </p:sp>
      <p:sp>
        <p:nvSpPr>
          <p:cNvPr id="29698" name="Title 2"/>
          <p:cNvSpPr>
            <a:spLocks noGrp="1"/>
          </p:cNvSpPr>
          <p:nvPr>
            <p:ph type="title" idx="4294967295"/>
          </p:nvPr>
        </p:nvSpPr>
        <p:spPr>
          <a:xfrm>
            <a:off x="0" y="396875"/>
            <a:ext cx="9144000" cy="871538"/>
          </a:xfrm>
          <a:solidFill>
            <a:srgbClr val="336666"/>
          </a:solidFill>
        </p:spPr>
        <p:txBody>
          <a:bodyPr/>
          <a:lstStyle/>
          <a:p>
            <a:r>
              <a:rPr lang="el-GR" sz="3000" smtClean="0">
                <a:solidFill>
                  <a:schemeClr val="bg1"/>
                </a:solidFill>
                <a:latin typeface="Arial" charset="0"/>
              </a:rPr>
              <a:t>Αβεβαιότητες στην Παγκόσμια Οικονομία…</a:t>
            </a:r>
          </a:p>
        </p:txBody>
      </p:sp>
      <p:sp>
        <p:nvSpPr>
          <p:cNvPr id="2" name="Slide Number Placeholder 1"/>
          <p:cNvSpPr>
            <a:spLocks noGrp="1"/>
          </p:cNvSpPr>
          <p:nvPr>
            <p:ph type="sldNum" sz="quarter" idx="12"/>
          </p:nvPr>
        </p:nvSpPr>
        <p:spPr/>
        <p:txBody>
          <a:bodyPr/>
          <a:lstStyle/>
          <a:p>
            <a:pPr>
              <a:defRPr/>
            </a:pPr>
            <a:fld id="{EF91C717-C4E9-40A5-9040-44A95A6B758E}" type="slidenum">
              <a:rPr lang="el-GR" smtClean="0"/>
              <a:pPr>
                <a:defRPr/>
              </a:pPr>
              <a:t>13</a:t>
            </a:fld>
            <a:endParaRPr lang="el-G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itle 3"/>
          <p:cNvSpPr>
            <a:spLocks noGrp="1"/>
          </p:cNvSpPr>
          <p:nvPr>
            <p:ph type="title" idx="4294967295"/>
          </p:nvPr>
        </p:nvSpPr>
        <p:spPr>
          <a:xfrm>
            <a:off x="0" y="396875"/>
            <a:ext cx="9144000" cy="871538"/>
          </a:xfrm>
          <a:solidFill>
            <a:srgbClr val="336666"/>
          </a:solidFill>
        </p:spPr>
        <p:txBody>
          <a:bodyPr/>
          <a:lstStyle/>
          <a:p>
            <a:r>
              <a:rPr lang="el-GR" sz="2800" smtClean="0">
                <a:solidFill>
                  <a:schemeClr val="bg1"/>
                </a:solidFill>
                <a:latin typeface="Arial" charset="0"/>
                <a:cs typeface="Arial" charset="0"/>
              </a:rPr>
              <a:t>Τρέχουσες εξελίξεις</a:t>
            </a:r>
            <a:r>
              <a:rPr lang="el-GR" sz="2800" smtClean="0">
                <a:latin typeface="Arial" charset="0"/>
                <a:cs typeface="Arial" charset="0"/>
                <a:sym typeface="Wingdings" pitchFamily="2" charset="2"/>
              </a:rPr>
              <a:t> </a:t>
            </a:r>
            <a:r>
              <a:rPr lang="el-GR" sz="2800" smtClean="0">
                <a:solidFill>
                  <a:schemeClr val="bg1"/>
                </a:solidFill>
                <a:latin typeface="Arial" charset="0"/>
                <a:cs typeface="Arial" charset="0"/>
                <a:sym typeface="Wingdings" pitchFamily="2" charset="2"/>
              </a:rPr>
              <a:t>στο εγχώριο πολιτικοοικονομικό περιβάλλον</a:t>
            </a:r>
            <a:endParaRPr lang="el-GR" sz="2800" smtClean="0">
              <a:solidFill>
                <a:schemeClr val="bg1"/>
              </a:solidFill>
              <a:latin typeface="Arial" charset="0"/>
              <a:cs typeface="Arial" charset="0"/>
            </a:endParaRPr>
          </a:p>
        </p:txBody>
      </p:sp>
      <p:sp>
        <p:nvSpPr>
          <p:cNvPr id="22530" name="Rectangle 3"/>
          <p:cNvSpPr>
            <a:spLocks noGrp="1" noChangeArrowheads="1"/>
          </p:cNvSpPr>
          <p:nvPr>
            <p:ph idx="4294967295"/>
          </p:nvPr>
        </p:nvSpPr>
        <p:spPr>
          <a:xfrm>
            <a:off x="179388" y="1268413"/>
            <a:ext cx="8785225" cy="5473700"/>
          </a:xfrm>
        </p:spPr>
        <p:txBody>
          <a:bodyPr/>
          <a:lstStyle/>
          <a:p>
            <a:pPr eaLnBrk="1" hangingPunct="1">
              <a:lnSpc>
                <a:spcPct val="130000"/>
              </a:lnSpc>
              <a:spcBef>
                <a:spcPts val="300"/>
              </a:spcBef>
              <a:spcAft>
                <a:spcPts val="300"/>
              </a:spcAft>
            </a:pPr>
            <a:r>
              <a:rPr lang="el-GR" sz="1800" b="1" smtClean="0">
                <a:latin typeface="Arial" charset="0"/>
                <a:cs typeface="Arial" charset="0"/>
              </a:rPr>
              <a:t>Εκτεταμένη αναδιάρθρωση δημόσιου τομέα</a:t>
            </a:r>
            <a:r>
              <a:rPr lang="el-GR" sz="1800" smtClean="0">
                <a:latin typeface="Arial" charset="0"/>
                <a:cs typeface="Arial" charset="0"/>
              </a:rPr>
              <a:t>, μέσω κινητικότητας. </a:t>
            </a:r>
          </a:p>
          <a:p>
            <a:pPr lvl="1" eaLnBrk="1" hangingPunct="1">
              <a:lnSpc>
                <a:spcPct val="130000"/>
              </a:lnSpc>
              <a:spcBef>
                <a:spcPts val="300"/>
              </a:spcBef>
              <a:spcAft>
                <a:spcPts val="300"/>
              </a:spcAft>
              <a:buFont typeface="Courier New" pitchFamily="49" charset="0"/>
              <a:buChar char="o"/>
            </a:pPr>
            <a:r>
              <a:rPr lang="el-GR" sz="1600" smtClean="0">
                <a:latin typeface="Arial" charset="0"/>
                <a:cs typeface="Arial" charset="0"/>
              </a:rPr>
              <a:t>Επιβεβλημένη, για τον εξορθολογισμό του κράτους, αλλά με καθυστέρηση. </a:t>
            </a:r>
          </a:p>
          <a:p>
            <a:pPr lvl="1" eaLnBrk="1" hangingPunct="1">
              <a:lnSpc>
                <a:spcPct val="130000"/>
              </a:lnSpc>
              <a:spcBef>
                <a:spcPts val="300"/>
              </a:spcBef>
              <a:spcAft>
                <a:spcPts val="300"/>
              </a:spcAft>
              <a:buFont typeface="Courier New" pitchFamily="49" charset="0"/>
              <a:buChar char="o"/>
            </a:pPr>
            <a:r>
              <a:rPr lang="el-GR" sz="1600" smtClean="0">
                <a:latin typeface="Arial" charset="0"/>
                <a:cs typeface="Arial" charset="0"/>
              </a:rPr>
              <a:t>Εάν είχε αρχίσει νωρίτερα, θα μπορούσε να έχει γίνει καλύτερη προεργασία.</a:t>
            </a:r>
          </a:p>
          <a:p>
            <a:pPr eaLnBrk="1" hangingPunct="1">
              <a:lnSpc>
                <a:spcPct val="130000"/>
              </a:lnSpc>
              <a:spcBef>
                <a:spcPts val="300"/>
              </a:spcBef>
              <a:spcAft>
                <a:spcPts val="300"/>
              </a:spcAft>
            </a:pPr>
            <a:r>
              <a:rPr lang="el-GR" sz="1800" b="1" smtClean="0">
                <a:latin typeface="Arial" charset="0"/>
                <a:cs typeface="Arial" charset="0"/>
              </a:rPr>
              <a:t>Υψηλή διεθνής τουριστική κίνηση</a:t>
            </a:r>
            <a:r>
              <a:rPr lang="el-GR" sz="1800" smtClean="0">
                <a:latin typeface="Arial" charset="0"/>
                <a:cs typeface="Arial" charset="0"/>
              </a:rPr>
              <a:t>, όπως αναμενόταν. Μπορεί να υποκαταστήσει την πτώση του τουρισμού εγχωρίως από Έλληνες;</a:t>
            </a:r>
          </a:p>
          <a:p>
            <a:pPr eaLnBrk="1" hangingPunct="1">
              <a:lnSpc>
                <a:spcPct val="130000"/>
              </a:lnSpc>
              <a:spcBef>
                <a:spcPts val="300"/>
              </a:spcBef>
              <a:spcAft>
                <a:spcPts val="300"/>
              </a:spcAft>
            </a:pPr>
            <a:r>
              <a:rPr lang="el-GR" sz="1800" b="1" smtClean="0">
                <a:latin typeface="Arial" charset="0"/>
                <a:cs typeface="Arial" charset="0"/>
              </a:rPr>
              <a:t>Ολοκλήρωση ανακεφαλαιοποίησης συστημικών τραπεζών</a:t>
            </a:r>
          </a:p>
          <a:p>
            <a:pPr eaLnBrk="1" hangingPunct="1">
              <a:lnSpc>
                <a:spcPct val="130000"/>
              </a:lnSpc>
              <a:spcBef>
                <a:spcPts val="300"/>
              </a:spcBef>
              <a:spcAft>
                <a:spcPts val="300"/>
              </a:spcAft>
            </a:pPr>
            <a:r>
              <a:rPr lang="el-GR" sz="1800" b="1" smtClean="0">
                <a:latin typeface="Arial" charset="0"/>
                <a:cs typeface="Arial" charset="0"/>
              </a:rPr>
              <a:t>Διαπραγματεύσεις με την τροίκα </a:t>
            </a:r>
            <a:r>
              <a:rPr lang="el-GR" sz="1800" smtClean="0">
                <a:latin typeface="Arial" charset="0"/>
                <a:cs typeface="Arial" charset="0"/>
              </a:rPr>
              <a:t>για την περίοδο 2014-2016, καθώς και για τη βιωσιμότητα του δημόσιου χρέους</a:t>
            </a:r>
            <a:endParaRPr lang="el-GR" sz="1600" b="1" smtClean="0">
              <a:latin typeface="Arial" charset="0"/>
              <a:cs typeface="Arial" charset="0"/>
            </a:endParaRPr>
          </a:p>
          <a:p>
            <a:pPr eaLnBrk="1" hangingPunct="1">
              <a:lnSpc>
                <a:spcPct val="130000"/>
              </a:lnSpc>
              <a:spcBef>
                <a:spcPts val="300"/>
              </a:spcBef>
              <a:spcAft>
                <a:spcPts val="300"/>
              </a:spcAft>
            </a:pPr>
            <a:r>
              <a:rPr lang="el-GR" sz="1800" b="1" smtClean="0">
                <a:latin typeface="Arial" charset="0"/>
                <a:cs typeface="Arial" charset="0"/>
              </a:rPr>
              <a:t>Συνέχιση υλοποίησης δημοσιονομικών μέτρων </a:t>
            </a:r>
            <a:r>
              <a:rPr lang="el-GR" sz="1800" smtClean="0">
                <a:latin typeface="Arial" charset="0"/>
                <a:cs typeface="Arial" charset="0"/>
              </a:rPr>
              <a:t>(κατάργηση επιδόματος αδείας σε δημόσιους υπαλλήλους-συνταξιούχους – υψηλές φορολογικές υποχρεώσεις)</a:t>
            </a:r>
            <a:endParaRPr lang="el-GR" sz="1400" smtClean="0">
              <a:latin typeface="Arial" charset="0"/>
              <a:cs typeface="Arial" charset="0"/>
              <a:sym typeface="Wingdings" pitchFamily="2" charset="2"/>
            </a:endParaRPr>
          </a:p>
          <a:p>
            <a:pPr lvl="1" eaLnBrk="1" hangingPunct="1">
              <a:lnSpc>
                <a:spcPct val="130000"/>
              </a:lnSpc>
              <a:spcBef>
                <a:spcPts val="300"/>
              </a:spcBef>
              <a:spcAft>
                <a:spcPts val="300"/>
              </a:spcAft>
              <a:buClr>
                <a:srgbClr val="A0CFCF"/>
              </a:buClr>
              <a:buFont typeface="Arial" charset="0"/>
              <a:buNone/>
            </a:pPr>
            <a:endParaRPr lang="el-GR" altLang="ja-JP" sz="1200" smtClean="0">
              <a:latin typeface="Arial" charset="0"/>
              <a:cs typeface="Arial" charset="0"/>
            </a:endParaRPr>
          </a:p>
        </p:txBody>
      </p:sp>
      <p:sp>
        <p:nvSpPr>
          <p:cNvPr id="2" name="Slide Number Placeholder 1"/>
          <p:cNvSpPr>
            <a:spLocks noGrp="1"/>
          </p:cNvSpPr>
          <p:nvPr>
            <p:ph type="sldNum" sz="quarter" idx="12"/>
          </p:nvPr>
        </p:nvSpPr>
        <p:spPr/>
        <p:txBody>
          <a:bodyPr/>
          <a:lstStyle/>
          <a:p>
            <a:pPr>
              <a:defRPr/>
            </a:pPr>
            <a:fld id="{4BDBD9F0-EA55-4B2F-84CF-4C0D98F8D555}" type="slidenum">
              <a:rPr lang="el-GR" smtClean="0"/>
              <a:pPr>
                <a:defRPr/>
              </a:pPr>
              <a:t>14</a:t>
            </a:fld>
            <a:endParaRPr lang="el-G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itle 3"/>
          <p:cNvSpPr>
            <a:spLocks/>
          </p:cNvSpPr>
          <p:nvPr/>
        </p:nvSpPr>
        <p:spPr bwMode="auto">
          <a:xfrm>
            <a:off x="0" y="404813"/>
            <a:ext cx="9144000" cy="871537"/>
          </a:xfrm>
          <a:prstGeom prst="rect">
            <a:avLst/>
          </a:prstGeom>
          <a:solidFill>
            <a:srgbClr val="336666"/>
          </a:solidFill>
          <a:ln w="9525">
            <a:noFill/>
            <a:miter lim="800000"/>
            <a:headEnd/>
            <a:tailEnd/>
          </a:ln>
        </p:spPr>
        <p:txBody>
          <a:bodyPr anchor="ctr"/>
          <a:lstStyle/>
          <a:p>
            <a:pPr algn="ctr" eaLnBrk="0" hangingPunct="0"/>
            <a:r>
              <a:rPr lang="el-GR" sz="2800">
                <a:solidFill>
                  <a:schemeClr val="bg1"/>
                </a:solidFill>
              </a:rPr>
              <a:t>Σημαντική επιβράδυνση ύφεσης στο β’ τρίμηνο φέτος  </a:t>
            </a:r>
          </a:p>
        </p:txBody>
      </p:sp>
      <p:sp>
        <p:nvSpPr>
          <p:cNvPr id="32770" name="Rectangle 5"/>
          <p:cNvSpPr>
            <a:spLocks noGrp="1" noChangeArrowheads="1"/>
          </p:cNvSpPr>
          <p:nvPr>
            <p:ph type="body" idx="4294967295"/>
          </p:nvPr>
        </p:nvSpPr>
        <p:spPr>
          <a:xfrm>
            <a:off x="179388" y="1268413"/>
            <a:ext cx="8785225" cy="5516562"/>
          </a:xfrm>
        </p:spPr>
        <p:txBody>
          <a:bodyPr/>
          <a:lstStyle/>
          <a:p>
            <a:pPr>
              <a:lnSpc>
                <a:spcPct val="130000"/>
              </a:lnSpc>
              <a:spcBef>
                <a:spcPts val="600"/>
              </a:spcBef>
              <a:spcAft>
                <a:spcPts val="600"/>
              </a:spcAft>
              <a:buFont typeface="Arial" charset="0"/>
              <a:buNone/>
            </a:pPr>
            <a:r>
              <a:rPr lang="el-GR" sz="1800" smtClean="0">
                <a:latin typeface="Arial" charset="0"/>
                <a:cs typeface="Arial" charset="0"/>
                <a:sym typeface="Wingdings" pitchFamily="2" charset="2"/>
              </a:rPr>
              <a:t>Πτώση ΑΕΠ (Απρ.-Ιούν.</a:t>
            </a:r>
            <a:r>
              <a:rPr lang="el-GR" altLang="ja-JP" sz="1800" smtClean="0">
                <a:latin typeface="Arial" charset="0"/>
                <a:cs typeface="Arial" charset="0"/>
                <a:sym typeface="Wingdings" pitchFamily="2" charset="2"/>
              </a:rPr>
              <a:t> 2013)</a:t>
            </a:r>
            <a:r>
              <a:rPr lang="en-US" altLang="ja-JP" sz="1800" smtClean="0">
                <a:latin typeface="Arial" charset="0"/>
                <a:sym typeface="Wingdings" pitchFamily="2" charset="2"/>
              </a:rPr>
              <a:t>:</a:t>
            </a:r>
            <a:r>
              <a:rPr lang="el-GR" altLang="ja-JP" sz="1800" smtClean="0">
                <a:latin typeface="Arial" charset="0"/>
                <a:sym typeface="Wingdings" pitchFamily="2" charset="2"/>
              </a:rPr>
              <a:t> </a:t>
            </a:r>
            <a:r>
              <a:rPr lang="el-GR" altLang="ja-JP" sz="1800" b="1" smtClean="0">
                <a:latin typeface="Arial" charset="0"/>
                <a:sym typeface="Wingdings" pitchFamily="2" charset="2"/>
              </a:rPr>
              <a:t>-3,8%</a:t>
            </a:r>
            <a:r>
              <a:rPr lang="el-GR" altLang="ja-JP" sz="1800" smtClean="0">
                <a:latin typeface="Arial" charset="0"/>
                <a:sym typeface="Wingdings" pitchFamily="2" charset="2"/>
              </a:rPr>
              <a:t>,</a:t>
            </a:r>
            <a:r>
              <a:rPr lang="el-GR" altLang="ja-JP" sz="1800" b="1" smtClean="0">
                <a:latin typeface="Arial" charset="0"/>
                <a:sym typeface="Wingdings" pitchFamily="2" charset="2"/>
              </a:rPr>
              <a:t> </a:t>
            </a:r>
            <a:r>
              <a:rPr lang="el-GR" altLang="ja-JP" sz="1800" smtClean="0">
                <a:latin typeface="Arial" charset="0"/>
                <a:sym typeface="Wingdings" pitchFamily="2" charset="2"/>
              </a:rPr>
              <a:t>έναντι -5,6% στο α’ τρίμ.’13 και -6,4% στο β’ τρίμ.’12 </a:t>
            </a:r>
            <a:r>
              <a:rPr lang="el-GR" altLang="ja-JP" sz="1800" smtClean="0">
                <a:latin typeface="Wingdings" pitchFamily="2" charset="2"/>
                <a:sym typeface="Wingdings" pitchFamily="2" charset="2"/>
              </a:rPr>
              <a:t> </a:t>
            </a:r>
            <a:r>
              <a:rPr lang="el-GR" altLang="ja-JP" sz="1800" smtClean="0">
                <a:latin typeface="Arial  "/>
                <a:sym typeface="Wingdings" pitchFamily="2" charset="2"/>
              </a:rPr>
              <a:t>η χαμηλότερη πτώση ΑΕΠ από το γ’ τρίμ.’10 . Προήλθε από</a:t>
            </a:r>
            <a:r>
              <a:rPr lang="en-US" altLang="ja-JP" sz="1800" smtClean="0">
                <a:latin typeface="Arial  "/>
                <a:sym typeface="Wingdings" pitchFamily="2" charset="2"/>
              </a:rPr>
              <a:t>:</a:t>
            </a:r>
            <a:r>
              <a:rPr lang="el-GR" altLang="ja-JP" sz="1800" smtClean="0">
                <a:latin typeface="Arial  "/>
                <a:sym typeface="Wingdings" pitchFamily="2" charset="2"/>
              </a:rPr>
              <a:t> </a:t>
            </a:r>
          </a:p>
          <a:p>
            <a:pPr>
              <a:lnSpc>
                <a:spcPct val="130000"/>
              </a:lnSpc>
              <a:spcBef>
                <a:spcPts val="600"/>
              </a:spcBef>
              <a:spcAft>
                <a:spcPts val="600"/>
              </a:spcAft>
            </a:pPr>
            <a:r>
              <a:rPr lang="el-GR" sz="1600" smtClean="0">
                <a:latin typeface="Arial" charset="0"/>
                <a:cs typeface="Arial" charset="0"/>
              </a:rPr>
              <a:t>Αποκλιμάκωση </a:t>
            </a:r>
            <a:r>
              <a:rPr lang="el-GR" sz="1600" b="1" smtClean="0">
                <a:latin typeface="Arial" charset="0"/>
                <a:cs typeface="Arial" charset="0"/>
              </a:rPr>
              <a:t>υποχώρησης της κατανάλωσης των νοικοκυριών </a:t>
            </a:r>
            <a:r>
              <a:rPr lang="el-GR" sz="1600" smtClean="0">
                <a:latin typeface="Arial" charset="0"/>
                <a:cs typeface="Arial" charset="0"/>
              </a:rPr>
              <a:t>(-6,3%, από -8,7% στο α’ τρίμ.), παρά την επίπτωση των δημοσιονομικών μέτρων για το 2013.</a:t>
            </a:r>
          </a:p>
          <a:p>
            <a:pPr lvl="1">
              <a:lnSpc>
                <a:spcPct val="130000"/>
              </a:lnSpc>
              <a:spcBef>
                <a:spcPts val="600"/>
              </a:spcBef>
              <a:spcAft>
                <a:spcPts val="600"/>
              </a:spcAft>
              <a:buFont typeface="Courier New" pitchFamily="49" charset="0"/>
              <a:buChar char="o"/>
            </a:pPr>
            <a:r>
              <a:rPr lang="el-GR" sz="1600" smtClean="0">
                <a:latin typeface="Arial" charset="0"/>
                <a:cs typeface="Arial" charset="0"/>
              </a:rPr>
              <a:t>Η σταθεροποίηση του πολιτικοοικονομικού περιβάλλοντος από τα τέλη του 2012 ίσως ενθάρρυνε αναβεβλημένες δαπάνες που είχαν συσσωρευτεί.</a:t>
            </a:r>
          </a:p>
          <a:p>
            <a:pPr lvl="1">
              <a:lnSpc>
                <a:spcPct val="130000"/>
              </a:lnSpc>
              <a:spcBef>
                <a:spcPts val="600"/>
              </a:spcBef>
              <a:spcAft>
                <a:spcPts val="600"/>
              </a:spcAft>
              <a:buFont typeface="Courier New" pitchFamily="49" charset="0"/>
              <a:buChar char="o"/>
            </a:pPr>
            <a:r>
              <a:rPr lang="el-GR" sz="1600" smtClean="0">
                <a:latin typeface="Arial" charset="0"/>
                <a:cs typeface="Arial" charset="0"/>
              </a:rPr>
              <a:t>Μικρή υποχώρηση της ανεργίας, για πρώτη φορά από το β’ τρίμηνο 2009.</a:t>
            </a:r>
          </a:p>
          <a:p>
            <a:pPr lvl="1">
              <a:lnSpc>
                <a:spcPct val="130000"/>
              </a:lnSpc>
              <a:spcBef>
                <a:spcPts val="600"/>
              </a:spcBef>
              <a:spcAft>
                <a:spcPts val="600"/>
              </a:spcAft>
              <a:buFont typeface="Courier New" pitchFamily="49" charset="0"/>
              <a:buChar char="o"/>
            </a:pPr>
            <a:r>
              <a:rPr lang="el-GR" sz="1600" smtClean="0">
                <a:latin typeface="Arial" charset="0"/>
                <a:cs typeface="Arial" charset="0"/>
              </a:rPr>
              <a:t>Στατιστικές προσαρμογές (;), υψηλός αποπληθωριστής</a:t>
            </a:r>
            <a:endParaRPr lang="en-US" sz="1600" smtClean="0">
              <a:latin typeface="Arial" charset="0"/>
              <a:cs typeface="Arial" charset="0"/>
            </a:endParaRPr>
          </a:p>
          <a:p>
            <a:pPr>
              <a:lnSpc>
                <a:spcPct val="130000"/>
              </a:lnSpc>
              <a:spcBef>
                <a:spcPts val="600"/>
              </a:spcBef>
              <a:spcAft>
                <a:spcPts val="600"/>
              </a:spcAft>
            </a:pPr>
            <a:r>
              <a:rPr lang="el-GR" sz="1600" b="1" smtClean="0">
                <a:latin typeface="Arial" charset="0"/>
                <a:cs typeface="Arial" charset="0"/>
              </a:rPr>
              <a:t>Καλύτερες επιδόσεις εξωτερικού τομέα</a:t>
            </a:r>
            <a:r>
              <a:rPr lang="en-US" sz="1600" b="1" smtClean="0">
                <a:latin typeface="Arial" charset="0"/>
                <a:cs typeface="Arial" charset="0"/>
              </a:rPr>
              <a:t>: </a:t>
            </a:r>
            <a:r>
              <a:rPr lang="el-GR" sz="1600" smtClean="0">
                <a:latin typeface="Arial" charset="0"/>
                <a:cs typeface="Arial" charset="0"/>
              </a:rPr>
              <a:t>Μικρή αύξηση εξαγωγών, από ηπιότερη </a:t>
            </a:r>
            <a:r>
              <a:rPr lang="el-GR" sz="1600" b="1" smtClean="0">
                <a:latin typeface="Arial" charset="0"/>
                <a:cs typeface="Arial" charset="0"/>
              </a:rPr>
              <a:t>πτώση εξαγωγών υπηρεσιών </a:t>
            </a:r>
            <a:r>
              <a:rPr lang="el-GR" sz="1600" smtClean="0">
                <a:latin typeface="Arial" charset="0"/>
                <a:cs typeface="Arial" charset="0"/>
              </a:rPr>
              <a:t>λόγω τουρισμού (-1,6% από -12,4% στο α’ τριμ.). </a:t>
            </a:r>
            <a:r>
              <a:rPr lang="el-GR" sz="1600" b="1" smtClean="0">
                <a:latin typeface="Arial" charset="0"/>
                <a:cs typeface="Arial" charset="0"/>
              </a:rPr>
              <a:t>Συνεχίζουν ανοδικά οι εξαγωγές αγαθών </a:t>
            </a:r>
            <a:r>
              <a:rPr lang="el-GR" sz="1600" smtClean="0">
                <a:latin typeface="Arial" charset="0"/>
                <a:cs typeface="Arial" charset="0"/>
              </a:rPr>
              <a:t>(+3,1% από +5,1%), λόγω όμως της ιδιαίτερα αυξημένης ζήτησης πετρελαιοειδών</a:t>
            </a:r>
          </a:p>
          <a:p>
            <a:pPr>
              <a:lnSpc>
                <a:spcPct val="130000"/>
              </a:lnSpc>
              <a:spcBef>
                <a:spcPts val="600"/>
              </a:spcBef>
              <a:spcAft>
                <a:spcPts val="600"/>
              </a:spcAft>
            </a:pPr>
            <a:r>
              <a:rPr lang="el-GR" sz="1600" b="1" smtClean="0">
                <a:latin typeface="Arial" charset="0"/>
                <a:cs typeface="Arial" charset="0"/>
              </a:rPr>
              <a:t>Ακόμα χαμηλότερη η εισαγωγική ζήτηση</a:t>
            </a:r>
            <a:r>
              <a:rPr lang="en-US" sz="1600" smtClean="0">
                <a:latin typeface="Arial" charset="0"/>
                <a:cs typeface="Arial" charset="0"/>
              </a:rPr>
              <a:t>: </a:t>
            </a:r>
            <a:r>
              <a:rPr lang="el-GR" sz="1600" smtClean="0">
                <a:latin typeface="Arial" charset="0"/>
                <a:cs typeface="Arial" charset="0"/>
              </a:rPr>
              <a:t>-11,8% στο β’ τρίμ. από -7,7% το α’ τρίμηνο </a:t>
            </a:r>
          </a:p>
        </p:txBody>
      </p:sp>
      <p:sp>
        <p:nvSpPr>
          <p:cNvPr id="2" name="Slide Number Placeholder 1"/>
          <p:cNvSpPr>
            <a:spLocks noGrp="1"/>
          </p:cNvSpPr>
          <p:nvPr>
            <p:ph type="sldNum" sz="quarter" idx="12"/>
          </p:nvPr>
        </p:nvSpPr>
        <p:spPr/>
        <p:txBody>
          <a:bodyPr/>
          <a:lstStyle/>
          <a:p>
            <a:pPr>
              <a:defRPr/>
            </a:pPr>
            <a:fld id="{F01D830C-3E5F-4F1B-A8C1-65A2D0EBEC1D}" type="slidenum">
              <a:rPr lang="el-GR" smtClean="0"/>
              <a:pPr>
                <a:defRPr/>
              </a:pPr>
              <a:t>15</a:t>
            </a:fld>
            <a:endParaRPr lang="el-G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itle 3"/>
          <p:cNvSpPr>
            <a:spLocks/>
          </p:cNvSpPr>
          <p:nvPr/>
        </p:nvSpPr>
        <p:spPr bwMode="auto">
          <a:xfrm>
            <a:off x="0" y="404813"/>
            <a:ext cx="9144000" cy="871537"/>
          </a:xfrm>
          <a:prstGeom prst="rect">
            <a:avLst/>
          </a:prstGeom>
          <a:solidFill>
            <a:srgbClr val="336666"/>
          </a:solidFill>
          <a:ln w="9525">
            <a:noFill/>
            <a:miter lim="800000"/>
            <a:headEnd/>
            <a:tailEnd/>
          </a:ln>
        </p:spPr>
        <p:txBody>
          <a:bodyPr anchor="ctr"/>
          <a:lstStyle/>
          <a:p>
            <a:pPr algn="ctr" eaLnBrk="0" hangingPunct="0"/>
            <a:r>
              <a:rPr lang="el-GR" sz="2800">
                <a:solidFill>
                  <a:schemeClr val="bg1"/>
                </a:solidFill>
              </a:rPr>
              <a:t>Σημαντική επιβράδυνση ύφεσης στο β’ τρίμηνο φέτος</a:t>
            </a:r>
          </a:p>
        </p:txBody>
      </p:sp>
      <p:sp>
        <p:nvSpPr>
          <p:cNvPr id="33794" name="Rectangle 5"/>
          <p:cNvSpPr txBox="1">
            <a:spLocks noChangeArrowheads="1"/>
          </p:cNvSpPr>
          <p:nvPr/>
        </p:nvSpPr>
        <p:spPr bwMode="auto">
          <a:xfrm>
            <a:off x="179388" y="1268413"/>
            <a:ext cx="8785225" cy="5516562"/>
          </a:xfrm>
          <a:prstGeom prst="rect">
            <a:avLst/>
          </a:prstGeom>
          <a:noFill/>
          <a:ln w="9525">
            <a:noFill/>
            <a:miter lim="800000"/>
            <a:headEnd/>
            <a:tailEnd/>
          </a:ln>
        </p:spPr>
        <p:txBody>
          <a:bodyPr/>
          <a:lstStyle/>
          <a:p>
            <a:pPr marL="342900" indent="-342900" eaLnBrk="0" hangingPunct="0">
              <a:lnSpc>
                <a:spcPct val="130000"/>
              </a:lnSpc>
              <a:spcBef>
                <a:spcPts val="600"/>
              </a:spcBef>
              <a:spcAft>
                <a:spcPts val="600"/>
              </a:spcAft>
              <a:buFont typeface="Lucida Grande"/>
              <a:buChar char="−"/>
            </a:pPr>
            <a:r>
              <a:rPr lang="el-GR" sz="2000" b="1">
                <a:cs typeface="Arial" charset="0"/>
              </a:rPr>
              <a:t>Χαμηλότερες περικοπές </a:t>
            </a:r>
            <a:r>
              <a:rPr lang="el-GR" sz="2000">
                <a:cs typeface="Arial" charset="0"/>
              </a:rPr>
              <a:t>και στη </a:t>
            </a:r>
            <a:r>
              <a:rPr lang="el-GR" sz="2000" b="1">
                <a:cs typeface="Arial" charset="0"/>
              </a:rPr>
              <a:t>δημόσια κατανάλωση </a:t>
            </a:r>
            <a:r>
              <a:rPr lang="el-GR" sz="2000">
                <a:cs typeface="Arial" charset="0"/>
              </a:rPr>
              <a:t>(-6,1% από -8,8% στο πρώτο τρίμηνο)</a:t>
            </a:r>
          </a:p>
          <a:p>
            <a:pPr marL="342900" indent="-342900" eaLnBrk="0" hangingPunct="0">
              <a:lnSpc>
                <a:spcPct val="130000"/>
              </a:lnSpc>
              <a:spcBef>
                <a:spcPts val="600"/>
              </a:spcBef>
              <a:spcAft>
                <a:spcPts val="600"/>
              </a:spcAft>
              <a:buFont typeface="Arial" charset="0"/>
              <a:buChar char="•"/>
            </a:pPr>
            <a:r>
              <a:rPr lang="el-GR" sz="2000" b="1">
                <a:cs typeface="Arial" charset="0"/>
              </a:rPr>
              <a:t>Αντιθέτως, η τάση στις επενδύσεις ανατρέπεται σε έντονα πτωτική </a:t>
            </a:r>
            <a:r>
              <a:rPr lang="el-GR" sz="2000">
                <a:cs typeface="Arial" charset="0"/>
              </a:rPr>
              <a:t>(-15,2% από +8,5%). Περιορίζονται οι διαφορές στο σχηματισμό αποθεμάτων πέρυσι και φέτος.</a:t>
            </a:r>
          </a:p>
          <a:p>
            <a:pPr marL="742950" lvl="1" indent="-285750" eaLnBrk="0" hangingPunct="0">
              <a:lnSpc>
                <a:spcPct val="130000"/>
              </a:lnSpc>
              <a:spcBef>
                <a:spcPts val="600"/>
              </a:spcBef>
              <a:spcAft>
                <a:spcPts val="600"/>
              </a:spcAft>
              <a:buFont typeface="Courier New" pitchFamily="49" charset="0"/>
              <a:buChar char="o"/>
            </a:pPr>
            <a:r>
              <a:rPr lang="el-GR" sz="2000">
                <a:cs typeface="Arial" charset="0"/>
              </a:rPr>
              <a:t>Οι επενδύσεις πάγιου κεφαλαίου συνέχισαν να περιορίζονται όσο στο αρχικό τρίμηνο φέτος (περίπου -11,0%).  </a:t>
            </a:r>
            <a:endParaRPr lang="en-US" sz="2000">
              <a:cs typeface="Arial" charset="0"/>
            </a:endParaRPr>
          </a:p>
          <a:p>
            <a:pPr marL="342900" indent="-342900" eaLnBrk="0" hangingPunct="0">
              <a:lnSpc>
                <a:spcPct val="130000"/>
              </a:lnSpc>
              <a:spcBef>
                <a:spcPts val="600"/>
              </a:spcBef>
              <a:spcAft>
                <a:spcPts val="600"/>
              </a:spcAft>
              <a:buFont typeface="Arial" charset="0"/>
              <a:buChar char="•"/>
            </a:pPr>
            <a:r>
              <a:rPr lang="el-GR" sz="2000">
                <a:cs typeface="Arial" charset="0"/>
              </a:rPr>
              <a:t>Ακολούθως, </a:t>
            </a:r>
            <a:r>
              <a:rPr lang="el-GR" sz="2000" b="1">
                <a:cs typeface="Arial" charset="0"/>
              </a:rPr>
              <a:t>ύφεση στο πρώτο εξαμήνου φέτος  στην ελληνική οικονομία της τάξης του 4,7%, από 6,6% στο ίδιο εξάμηνο πέρυσι.</a:t>
            </a:r>
          </a:p>
          <a:p>
            <a:pPr marL="342900" indent="-342900" eaLnBrk="0" hangingPunct="0">
              <a:lnSpc>
                <a:spcPct val="130000"/>
              </a:lnSpc>
              <a:spcBef>
                <a:spcPts val="600"/>
              </a:spcBef>
              <a:spcAft>
                <a:spcPts val="600"/>
              </a:spcAft>
              <a:buFont typeface="Arial" charset="0"/>
              <a:buChar char="•"/>
            </a:pPr>
            <a:r>
              <a:rPr lang="el-GR" sz="2000" b="1" u="sng">
                <a:cs typeface="Arial" charset="0"/>
              </a:rPr>
              <a:t>Ωστόσο: υψηλή πτώση του ΑΕΠ σε τρέχουσες τιμές (-6,6% στο α’ εξάμηνο έναντι -6,8% πέρυσι)</a:t>
            </a:r>
            <a:endParaRPr lang="el-GR" b="1">
              <a:cs typeface="Arial" charset="0"/>
            </a:endParaRPr>
          </a:p>
        </p:txBody>
      </p:sp>
      <p:sp>
        <p:nvSpPr>
          <p:cNvPr id="4" name="Slide Number Placeholder 3"/>
          <p:cNvSpPr>
            <a:spLocks noGrp="1"/>
          </p:cNvSpPr>
          <p:nvPr>
            <p:ph type="sldNum" sz="quarter" idx="12"/>
          </p:nvPr>
        </p:nvSpPr>
        <p:spPr/>
        <p:txBody>
          <a:bodyPr/>
          <a:lstStyle/>
          <a:p>
            <a:pPr>
              <a:defRPr/>
            </a:pPr>
            <a:fld id="{6F8FDF3E-3730-426C-BCA4-F41EF1ED0E21}" type="slidenum">
              <a:rPr lang="el-GR" smtClean="0"/>
              <a:pPr>
                <a:defRPr/>
              </a:pPr>
              <a:t>16</a:t>
            </a:fld>
            <a:endParaRPr lang="el-G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3"/>
          <p:cNvSpPr>
            <a:spLocks noGrp="1" noChangeArrowheads="1"/>
          </p:cNvSpPr>
          <p:nvPr>
            <p:ph type="body" idx="4294967295"/>
          </p:nvPr>
        </p:nvSpPr>
        <p:spPr>
          <a:xfrm>
            <a:off x="395288" y="1484313"/>
            <a:ext cx="8426450" cy="5229225"/>
          </a:xfrm>
        </p:spPr>
        <p:txBody>
          <a:bodyPr/>
          <a:lstStyle/>
          <a:p>
            <a:pPr eaLnBrk="1" hangingPunct="1">
              <a:lnSpc>
                <a:spcPct val="130000"/>
              </a:lnSpc>
              <a:spcBef>
                <a:spcPct val="0"/>
              </a:spcBef>
            </a:pPr>
            <a:r>
              <a:rPr lang="el-GR" sz="2000" b="1" dirty="0" smtClean="0">
                <a:latin typeface="Arial" charset="0"/>
                <a:cs typeface="Arial" charset="0"/>
              </a:rPr>
              <a:t>Έλλειμμα</a:t>
            </a:r>
            <a:r>
              <a:rPr lang="el-GR" sz="2000" dirty="0" smtClean="0">
                <a:latin typeface="Arial" charset="0"/>
                <a:cs typeface="Arial" charset="0"/>
              </a:rPr>
              <a:t> </a:t>
            </a:r>
            <a:r>
              <a:rPr lang="el-GR" sz="2000" b="1" dirty="0" smtClean="0">
                <a:latin typeface="Arial" charset="0"/>
                <a:cs typeface="Arial" charset="0"/>
              </a:rPr>
              <a:t>Κρατικού Προϋπολογισμού: </a:t>
            </a:r>
            <a:r>
              <a:rPr lang="el-GR" sz="2000" dirty="0" smtClean="0">
                <a:latin typeface="Arial" charset="0"/>
                <a:cs typeface="Arial" charset="0"/>
              </a:rPr>
              <a:t>€</a:t>
            </a:r>
            <a:r>
              <a:rPr lang="en-US" sz="2000" dirty="0" smtClean="0">
                <a:latin typeface="Arial" charset="0"/>
                <a:cs typeface="Arial" charset="0"/>
              </a:rPr>
              <a:t>2</a:t>
            </a:r>
            <a:r>
              <a:rPr lang="el-GR" sz="2000" dirty="0" smtClean="0">
                <a:latin typeface="Arial" charset="0"/>
                <a:cs typeface="Arial" charset="0"/>
              </a:rPr>
              <a:t>,</a:t>
            </a:r>
            <a:r>
              <a:rPr lang="en-US" sz="2000" dirty="0" smtClean="0">
                <a:latin typeface="Arial" charset="0"/>
                <a:cs typeface="Arial" charset="0"/>
              </a:rPr>
              <a:t>5</a:t>
            </a:r>
            <a:r>
              <a:rPr lang="el-GR" sz="2000" dirty="0" smtClean="0">
                <a:latin typeface="Arial" charset="0"/>
                <a:cs typeface="Arial" charset="0"/>
              </a:rPr>
              <a:t> δισεκ. στην περίοδο Ιανουαρίου - Αυγούστου (από €12,5 δισεκ. πέρυσι). </a:t>
            </a:r>
          </a:p>
          <a:p>
            <a:pPr lvl="1" eaLnBrk="1" hangingPunct="1">
              <a:lnSpc>
                <a:spcPct val="110000"/>
              </a:lnSpc>
              <a:spcBef>
                <a:spcPts val="600"/>
              </a:spcBef>
              <a:spcAft>
                <a:spcPts val="600"/>
              </a:spcAft>
            </a:pPr>
            <a:r>
              <a:rPr lang="el-GR" sz="1800" b="1" dirty="0" smtClean="0">
                <a:latin typeface="Arial" charset="0"/>
                <a:cs typeface="Arial" charset="0"/>
              </a:rPr>
              <a:t>Επίτευξη πρωτογενούς πλεονάσματος </a:t>
            </a:r>
            <a:r>
              <a:rPr lang="el-GR" sz="1800" dirty="0" smtClean="0">
                <a:latin typeface="Arial" charset="0"/>
                <a:cs typeface="Arial" charset="0"/>
              </a:rPr>
              <a:t>€2,9 δισεκ. (έναντι ελλείμματος €1,4 δισεκ. ένα χρόνο πριν). </a:t>
            </a:r>
          </a:p>
          <a:p>
            <a:pPr eaLnBrk="1" hangingPunct="1">
              <a:lnSpc>
                <a:spcPct val="130000"/>
              </a:lnSpc>
              <a:spcBef>
                <a:spcPct val="0"/>
              </a:spcBef>
            </a:pPr>
            <a:r>
              <a:rPr lang="el-GR" sz="2000" dirty="0" smtClean="0">
                <a:latin typeface="Arial" charset="0"/>
                <a:cs typeface="Arial" charset="0"/>
              </a:rPr>
              <a:t>Προήλθε από €5,7 δισεκ. χαμηλότερες </a:t>
            </a:r>
            <a:r>
              <a:rPr lang="el-GR" sz="2000" b="1" dirty="0" smtClean="0">
                <a:latin typeface="Arial" charset="0"/>
                <a:cs typeface="Arial" charset="0"/>
              </a:rPr>
              <a:t>πληρωμές για τόκους λόγω </a:t>
            </a:r>
            <a:r>
              <a:rPr lang="en-US" sz="2000" b="1" dirty="0" smtClean="0">
                <a:latin typeface="Arial" charset="0"/>
                <a:cs typeface="Arial" charset="0"/>
              </a:rPr>
              <a:t>PSI</a:t>
            </a:r>
            <a:r>
              <a:rPr lang="el-GR" sz="2000" dirty="0" smtClean="0">
                <a:latin typeface="Arial" charset="0"/>
                <a:cs typeface="Arial" charset="0"/>
              </a:rPr>
              <a:t>, €2,4 δισεκ. </a:t>
            </a:r>
            <a:r>
              <a:rPr lang="el-GR" sz="2000" b="1" dirty="0" smtClean="0">
                <a:latin typeface="Arial" charset="0"/>
                <a:cs typeface="Arial" charset="0"/>
              </a:rPr>
              <a:t>λιγότερες πρωτογενείς δαπάνες </a:t>
            </a:r>
            <a:r>
              <a:rPr lang="el-GR" sz="2000" dirty="0" smtClean="0">
                <a:latin typeface="Arial   "/>
                <a:ea typeface="Arial   "/>
                <a:cs typeface="Arial   "/>
              </a:rPr>
              <a:t>(περικοπές αποδοχών, συντάξεων, κοινωνικών δαπανών)</a:t>
            </a:r>
            <a:r>
              <a:rPr lang="en-US" sz="2000" dirty="0" smtClean="0">
                <a:latin typeface="Arial   "/>
                <a:ea typeface="Arial   "/>
                <a:cs typeface="Arial   "/>
              </a:rPr>
              <a:t> </a:t>
            </a:r>
            <a:r>
              <a:rPr lang="el-GR" sz="2000" dirty="0" smtClean="0">
                <a:latin typeface="Arial   "/>
                <a:ea typeface="Arial   "/>
                <a:cs typeface="Arial   "/>
              </a:rPr>
              <a:t>και </a:t>
            </a:r>
            <a:r>
              <a:rPr lang="el-GR" sz="2000" dirty="0" smtClean="0">
                <a:latin typeface="Arial" charset="0"/>
                <a:cs typeface="Arial" charset="0"/>
              </a:rPr>
              <a:t>€1,8 δισεκ. </a:t>
            </a:r>
            <a:r>
              <a:rPr lang="el-GR" sz="2000" b="1" dirty="0" smtClean="0">
                <a:latin typeface="Arial" charset="0"/>
                <a:cs typeface="Arial" charset="0"/>
              </a:rPr>
              <a:t>αύξηση εσόδων</a:t>
            </a:r>
            <a:r>
              <a:rPr lang="en-GB" sz="2000" b="1" dirty="0" smtClean="0">
                <a:latin typeface="Arial" charset="0"/>
                <a:cs typeface="Arial" charset="0"/>
              </a:rPr>
              <a:t>.</a:t>
            </a:r>
            <a:endParaRPr lang="el-GR" sz="2000" b="1" dirty="0" smtClean="0">
              <a:latin typeface="Arial   "/>
              <a:ea typeface="Arial   "/>
              <a:cs typeface="Arial   "/>
            </a:endParaRPr>
          </a:p>
          <a:p>
            <a:pPr eaLnBrk="1" hangingPunct="1">
              <a:lnSpc>
                <a:spcPct val="130000"/>
              </a:lnSpc>
              <a:spcBef>
                <a:spcPct val="0"/>
              </a:spcBef>
            </a:pPr>
            <a:r>
              <a:rPr lang="el-GR" sz="2000" dirty="0" smtClean="0">
                <a:latin typeface="Arial  "/>
                <a:ea typeface="Arial  "/>
                <a:cs typeface="Arial  "/>
              </a:rPr>
              <a:t>Τα </a:t>
            </a:r>
            <a:r>
              <a:rPr lang="el-GR" sz="2000" b="1" dirty="0" smtClean="0">
                <a:latin typeface="Arial  "/>
                <a:ea typeface="Arial  "/>
                <a:cs typeface="Arial  "/>
              </a:rPr>
              <a:t>υψηλότερα έσοδα δεν προήλθαν από αύξηση φορολογικών εσόδων</a:t>
            </a:r>
            <a:r>
              <a:rPr lang="el-GR" sz="2000" dirty="0" smtClean="0">
                <a:latin typeface="Arial  "/>
                <a:ea typeface="Arial  "/>
                <a:cs typeface="Arial  "/>
              </a:rPr>
              <a:t> (-10,6%), αλλά από υψηλότερες εισροές του ΠΔΕ (+€1,5 δισεκ.), μείωση επιστροφών φόρων (- €1,2 δισεκ.) και είσπραξη €2,2 δισεκ. από </a:t>
            </a:r>
            <a:r>
              <a:rPr lang="en-US" sz="2000" dirty="0" smtClean="0">
                <a:latin typeface="Arial  "/>
                <a:ea typeface="Arial  "/>
                <a:cs typeface="Arial  "/>
              </a:rPr>
              <a:t>ANFAs</a:t>
            </a:r>
            <a:r>
              <a:rPr lang="el-GR" sz="2000" dirty="0" smtClean="0">
                <a:latin typeface="Arial  "/>
                <a:ea typeface="Arial  "/>
                <a:cs typeface="Arial  "/>
              </a:rPr>
              <a:t>-</a:t>
            </a:r>
            <a:r>
              <a:rPr lang="en-US" sz="2000" dirty="0" smtClean="0">
                <a:latin typeface="Arial  "/>
                <a:ea typeface="Arial  "/>
                <a:cs typeface="Arial  "/>
              </a:rPr>
              <a:t>SMPs.</a:t>
            </a:r>
            <a:endParaRPr lang="el-GR" sz="2000" dirty="0" smtClean="0">
              <a:latin typeface="Arial  "/>
              <a:ea typeface="Arial  "/>
              <a:cs typeface="Arial  "/>
            </a:endParaRPr>
          </a:p>
        </p:txBody>
      </p:sp>
      <p:sp>
        <p:nvSpPr>
          <p:cNvPr id="34818" name="Title 4"/>
          <p:cNvSpPr>
            <a:spLocks noGrp="1"/>
          </p:cNvSpPr>
          <p:nvPr>
            <p:ph type="title" idx="4294967295"/>
          </p:nvPr>
        </p:nvSpPr>
        <p:spPr>
          <a:xfrm>
            <a:off x="0" y="396875"/>
            <a:ext cx="9144000" cy="871538"/>
          </a:xfrm>
          <a:solidFill>
            <a:srgbClr val="336666"/>
          </a:solidFill>
        </p:spPr>
        <p:txBody>
          <a:bodyPr/>
          <a:lstStyle/>
          <a:p>
            <a:r>
              <a:rPr lang="el-GR" sz="2500" smtClean="0">
                <a:solidFill>
                  <a:schemeClr val="bg1"/>
                </a:solidFill>
                <a:latin typeface="Arial" charset="0"/>
                <a:cs typeface="Arial" charset="0"/>
              </a:rPr>
              <a:t>Συνέχιση επίτευξης δημοσιονομικών στόχων στο α’ οκτάμηνο: μείωση ελλείμματος ΚΠ κυρίως από λιγότερους τόκους</a:t>
            </a:r>
          </a:p>
        </p:txBody>
      </p:sp>
      <p:sp>
        <p:nvSpPr>
          <p:cNvPr id="2" name="Slide Number Placeholder 1"/>
          <p:cNvSpPr>
            <a:spLocks noGrp="1"/>
          </p:cNvSpPr>
          <p:nvPr>
            <p:ph type="sldNum" sz="quarter" idx="12"/>
          </p:nvPr>
        </p:nvSpPr>
        <p:spPr/>
        <p:txBody>
          <a:bodyPr/>
          <a:lstStyle/>
          <a:p>
            <a:pPr>
              <a:defRPr/>
            </a:pPr>
            <a:fld id="{5F194363-FBE7-4BFB-9172-17BD1F091CCB}" type="slidenum">
              <a:rPr lang="el-GR" smtClean="0"/>
              <a:pPr>
                <a:defRPr/>
              </a:pPr>
              <a:t>17</a:t>
            </a:fld>
            <a:endParaRPr lang="el-G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itle 4"/>
          <p:cNvSpPr txBox="1">
            <a:spLocks/>
          </p:cNvSpPr>
          <p:nvPr/>
        </p:nvSpPr>
        <p:spPr bwMode="auto">
          <a:xfrm>
            <a:off x="0" y="396875"/>
            <a:ext cx="9144000" cy="871538"/>
          </a:xfrm>
          <a:prstGeom prst="rect">
            <a:avLst/>
          </a:prstGeom>
          <a:solidFill>
            <a:srgbClr val="336666"/>
          </a:solidFill>
          <a:ln w="9525">
            <a:noFill/>
            <a:miter lim="800000"/>
            <a:headEnd/>
            <a:tailEnd/>
          </a:ln>
        </p:spPr>
        <p:txBody>
          <a:bodyPr anchor="ctr"/>
          <a:lstStyle/>
          <a:p>
            <a:pPr algn="ctr" eaLnBrk="0" hangingPunct="0"/>
            <a:r>
              <a:rPr lang="el-GR" sz="2000">
                <a:solidFill>
                  <a:schemeClr val="bg1"/>
                </a:solidFill>
                <a:cs typeface="Arial" charset="0"/>
              </a:rPr>
              <a:t>Προσχέδιο Κρατικού Προϋπολογισμού 2014</a:t>
            </a:r>
            <a:r>
              <a:rPr lang="en-US" sz="2000">
                <a:solidFill>
                  <a:schemeClr val="bg1"/>
                </a:solidFill>
                <a:cs typeface="Arial" charset="0"/>
              </a:rPr>
              <a:t>: </a:t>
            </a:r>
            <a:r>
              <a:rPr lang="el-GR" sz="2000">
                <a:solidFill>
                  <a:schemeClr val="bg1"/>
                </a:solidFill>
                <a:cs typeface="Arial" charset="0"/>
              </a:rPr>
              <a:t>Σε τροχιά ελλείμματος κάτω από 3%,παρότι δεν έχει διευκρινιστεί η λήψη μέτρων</a:t>
            </a:r>
          </a:p>
        </p:txBody>
      </p:sp>
      <p:sp>
        <p:nvSpPr>
          <p:cNvPr id="36866" name="Rectangle 3"/>
          <p:cNvSpPr txBox="1">
            <a:spLocks noChangeArrowheads="1"/>
          </p:cNvSpPr>
          <p:nvPr/>
        </p:nvSpPr>
        <p:spPr bwMode="auto">
          <a:xfrm>
            <a:off x="250825" y="1268413"/>
            <a:ext cx="8893175" cy="5445125"/>
          </a:xfrm>
          <a:prstGeom prst="rect">
            <a:avLst/>
          </a:prstGeom>
          <a:noFill/>
          <a:ln w="9525">
            <a:noFill/>
            <a:miter lim="800000"/>
            <a:headEnd/>
            <a:tailEnd/>
          </a:ln>
        </p:spPr>
        <p:txBody>
          <a:bodyPr/>
          <a:lstStyle/>
          <a:p>
            <a:pPr marL="342900" indent="-342900">
              <a:lnSpc>
                <a:spcPct val="110000"/>
              </a:lnSpc>
              <a:spcBef>
                <a:spcPts val="300"/>
              </a:spcBef>
              <a:spcAft>
                <a:spcPts val="300"/>
              </a:spcAft>
              <a:buFont typeface="Arial" charset="0"/>
              <a:buChar char="•"/>
            </a:pPr>
            <a:r>
              <a:rPr lang="el-GR" sz="2200" b="1" dirty="0">
                <a:cs typeface="Arial" charset="0"/>
              </a:rPr>
              <a:t>Έλλειμμα Γενικής Κυβέρνησης 2013 </a:t>
            </a:r>
            <a:r>
              <a:rPr lang="el-GR" sz="2200" dirty="0">
                <a:cs typeface="Arial" charset="0"/>
              </a:rPr>
              <a:t>(κατά ΕΣΛ-95)</a:t>
            </a:r>
            <a:r>
              <a:rPr lang="en-US" sz="2200" b="1" dirty="0">
                <a:cs typeface="Arial" charset="0"/>
              </a:rPr>
              <a:t>:</a:t>
            </a:r>
            <a:r>
              <a:rPr lang="el-GR" sz="2200" b="1" dirty="0">
                <a:cs typeface="Arial" charset="0"/>
              </a:rPr>
              <a:t> €4,3 δισεκ. ή 2,4% του ΑΕΠ</a:t>
            </a:r>
            <a:r>
              <a:rPr lang="en-US" sz="2200" b="1" dirty="0">
                <a:cs typeface="Arial" charset="0"/>
              </a:rPr>
              <a:t>, </a:t>
            </a:r>
            <a:r>
              <a:rPr lang="el-GR" sz="2200" dirty="0">
                <a:cs typeface="Arial" charset="0"/>
              </a:rPr>
              <a:t>έναντι στόχου</a:t>
            </a:r>
            <a:r>
              <a:rPr lang="en-US" sz="2200" dirty="0">
                <a:cs typeface="Arial" charset="0"/>
              </a:rPr>
              <a:t> </a:t>
            </a:r>
            <a:r>
              <a:rPr lang="el-GR" sz="2200" dirty="0">
                <a:cs typeface="Arial" charset="0"/>
              </a:rPr>
              <a:t>€7,9 δισεκ. στο ΜΠΔΣ </a:t>
            </a:r>
            <a:r>
              <a:rPr lang="el-GR" sz="2200" dirty="0" smtClean="0">
                <a:cs typeface="Arial" charset="0"/>
              </a:rPr>
              <a:t>2013-2016</a:t>
            </a:r>
            <a:r>
              <a:rPr lang="en-GB" sz="2200" dirty="0" smtClean="0">
                <a:cs typeface="Arial" charset="0"/>
              </a:rPr>
              <a:t>.</a:t>
            </a:r>
            <a:endParaRPr lang="el-GR" sz="2200" b="1" dirty="0">
              <a:cs typeface="Arial" charset="0"/>
            </a:endParaRPr>
          </a:p>
          <a:p>
            <a:pPr marL="342900" indent="-342900">
              <a:lnSpc>
                <a:spcPct val="110000"/>
              </a:lnSpc>
              <a:spcBef>
                <a:spcPts val="300"/>
              </a:spcBef>
              <a:spcAft>
                <a:spcPts val="300"/>
              </a:spcAft>
              <a:buFont typeface="Arial" charset="0"/>
              <a:buChar char="•"/>
            </a:pPr>
            <a:endParaRPr lang="el-GR" sz="2200" b="1" dirty="0">
              <a:cs typeface="Arial" charset="0"/>
            </a:endParaRPr>
          </a:p>
          <a:p>
            <a:pPr marL="342900" indent="-342900">
              <a:lnSpc>
                <a:spcPct val="110000"/>
              </a:lnSpc>
              <a:spcBef>
                <a:spcPts val="300"/>
              </a:spcBef>
              <a:spcAft>
                <a:spcPts val="300"/>
              </a:spcAft>
              <a:buFont typeface="Arial" charset="0"/>
              <a:buChar char="•"/>
            </a:pPr>
            <a:r>
              <a:rPr lang="el-GR" sz="2200" b="1" dirty="0">
                <a:cs typeface="Arial" charset="0"/>
              </a:rPr>
              <a:t>Διατήρηση σε αυτά τα επίπεδα και το 2014 </a:t>
            </a:r>
            <a:r>
              <a:rPr lang="el-GR" sz="2200" dirty="0">
                <a:cs typeface="Arial" charset="0"/>
              </a:rPr>
              <a:t>(€4,4 δισεκ. ή 2,4% του ΑΕΠ) </a:t>
            </a:r>
            <a:r>
              <a:rPr lang="el-GR" sz="2200" dirty="0">
                <a:ea typeface="Wingdings" pitchFamily="2" charset="2"/>
                <a:cs typeface="Arial" charset="0"/>
                <a:sym typeface="Wingdings" pitchFamily="2" charset="2"/>
              </a:rPr>
              <a:t></a:t>
            </a:r>
            <a:r>
              <a:rPr lang="el-GR" sz="2200" dirty="0">
                <a:cs typeface="Arial" charset="0"/>
                <a:sym typeface="Wingdings" pitchFamily="2" charset="2"/>
              </a:rPr>
              <a:t> δεν διευκρινίζεται αν θα χρειαστεί</a:t>
            </a:r>
            <a:r>
              <a:rPr lang="el-GR" sz="2200" dirty="0">
                <a:cs typeface="Arial" charset="0"/>
              </a:rPr>
              <a:t> διεύρυνση εφαρμογής υφιστάμενων μέτρων (ως προς τη διάρκεια, τη φορολογητέα ύλη κ.λπ.) ή/και η λήψη </a:t>
            </a:r>
            <a:r>
              <a:rPr lang="el-GR" sz="2200" dirty="0" smtClean="0">
                <a:cs typeface="Arial" charset="0"/>
              </a:rPr>
              <a:t>νέων</a:t>
            </a:r>
            <a:r>
              <a:rPr lang="en-GB" sz="2200" dirty="0" smtClean="0">
                <a:cs typeface="Arial" charset="0"/>
              </a:rPr>
              <a:t>.</a:t>
            </a:r>
            <a:endParaRPr lang="el-GR" sz="2200" b="1" dirty="0">
              <a:cs typeface="Arial" charset="0"/>
            </a:endParaRPr>
          </a:p>
          <a:p>
            <a:pPr marL="342900" indent="-342900">
              <a:lnSpc>
                <a:spcPct val="110000"/>
              </a:lnSpc>
              <a:spcBef>
                <a:spcPts val="300"/>
              </a:spcBef>
              <a:spcAft>
                <a:spcPts val="300"/>
              </a:spcAft>
              <a:buFont typeface="Arial" charset="0"/>
              <a:buChar char="•"/>
            </a:pPr>
            <a:endParaRPr lang="el-GR" sz="2200" b="1" dirty="0">
              <a:cs typeface="Arial" charset="0"/>
            </a:endParaRPr>
          </a:p>
          <a:p>
            <a:pPr marL="342900" indent="-342900">
              <a:lnSpc>
                <a:spcPct val="110000"/>
              </a:lnSpc>
              <a:spcBef>
                <a:spcPts val="300"/>
              </a:spcBef>
              <a:spcAft>
                <a:spcPts val="300"/>
              </a:spcAft>
              <a:buFont typeface="Arial" charset="0"/>
              <a:buChar char="•"/>
            </a:pPr>
            <a:r>
              <a:rPr lang="el-GR" sz="2200" b="1" dirty="0">
                <a:cs typeface="Arial" charset="0"/>
              </a:rPr>
              <a:t>Περιορισμένη μείωση Χρέους Γενικής Κυβέρνησης</a:t>
            </a:r>
            <a:r>
              <a:rPr lang="en-US" sz="2200" b="1" dirty="0">
                <a:cs typeface="Arial" charset="0"/>
              </a:rPr>
              <a:t>: </a:t>
            </a:r>
            <a:r>
              <a:rPr lang="el-GR" sz="2200" b="1" dirty="0">
                <a:cs typeface="Arial" charset="0"/>
              </a:rPr>
              <a:t> </a:t>
            </a:r>
            <a:r>
              <a:rPr lang="en-US" sz="2200" b="1" dirty="0">
                <a:cs typeface="Arial" charset="0"/>
              </a:rPr>
              <a:t>-</a:t>
            </a:r>
            <a:r>
              <a:rPr lang="el-GR" sz="2200" b="1" dirty="0">
                <a:cs typeface="Arial" charset="0"/>
              </a:rPr>
              <a:t> </a:t>
            </a:r>
            <a:r>
              <a:rPr lang="el-GR" sz="2200" dirty="0">
                <a:cs typeface="Arial" charset="0"/>
              </a:rPr>
              <a:t>€1,6 δισεκ.</a:t>
            </a:r>
            <a:r>
              <a:rPr lang="en-US" sz="2200" dirty="0">
                <a:cs typeface="Arial" charset="0"/>
              </a:rPr>
              <a:t> (</a:t>
            </a:r>
            <a:r>
              <a:rPr lang="el-GR" sz="2200" dirty="0">
                <a:cs typeface="Arial" charset="0"/>
              </a:rPr>
              <a:t>από 175,5% του ΑΕΠ φέτος σε 174,5% το 2014). </a:t>
            </a:r>
            <a:r>
              <a:rPr lang="el-GR" sz="2200" b="1" dirty="0">
                <a:cs typeface="Arial" charset="0"/>
              </a:rPr>
              <a:t> </a:t>
            </a:r>
          </a:p>
          <a:p>
            <a:pPr marL="742950" lvl="1" indent="-285750">
              <a:lnSpc>
                <a:spcPct val="110000"/>
              </a:lnSpc>
              <a:spcBef>
                <a:spcPts val="300"/>
              </a:spcBef>
              <a:spcAft>
                <a:spcPts val="300"/>
              </a:spcAft>
              <a:buFont typeface="Courier New" pitchFamily="49" charset="0"/>
              <a:buChar char="o"/>
            </a:pPr>
            <a:r>
              <a:rPr lang="el-GR" dirty="0">
                <a:cs typeface="Arial" charset="0"/>
              </a:rPr>
              <a:t>Δεν προσδιορίζεται η επίδραση του προγράμματος ιδιωτικοποιήσεων-παραχωρήσεων στο </a:t>
            </a:r>
            <a:r>
              <a:rPr lang="el-GR" dirty="0" smtClean="0">
                <a:cs typeface="Arial" charset="0"/>
              </a:rPr>
              <a:t>χρέος</a:t>
            </a:r>
            <a:r>
              <a:rPr lang="en-GB" dirty="0" smtClean="0">
                <a:cs typeface="Arial" charset="0"/>
              </a:rPr>
              <a:t>.</a:t>
            </a:r>
            <a:endParaRPr lang="el-GR" dirty="0">
              <a:cs typeface="Arial" charset="0"/>
            </a:endParaRPr>
          </a:p>
          <a:p>
            <a:pPr marL="742950" lvl="1" indent="-285750">
              <a:lnSpc>
                <a:spcPct val="110000"/>
              </a:lnSpc>
              <a:spcBef>
                <a:spcPts val="300"/>
              </a:spcBef>
              <a:spcAft>
                <a:spcPts val="300"/>
              </a:spcAft>
              <a:buFont typeface="Courier New" pitchFamily="49" charset="0"/>
              <a:buChar char="o"/>
            </a:pPr>
            <a:r>
              <a:rPr lang="el-GR" dirty="0">
                <a:cs typeface="Arial" charset="0"/>
              </a:rPr>
              <a:t>Η υψηλή πτώση του ΑΕΠ σε τρέχουσες τιμές (-6,6% στο α’ εξάμηνο έναντι -6,8% πέρυσι και στόχου -5,6%) πλήττει τη βιωσιμότητα του </a:t>
            </a:r>
            <a:r>
              <a:rPr lang="el-GR" dirty="0" smtClean="0">
                <a:cs typeface="Arial" charset="0"/>
              </a:rPr>
              <a:t>χρέους</a:t>
            </a:r>
            <a:r>
              <a:rPr lang="en-GB" dirty="0" smtClean="0">
                <a:cs typeface="Arial" charset="0"/>
              </a:rPr>
              <a:t>.</a:t>
            </a:r>
            <a:endParaRPr lang="el-GR" sz="2200" dirty="0">
              <a:cs typeface="Arial" charset="0"/>
            </a:endParaRPr>
          </a:p>
        </p:txBody>
      </p:sp>
      <p:sp>
        <p:nvSpPr>
          <p:cNvPr id="3" name="Slide Number Placeholder 2"/>
          <p:cNvSpPr>
            <a:spLocks noGrp="1"/>
          </p:cNvSpPr>
          <p:nvPr>
            <p:ph type="sldNum" sz="quarter" idx="12"/>
          </p:nvPr>
        </p:nvSpPr>
        <p:spPr/>
        <p:txBody>
          <a:bodyPr/>
          <a:lstStyle/>
          <a:p>
            <a:pPr>
              <a:defRPr/>
            </a:pPr>
            <a:fld id="{A480F782-5212-446D-9D0C-C0185AF7F9FA}" type="slidenum">
              <a:rPr lang="el-GR" smtClean="0"/>
              <a:pPr>
                <a:defRPr/>
              </a:pPr>
              <a:t>18</a:t>
            </a:fld>
            <a:endParaRPr lang="el-GR"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5"/>
          <p:cNvSpPr>
            <a:spLocks noChangeArrowheads="1"/>
          </p:cNvSpPr>
          <p:nvPr/>
        </p:nvSpPr>
        <p:spPr bwMode="auto">
          <a:xfrm>
            <a:off x="1116013" y="1412875"/>
            <a:ext cx="6769100" cy="307975"/>
          </a:xfrm>
          <a:prstGeom prst="rect">
            <a:avLst/>
          </a:prstGeom>
          <a:noFill/>
          <a:ln w="9525">
            <a:noFill/>
            <a:miter lim="800000"/>
            <a:headEnd/>
            <a:tailEnd/>
          </a:ln>
        </p:spPr>
        <p:txBody>
          <a:bodyPr anchor="ctr">
            <a:spAutoFit/>
          </a:bodyPr>
          <a:lstStyle/>
          <a:p>
            <a:pPr algn="ctr"/>
            <a:r>
              <a:rPr lang="el-GR" sz="1400" b="1">
                <a:cs typeface="Arial" charset="0"/>
              </a:rPr>
              <a:t>Δείκτης Βιομηχανικής Παραγωγής</a:t>
            </a:r>
          </a:p>
        </p:txBody>
      </p:sp>
      <p:sp>
        <p:nvSpPr>
          <p:cNvPr id="37890" name="Text Box 7"/>
          <p:cNvSpPr txBox="1">
            <a:spLocks noChangeArrowheads="1"/>
          </p:cNvSpPr>
          <p:nvPr/>
        </p:nvSpPr>
        <p:spPr bwMode="auto">
          <a:xfrm>
            <a:off x="468313" y="5445125"/>
            <a:ext cx="4032250" cy="1069975"/>
          </a:xfrm>
          <a:prstGeom prst="rect">
            <a:avLst/>
          </a:prstGeom>
          <a:solidFill>
            <a:srgbClr val="336666"/>
          </a:solidFill>
          <a:ln w="9525">
            <a:noFill/>
            <a:miter lim="800000"/>
            <a:headEnd/>
            <a:tailEnd/>
          </a:ln>
        </p:spPr>
        <p:txBody>
          <a:bodyPr>
            <a:spAutoFit/>
          </a:bodyPr>
          <a:lstStyle/>
          <a:p>
            <a:pPr algn="ctr">
              <a:spcBef>
                <a:spcPct val="50000"/>
              </a:spcBef>
            </a:pPr>
            <a:r>
              <a:rPr lang="el-GR" altLang="ja-JP" sz="1600">
                <a:solidFill>
                  <a:schemeClr val="bg1"/>
                </a:solidFill>
                <a:cs typeface="Arial" charset="0"/>
              </a:rPr>
              <a:t>α’ οκτάμηνο 2013:  -3,8%</a:t>
            </a:r>
          </a:p>
          <a:p>
            <a:pPr algn="ctr">
              <a:spcBef>
                <a:spcPct val="50000"/>
              </a:spcBef>
            </a:pPr>
            <a:r>
              <a:rPr lang="el-GR" altLang="ja-JP" sz="1600">
                <a:solidFill>
                  <a:schemeClr val="bg1"/>
                </a:solidFill>
                <a:cs typeface="Arial" charset="0"/>
              </a:rPr>
              <a:t>α’ οκτάμηνο 2012:  -3,9%</a:t>
            </a:r>
            <a:endParaRPr lang="en-US" altLang="ja-JP" sz="1600">
              <a:solidFill>
                <a:schemeClr val="bg1"/>
              </a:solidFill>
              <a:cs typeface="Arial" charset="0"/>
            </a:endParaRPr>
          </a:p>
          <a:p>
            <a:pPr algn="ctr">
              <a:spcBef>
                <a:spcPct val="50000"/>
              </a:spcBef>
            </a:pPr>
            <a:r>
              <a:rPr lang="el-GR" altLang="ja-JP" sz="1600">
                <a:solidFill>
                  <a:schemeClr val="bg1"/>
                </a:solidFill>
                <a:cs typeface="Arial" charset="0"/>
              </a:rPr>
              <a:t>Αύγ. </a:t>
            </a:r>
            <a:r>
              <a:rPr lang="en-US" altLang="ja-JP" sz="1600">
                <a:solidFill>
                  <a:schemeClr val="bg1"/>
                </a:solidFill>
                <a:cs typeface="Arial" charset="0"/>
              </a:rPr>
              <a:t>2013</a:t>
            </a:r>
            <a:r>
              <a:rPr lang="el-GR" altLang="ja-JP" sz="1600">
                <a:solidFill>
                  <a:schemeClr val="bg1"/>
                </a:solidFill>
                <a:cs typeface="Arial" charset="0"/>
              </a:rPr>
              <a:t>: -</a:t>
            </a:r>
            <a:r>
              <a:rPr lang="en-US" altLang="ja-JP" sz="1600">
                <a:solidFill>
                  <a:schemeClr val="bg1"/>
                </a:solidFill>
                <a:cs typeface="Arial" charset="0"/>
              </a:rPr>
              <a:t>7</a:t>
            </a:r>
            <a:r>
              <a:rPr lang="el-GR" altLang="ja-JP" sz="1600">
                <a:solidFill>
                  <a:schemeClr val="bg1"/>
                </a:solidFill>
                <a:cs typeface="Arial" charset="0"/>
              </a:rPr>
              <a:t>,</a:t>
            </a:r>
            <a:r>
              <a:rPr lang="en-US" altLang="ja-JP" sz="1600">
                <a:solidFill>
                  <a:schemeClr val="bg1"/>
                </a:solidFill>
                <a:cs typeface="Arial" charset="0"/>
              </a:rPr>
              <a:t>2</a:t>
            </a:r>
            <a:r>
              <a:rPr lang="el-GR" altLang="ja-JP" sz="1600">
                <a:solidFill>
                  <a:schemeClr val="bg1"/>
                </a:solidFill>
                <a:cs typeface="Arial" charset="0"/>
              </a:rPr>
              <a:t>% έναντι +2,9% Αύγ. 2012 </a:t>
            </a:r>
          </a:p>
        </p:txBody>
      </p:sp>
      <p:sp>
        <p:nvSpPr>
          <p:cNvPr id="37891" name="Title 5"/>
          <p:cNvSpPr>
            <a:spLocks noGrp="1"/>
          </p:cNvSpPr>
          <p:nvPr>
            <p:ph type="title" idx="4294967295"/>
          </p:nvPr>
        </p:nvSpPr>
        <p:spPr>
          <a:xfrm>
            <a:off x="0" y="396875"/>
            <a:ext cx="9144000" cy="871538"/>
          </a:xfrm>
          <a:solidFill>
            <a:srgbClr val="336666"/>
          </a:solidFill>
        </p:spPr>
        <p:txBody>
          <a:bodyPr/>
          <a:lstStyle/>
          <a:p>
            <a:r>
              <a:rPr lang="el-GR" sz="2600" smtClean="0">
                <a:solidFill>
                  <a:schemeClr val="bg1"/>
                </a:solidFill>
                <a:latin typeface="Arial" charset="0"/>
              </a:rPr>
              <a:t>Στα περυσινά επίπεδα η συρρίκνωση της βιομηχανικής παραγωγής...</a:t>
            </a:r>
            <a:endParaRPr lang="el-GR" sz="2600" smtClean="0">
              <a:latin typeface="Arial" charset="0"/>
            </a:endParaRPr>
          </a:p>
        </p:txBody>
      </p:sp>
      <p:sp>
        <p:nvSpPr>
          <p:cNvPr id="37892" name="Text Box 6"/>
          <p:cNvSpPr txBox="1">
            <a:spLocks noChangeArrowheads="1"/>
          </p:cNvSpPr>
          <p:nvPr/>
        </p:nvSpPr>
        <p:spPr bwMode="auto">
          <a:xfrm>
            <a:off x="6804025" y="1844675"/>
            <a:ext cx="2089150" cy="639763"/>
          </a:xfrm>
          <a:prstGeom prst="rect">
            <a:avLst/>
          </a:prstGeom>
          <a:noFill/>
          <a:ln w="9525">
            <a:noFill/>
            <a:miter lim="800000"/>
            <a:headEnd/>
            <a:tailEnd/>
          </a:ln>
        </p:spPr>
        <p:txBody>
          <a:bodyPr>
            <a:spAutoFit/>
          </a:bodyPr>
          <a:lstStyle/>
          <a:p>
            <a:pPr>
              <a:spcBef>
                <a:spcPct val="50000"/>
              </a:spcBef>
            </a:pPr>
            <a:r>
              <a:rPr lang="el-GR" sz="1200">
                <a:solidFill>
                  <a:schemeClr val="bg1"/>
                </a:solidFill>
                <a:latin typeface="Calibri" pitchFamily="34" charset="0"/>
              </a:rPr>
              <a:t>Αύγουστος 2012: Αύξηση βιομηχανικής παραγωγής για πρώτη φορά σε 4 έτη</a:t>
            </a:r>
          </a:p>
        </p:txBody>
      </p:sp>
      <p:graphicFrame>
        <p:nvGraphicFramePr>
          <p:cNvPr id="8" name="Chart 7"/>
          <p:cNvGraphicFramePr>
            <a:graphicFrameLocks/>
          </p:cNvGraphicFramePr>
          <p:nvPr/>
        </p:nvGraphicFramePr>
        <p:xfrm>
          <a:off x="179511" y="1700808"/>
          <a:ext cx="8784977" cy="3600400"/>
        </p:xfrm>
        <a:graphic>
          <a:graphicData uri="http://schemas.openxmlformats.org/drawingml/2006/chart">
            <c:chart xmlns:c="http://schemas.openxmlformats.org/drawingml/2006/chart" xmlns:r="http://schemas.openxmlformats.org/officeDocument/2006/relationships" r:id="rId3"/>
          </a:graphicData>
        </a:graphic>
      </p:graphicFrame>
      <p:sp>
        <p:nvSpPr>
          <p:cNvPr id="37894" name="TextBox 1"/>
          <p:cNvSpPr txBox="1">
            <a:spLocks noChangeArrowheads="1"/>
          </p:cNvSpPr>
          <p:nvPr/>
        </p:nvSpPr>
        <p:spPr bwMode="auto">
          <a:xfrm>
            <a:off x="5148263" y="5445125"/>
            <a:ext cx="3887787" cy="1069975"/>
          </a:xfrm>
          <a:prstGeom prst="rect">
            <a:avLst/>
          </a:prstGeom>
          <a:solidFill>
            <a:srgbClr val="336666"/>
          </a:solidFill>
          <a:ln w="9525">
            <a:noFill/>
            <a:miter lim="800000"/>
            <a:headEnd/>
            <a:tailEnd/>
          </a:ln>
        </p:spPr>
        <p:txBody>
          <a:bodyPr>
            <a:spAutoFit/>
          </a:bodyPr>
          <a:lstStyle/>
          <a:p>
            <a:pPr marL="285750" indent="-285750">
              <a:buFont typeface="Arial" charset="0"/>
              <a:buChar char="•"/>
            </a:pPr>
            <a:r>
              <a:rPr lang="el-GR" sz="1600">
                <a:solidFill>
                  <a:schemeClr val="bg1"/>
                </a:solidFill>
              </a:rPr>
              <a:t>Ορυχεία Λατομεία: -9.7%</a:t>
            </a:r>
          </a:p>
          <a:p>
            <a:pPr marL="285750" indent="-285750">
              <a:buFont typeface="Arial" charset="0"/>
              <a:buChar char="•"/>
            </a:pPr>
            <a:r>
              <a:rPr lang="el-GR" sz="1600">
                <a:solidFill>
                  <a:schemeClr val="bg1"/>
                </a:solidFill>
              </a:rPr>
              <a:t>Μεταποιητικές Βιομηχανίες: -0,8%</a:t>
            </a:r>
          </a:p>
          <a:p>
            <a:pPr marL="285750" indent="-285750">
              <a:buFont typeface="Arial" charset="0"/>
              <a:buChar char="•"/>
            </a:pPr>
            <a:r>
              <a:rPr lang="el-GR" sz="1600">
                <a:solidFill>
                  <a:schemeClr val="bg1"/>
                </a:solidFill>
              </a:rPr>
              <a:t>Παραγωγή ηλεκτρικής ενέργειας: -13,3%</a:t>
            </a:r>
          </a:p>
        </p:txBody>
      </p:sp>
      <p:sp>
        <p:nvSpPr>
          <p:cNvPr id="4" name="Right Brace 3"/>
          <p:cNvSpPr/>
          <p:nvPr/>
        </p:nvSpPr>
        <p:spPr>
          <a:xfrm>
            <a:off x="4427538" y="5516563"/>
            <a:ext cx="792162" cy="504825"/>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en-US"/>
          </a:p>
        </p:txBody>
      </p:sp>
      <p:sp>
        <p:nvSpPr>
          <p:cNvPr id="3" name="Slide Number Placeholder 2"/>
          <p:cNvSpPr>
            <a:spLocks noGrp="1"/>
          </p:cNvSpPr>
          <p:nvPr>
            <p:ph type="sldNum" sz="quarter" idx="12"/>
          </p:nvPr>
        </p:nvSpPr>
        <p:spPr/>
        <p:txBody>
          <a:bodyPr/>
          <a:lstStyle/>
          <a:p>
            <a:pPr>
              <a:defRPr/>
            </a:pPr>
            <a:fld id="{7FF1EE97-FEB0-4CA6-8E6D-7A7F0202B140}" type="slidenum">
              <a:rPr lang="el-GR" smtClean="0"/>
              <a:pPr>
                <a:defRPr/>
              </a:pPr>
              <a:t>19</a:t>
            </a:fld>
            <a:endParaRPr lang="el-G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extBox 4"/>
          <p:cNvSpPr txBox="1">
            <a:spLocks noChangeArrowheads="1"/>
          </p:cNvSpPr>
          <p:nvPr/>
        </p:nvSpPr>
        <p:spPr bwMode="auto">
          <a:xfrm>
            <a:off x="539750" y="5213350"/>
            <a:ext cx="8064500" cy="1322388"/>
          </a:xfrm>
          <a:prstGeom prst="rect">
            <a:avLst/>
          </a:prstGeom>
          <a:solidFill>
            <a:srgbClr val="336666"/>
          </a:solidFill>
          <a:ln w="9525">
            <a:noFill/>
            <a:miter lim="800000"/>
            <a:headEnd/>
            <a:tailEnd/>
          </a:ln>
        </p:spPr>
        <p:txBody>
          <a:bodyPr anchor="ctr">
            <a:spAutoFit/>
          </a:bodyPr>
          <a:lstStyle/>
          <a:p>
            <a:pPr algn="ctr"/>
            <a:r>
              <a:rPr lang="el-GR" sz="1400">
                <a:solidFill>
                  <a:schemeClr val="bg1"/>
                </a:solidFill>
                <a:latin typeface="Arial "/>
              </a:rPr>
              <a:t> </a:t>
            </a:r>
            <a:r>
              <a:rPr lang="el-GR" sz="1600">
                <a:solidFill>
                  <a:schemeClr val="bg1"/>
                </a:solidFill>
                <a:latin typeface="Arial "/>
              </a:rPr>
              <a:t>Το χαμηλότερο επίπεδο των τελευταίων ετών: </a:t>
            </a:r>
          </a:p>
          <a:p>
            <a:pPr algn="ctr"/>
            <a:r>
              <a:rPr lang="el-GR" sz="1600">
                <a:solidFill>
                  <a:schemeClr val="bg1"/>
                </a:solidFill>
                <a:latin typeface="Arial "/>
              </a:rPr>
              <a:t>α’ επτάμηνο 2013: -11,0% </a:t>
            </a:r>
          </a:p>
          <a:p>
            <a:pPr algn="ctr"/>
            <a:r>
              <a:rPr lang="el-GR" sz="1600">
                <a:solidFill>
                  <a:schemeClr val="bg1"/>
                </a:solidFill>
                <a:latin typeface="Arial "/>
              </a:rPr>
              <a:t>   α’ επτάμηνο 2012: -11,8%</a:t>
            </a:r>
          </a:p>
          <a:p>
            <a:pPr algn="ctr"/>
            <a:endParaRPr lang="el-GR" sz="1600">
              <a:solidFill>
                <a:schemeClr val="bg1"/>
              </a:solidFill>
              <a:latin typeface="Arial "/>
            </a:endParaRPr>
          </a:p>
          <a:p>
            <a:pPr algn="ctr"/>
            <a:r>
              <a:rPr lang="el-GR" sz="1600">
                <a:solidFill>
                  <a:schemeClr val="bg1"/>
                </a:solidFill>
                <a:latin typeface="Arial "/>
              </a:rPr>
              <a:t>Ο γενικός δείκτης υποχωρεί σχεδόν κατά 34% σε σχέση με το έτος βάσης 2005</a:t>
            </a:r>
          </a:p>
        </p:txBody>
      </p:sp>
      <p:sp>
        <p:nvSpPr>
          <p:cNvPr id="39938" name="Rectangle 2"/>
          <p:cNvSpPr>
            <a:spLocks noChangeArrowheads="1"/>
          </p:cNvSpPr>
          <p:nvPr/>
        </p:nvSpPr>
        <p:spPr bwMode="auto">
          <a:xfrm>
            <a:off x="0" y="396875"/>
            <a:ext cx="9144000" cy="1087438"/>
          </a:xfrm>
          <a:prstGeom prst="rect">
            <a:avLst/>
          </a:prstGeom>
          <a:solidFill>
            <a:srgbClr val="336666"/>
          </a:solidFill>
          <a:ln w="9525">
            <a:noFill/>
            <a:miter lim="800000"/>
            <a:headEnd/>
            <a:tailEnd/>
          </a:ln>
        </p:spPr>
        <p:txBody>
          <a:bodyPr anchor="ctr"/>
          <a:lstStyle/>
          <a:p>
            <a:pPr algn="ctr" eaLnBrk="0" hangingPunct="0"/>
            <a:r>
              <a:rPr lang="el-GR" sz="2000">
                <a:solidFill>
                  <a:schemeClr val="bg1"/>
                </a:solidFill>
                <a:latin typeface="Arial "/>
              </a:rPr>
              <a:t>...στα περυσινά επίπεδα πτώσης και ο όγκος του Λιανικού εμπορίου, αν και οι πολύ δυσμενείς επιχειρηματικές προσδοκίες έχουν αμβλυνθεί </a:t>
            </a:r>
          </a:p>
        </p:txBody>
      </p:sp>
      <p:graphicFrame>
        <p:nvGraphicFramePr>
          <p:cNvPr id="5" name="Chart 4"/>
          <p:cNvGraphicFramePr>
            <a:graphicFrameLocks/>
          </p:cNvGraphicFramePr>
          <p:nvPr/>
        </p:nvGraphicFramePr>
        <p:xfrm>
          <a:off x="755576" y="1628800"/>
          <a:ext cx="7749803" cy="3346450"/>
        </p:xfrm>
        <a:graphic>
          <a:graphicData uri="http://schemas.openxmlformats.org/drawingml/2006/chart">
            <c:chart xmlns:c="http://schemas.openxmlformats.org/drawingml/2006/chart" xmlns:r="http://schemas.openxmlformats.org/officeDocument/2006/relationships" r:id="rId2"/>
          </a:graphicData>
        </a:graphic>
      </p:graphicFrame>
      <p:sp>
        <p:nvSpPr>
          <p:cNvPr id="2" name="Slide Number Placeholder 1"/>
          <p:cNvSpPr>
            <a:spLocks noGrp="1"/>
          </p:cNvSpPr>
          <p:nvPr>
            <p:ph type="sldNum" sz="quarter" idx="12"/>
          </p:nvPr>
        </p:nvSpPr>
        <p:spPr/>
        <p:txBody>
          <a:bodyPr/>
          <a:lstStyle/>
          <a:p>
            <a:pPr>
              <a:defRPr/>
            </a:pPr>
            <a:fld id="{2EA50AB4-EC02-4C8F-8B33-52A0DDC36672}" type="slidenum">
              <a:rPr lang="el-GR" smtClean="0"/>
              <a:pPr>
                <a:defRPr/>
              </a:pPr>
              <a:t>20</a:t>
            </a:fld>
            <a:endParaRPr lang="el-GR"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2"/>
          <p:cNvSpPr>
            <a:spLocks noChangeArrowheads="1"/>
          </p:cNvSpPr>
          <p:nvPr/>
        </p:nvSpPr>
        <p:spPr bwMode="auto">
          <a:xfrm>
            <a:off x="0" y="404813"/>
            <a:ext cx="9144000" cy="871537"/>
          </a:xfrm>
          <a:prstGeom prst="rect">
            <a:avLst/>
          </a:prstGeom>
          <a:solidFill>
            <a:srgbClr val="336666"/>
          </a:solidFill>
          <a:ln w="9525">
            <a:noFill/>
            <a:miter lim="800000"/>
            <a:headEnd/>
            <a:tailEnd/>
          </a:ln>
        </p:spPr>
        <p:txBody>
          <a:bodyPr anchor="ctr"/>
          <a:lstStyle/>
          <a:p>
            <a:pPr algn="ctr"/>
            <a:r>
              <a:rPr lang="el-GR" sz="2000">
                <a:solidFill>
                  <a:schemeClr val="bg1"/>
                </a:solidFill>
                <a:latin typeface="Arial "/>
              </a:rPr>
              <a:t>Ο κύκλος εργασιών σε διάφορες υπηρεσίες συνεχίζει να υποχωρεί αν και σε πολλούς κλάδους με επιβραδυνόμενο ρυθμό</a:t>
            </a:r>
          </a:p>
        </p:txBody>
      </p:sp>
      <p:sp>
        <p:nvSpPr>
          <p:cNvPr id="40962" name="TextBox 4"/>
          <p:cNvSpPr txBox="1">
            <a:spLocks noChangeArrowheads="1"/>
          </p:cNvSpPr>
          <p:nvPr/>
        </p:nvSpPr>
        <p:spPr bwMode="auto">
          <a:xfrm>
            <a:off x="755650" y="5824538"/>
            <a:ext cx="7559675" cy="584200"/>
          </a:xfrm>
          <a:prstGeom prst="rect">
            <a:avLst/>
          </a:prstGeom>
          <a:solidFill>
            <a:srgbClr val="336666"/>
          </a:solidFill>
          <a:ln w="9525">
            <a:noFill/>
            <a:miter lim="800000"/>
            <a:headEnd/>
            <a:tailEnd/>
          </a:ln>
        </p:spPr>
        <p:txBody>
          <a:bodyPr anchor="ctr">
            <a:spAutoFit/>
          </a:bodyPr>
          <a:lstStyle/>
          <a:p>
            <a:pPr algn="ctr"/>
            <a:r>
              <a:rPr lang="el-GR" sz="1600">
                <a:solidFill>
                  <a:schemeClr val="bg1"/>
                </a:solidFill>
                <a:latin typeface="Arial "/>
              </a:rPr>
              <a:t>α' εξάμηνο 2013: -1,9%</a:t>
            </a:r>
          </a:p>
          <a:p>
            <a:pPr algn="ctr"/>
            <a:r>
              <a:rPr lang="el-GR" sz="1600">
                <a:solidFill>
                  <a:schemeClr val="bg1"/>
                </a:solidFill>
                <a:latin typeface="Arial "/>
              </a:rPr>
              <a:t>α’ εξάμηνο 2012: -2</a:t>
            </a:r>
            <a:r>
              <a:rPr lang="en-US" sz="1600">
                <a:solidFill>
                  <a:schemeClr val="bg1"/>
                </a:solidFill>
                <a:latin typeface="Arial "/>
              </a:rPr>
              <a:t>1,9</a:t>
            </a:r>
            <a:r>
              <a:rPr lang="el-GR" sz="1600">
                <a:solidFill>
                  <a:schemeClr val="bg1"/>
                </a:solidFill>
                <a:latin typeface="Arial "/>
              </a:rPr>
              <a:t>%</a:t>
            </a:r>
          </a:p>
        </p:txBody>
      </p:sp>
      <p:sp>
        <p:nvSpPr>
          <p:cNvPr id="40963" name="Rectangle 42"/>
          <p:cNvSpPr>
            <a:spLocks noChangeArrowheads="1"/>
          </p:cNvSpPr>
          <p:nvPr/>
        </p:nvSpPr>
        <p:spPr bwMode="auto">
          <a:xfrm>
            <a:off x="827088" y="1484313"/>
            <a:ext cx="7704137" cy="517525"/>
          </a:xfrm>
          <a:prstGeom prst="rect">
            <a:avLst/>
          </a:prstGeom>
          <a:noFill/>
          <a:ln w="9525">
            <a:noFill/>
            <a:miter lim="800000"/>
            <a:headEnd/>
            <a:tailEnd/>
          </a:ln>
        </p:spPr>
        <p:txBody>
          <a:bodyPr>
            <a:spAutoFit/>
          </a:bodyPr>
          <a:lstStyle/>
          <a:p>
            <a:pPr algn="ctr"/>
            <a:r>
              <a:rPr lang="el-GR" sz="1400" b="1">
                <a:solidFill>
                  <a:srgbClr val="000000"/>
                </a:solidFill>
              </a:rPr>
              <a:t>Δείκτης Κύκλου Εργασιών σε Δραστηριότητες Υπηρεσιών Παροχής Καταλύµατος και Εστίασης</a:t>
            </a:r>
          </a:p>
        </p:txBody>
      </p:sp>
      <p:graphicFrame>
        <p:nvGraphicFramePr>
          <p:cNvPr id="6" name="Chart 5"/>
          <p:cNvGraphicFramePr>
            <a:graphicFrameLocks/>
          </p:cNvGraphicFramePr>
          <p:nvPr/>
        </p:nvGraphicFramePr>
        <p:xfrm>
          <a:off x="755576" y="1982787"/>
          <a:ext cx="7776863" cy="3822477"/>
        </p:xfrm>
        <a:graphic>
          <a:graphicData uri="http://schemas.openxmlformats.org/drawingml/2006/chart">
            <c:chart xmlns:c="http://schemas.openxmlformats.org/drawingml/2006/chart" xmlns:r="http://schemas.openxmlformats.org/officeDocument/2006/relationships" r:id="rId2"/>
          </a:graphicData>
        </a:graphic>
      </p:graphicFrame>
      <p:sp>
        <p:nvSpPr>
          <p:cNvPr id="2" name="Slide Number Placeholder 1"/>
          <p:cNvSpPr>
            <a:spLocks noGrp="1"/>
          </p:cNvSpPr>
          <p:nvPr>
            <p:ph type="sldNum" sz="quarter" idx="12"/>
          </p:nvPr>
        </p:nvSpPr>
        <p:spPr/>
        <p:txBody>
          <a:bodyPr/>
          <a:lstStyle/>
          <a:p>
            <a:pPr>
              <a:defRPr/>
            </a:pPr>
            <a:fld id="{E5EF63A6-DC08-40C2-82E7-7B031102BBBC}" type="slidenum">
              <a:rPr lang="el-GR" smtClean="0"/>
              <a:pPr>
                <a:defRPr/>
              </a:pPr>
              <a:t>21</a:t>
            </a:fld>
            <a:endParaRPr lang="el-G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extBox 4"/>
          <p:cNvSpPr txBox="1">
            <a:spLocks noChangeArrowheads="1"/>
          </p:cNvSpPr>
          <p:nvPr/>
        </p:nvSpPr>
        <p:spPr bwMode="auto">
          <a:xfrm>
            <a:off x="1403350" y="5729288"/>
            <a:ext cx="6481763" cy="646112"/>
          </a:xfrm>
          <a:prstGeom prst="rect">
            <a:avLst/>
          </a:prstGeom>
          <a:solidFill>
            <a:srgbClr val="336666"/>
          </a:solidFill>
          <a:ln w="9525">
            <a:noFill/>
            <a:miter lim="800000"/>
            <a:headEnd/>
            <a:tailEnd/>
          </a:ln>
        </p:spPr>
        <p:txBody>
          <a:bodyPr anchor="ctr">
            <a:spAutoFit/>
          </a:bodyPr>
          <a:lstStyle/>
          <a:p>
            <a:pPr algn="ctr"/>
            <a:r>
              <a:rPr lang="el-GR">
                <a:solidFill>
                  <a:schemeClr val="bg1"/>
                </a:solidFill>
                <a:latin typeface="Arial "/>
              </a:rPr>
              <a:t>α</a:t>
            </a:r>
            <a:r>
              <a:rPr lang="el-GR">
                <a:solidFill>
                  <a:schemeClr val="bg1"/>
                </a:solidFill>
              </a:rPr>
              <a:t>΄</a:t>
            </a:r>
            <a:r>
              <a:rPr lang="el-GR">
                <a:solidFill>
                  <a:schemeClr val="bg1"/>
                </a:solidFill>
                <a:latin typeface="Arial "/>
              </a:rPr>
              <a:t> εξάμηνο 2013: -5,2%</a:t>
            </a:r>
          </a:p>
          <a:p>
            <a:pPr algn="ctr"/>
            <a:r>
              <a:rPr lang="el-GR">
                <a:solidFill>
                  <a:schemeClr val="bg1"/>
                </a:solidFill>
                <a:latin typeface="Arial "/>
              </a:rPr>
              <a:t>α</a:t>
            </a:r>
            <a:r>
              <a:rPr lang="el-GR">
                <a:solidFill>
                  <a:schemeClr val="bg1"/>
                </a:solidFill>
              </a:rPr>
              <a:t>΄</a:t>
            </a:r>
            <a:r>
              <a:rPr lang="el-GR">
                <a:solidFill>
                  <a:schemeClr val="bg1"/>
                </a:solidFill>
                <a:latin typeface="Arial "/>
              </a:rPr>
              <a:t> εξάμηνο 2012: -26,9%</a:t>
            </a:r>
          </a:p>
        </p:txBody>
      </p:sp>
      <p:sp>
        <p:nvSpPr>
          <p:cNvPr id="41986" name="Rectangle 2"/>
          <p:cNvSpPr>
            <a:spLocks noChangeArrowheads="1"/>
          </p:cNvSpPr>
          <p:nvPr/>
        </p:nvSpPr>
        <p:spPr bwMode="auto">
          <a:xfrm>
            <a:off x="0" y="188913"/>
            <a:ext cx="9144000" cy="1087437"/>
          </a:xfrm>
          <a:prstGeom prst="rect">
            <a:avLst/>
          </a:prstGeom>
          <a:solidFill>
            <a:srgbClr val="336666"/>
          </a:solidFill>
          <a:ln w="9525">
            <a:noFill/>
            <a:miter lim="800000"/>
            <a:headEnd/>
            <a:tailEnd/>
          </a:ln>
        </p:spPr>
        <p:txBody>
          <a:bodyPr anchor="ctr"/>
          <a:lstStyle/>
          <a:p>
            <a:pPr algn="ctr" eaLnBrk="0" hangingPunct="0"/>
            <a:r>
              <a:rPr lang="el-GR" sz="2000">
                <a:solidFill>
                  <a:schemeClr val="bg1"/>
                </a:solidFill>
              </a:rPr>
              <a:t>Μικρότερη υποχώρηση δείκτη παραγωγής κατασκευών το α΄ εξάμηνο του 2013, 65% κάτω σε σχέση με 2005: ελπίδες από δημόσια έργα</a:t>
            </a:r>
          </a:p>
        </p:txBody>
      </p:sp>
      <p:sp>
        <p:nvSpPr>
          <p:cNvPr id="41987" name="Rectangle 6"/>
          <p:cNvSpPr>
            <a:spLocks noChangeArrowheads="1"/>
          </p:cNvSpPr>
          <p:nvPr/>
        </p:nvSpPr>
        <p:spPr bwMode="auto">
          <a:xfrm>
            <a:off x="827088" y="1309688"/>
            <a:ext cx="7146925" cy="523875"/>
          </a:xfrm>
          <a:prstGeom prst="rect">
            <a:avLst/>
          </a:prstGeom>
          <a:noFill/>
          <a:ln w="9525">
            <a:noFill/>
            <a:miter lim="800000"/>
            <a:headEnd/>
            <a:tailEnd/>
          </a:ln>
        </p:spPr>
        <p:txBody>
          <a:bodyPr anchor="ctr">
            <a:spAutoFit/>
          </a:bodyPr>
          <a:lstStyle/>
          <a:p>
            <a:pPr algn="ctr"/>
            <a:r>
              <a:rPr lang="el-GR" sz="1400" b="1">
                <a:latin typeface="Arial "/>
              </a:rPr>
              <a:t>Δείκτης Παραγωγής στις Κατασκευές και Δείκτης Επιπέδου Εργασιών </a:t>
            </a:r>
          </a:p>
          <a:p>
            <a:pPr algn="ctr"/>
            <a:r>
              <a:rPr lang="el-GR" sz="1400" b="1">
                <a:latin typeface="Arial "/>
              </a:rPr>
              <a:t>(τριμηνιαίες μεταβολές)</a:t>
            </a:r>
          </a:p>
        </p:txBody>
      </p:sp>
      <p:graphicFrame>
        <p:nvGraphicFramePr>
          <p:cNvPr id="6" name="Chart 5"/>
          <p:cNvGraphicFramePr>
            <a:graphicFrameLocks/>
          </p:cNvGraphicFramePr>
          <p:nvPr/>
        </p:nvGraphicFramePr>
        <p:xfrm>
          <a:off x="683568" y="1844824"/>
          <a:ext cx="8064896" cy="3672408"/>
        </p:xfrm>
        <a:graphic>
          <a:graphicData uri="http://schemas.openxmlformats.org/drawingml/2006/chart">
            <c:chart xmlns:c="http://schemas.openxmlformats.org/drawingml/2006/chart" xmlns:r="http://schemas.openxmlformats.org/officeDocument/2006/relationships" r:id="rId2"/>
          </a:graphicData>
        </a:graphic>
      </p:graphicFrame>
      <p:sp>
        <p:nvSpPr>
          <p:cNvPr id="2" name="Slide Number Placeholder 1"/>
          <p:cNvSpPr>
            <a:spLocks noGrp="1"/>
          </p:cNvSpPr>
          <p:nvPr>
            <p:ph type="sldNum" sz="quarter" idx="12"/>
          </p:nvPr>
        </p:nvSpPr>
        <p:spPr/>
        <p:txBody>
          <a:bodyPr/>
          <a:lstStyle/>
          <a:p>
            <a:pPr>
              <a:defRPr/>
            </a:pPr>
            <a:fld id="{E1B31F90-1E73-48F9-AE9D-A9F12ECDF686}" type="slidenum">
              <a:rPr lang="el-GR" smtClean="0"/>
              <a:pPr>
                <a:defRPr/>
              </a:pPr>
              <a:t>22</a:t>
            </a:fld>
            <a:endParaRPr lang="el-G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6"/>
          <p:cNvSpPr txBox="1">
            <a:spLocks noGrp="1"/>
          </p:cNvSpPr>
          <p:nvPr/>
        </p:nvSpPr>
        <p:spPr bwMode="auto">
          <a:xfrm>
            <a:off x="0" y="981075"/>
            <a:ext cx="533400" cy="244475"/>
          </a:xfrm>
          <a:prstGeom prst="rect">
            <a:avLst/>
          </a:prstGeom>
          <a:noFill/>
          <a:ln w="9525">
            <a:noFill/>
            <a:miter lim="800000"/>
            <a:headEnd/>
            <a:tailEnd/>
          </a:ln>
        </p:spPr>
        <p:txBody>
          <a:bodyPr anchor="ctr"/>
          <a:lstStyle/>
          <a:p>
            <a:pPr algn="ctr">
              <a:lnSpc>
                <a:spcPct val="80000"/>
              </a:lnSpc>
            </a:pPr>
            <a:fld id="{D4CB2F7F-47B9-4363-A1DF-035BE236B29D}" type="slidenum">
              <a:rPr lang="en-US" sz="1200" b="1">
                <a:solidFill>
                  <a:schemeClr val="bg1"/>
                </a:solidFill>
              </a:rPr>
              <a:pPr algn="ctr">
                <a:lnSpc>
                  <a:spcPct val="80000"/>
                </a:lnSpc>
              </a:pPr>
              <a:t>23</a:t>
            </a:fld>
            <a:endParaRPr lang="en-US" sz="1200" b="1">
              <a:solidFill>
                <a:schemeClr val="bg1"/>
              </a:solidFill>
            </a:endParaRPr>
          </a:p>
        </p:txBody>
      </p:sp>
      <p:sp>
        <p:nvSpPr>
          <p:cNvPr id="43010" name="Title 7"/>
          <p:cNvSpPr>
            <a:spLocks noGrp="1"/>
          </p:cNvSpPr>
          <p:nvPr>
            <p:ph type="title"/>
          </p:nvPr>
        </p:nvSpPr>
        <p:spPr>
          <a:xfrm>
            <a:off x="0" y="396875"/>
            <a:ext cx="9144000" cy="871538"/>
          </a:xfrm>
        </p:spPr>
        <p:txBody>
          <a:bodyPr/>
          <a:lstStyle/>
          <a:p>
            <a:pPr eaLnBrk="1" hangingPunct="1"/>
            <a:r>
              <a:rPr lang="el-GR" sz="2400" b="0" smtClean="0">
                <a:latin typeface="Arial" charset="0"/>
              </a:rPr>
              <a:t>Βελτιώνεται το οικονομικό κλίμα, αν και το καλοκαίρι υπήρξε διόρθωση του δείκτη</a:t>
            </a:r>
            <a:endParaRPr lang="el-GR" sz="2400" b="0" smtClean="0"/>
          </a:p>
        </p:txBody>
      </p:sp>
      <p:sp>
        <p:nvSpPr>
          <p:cNvPr id="43011" name="Text Box 6"/>
          <p:cNvSpPr txBox="1">
            <a:spLocks noChangeArrowheads="1"/>
          </p:cNvSpPr>
          <p:nvPr/>
        </p:nvSpPr>
        <p:spPr bwMode="auto">
          <a:xfrm>
            <a:off x="684213" y="6092825"/>
            <a:ext cx="3384550" cy="246063"/>
          </a:xfrm>
          <a:prstGeom prst="rect">
            <a:avLst/>
          </a:prstGeom>
          <a:noFill/>
          <a:ln w="9525">
            <a:noFill/>
            <a:miter lim="800000"/>
            <a:headEnd/>
            <a:tailEnd/>
          </a:ln>
        </p:spPr>
        <p:txBody>
          <a:bodyPr>
            <a:spAutoFit/>
          </a:bodyPr>
          <a:lstStyle/>
          <a:p>
            <a:pPr>
              <a:spcBef>
                <a:spcPct val="50000"/>
              </a:spcBef>
            </a:pPr>
            <a:r>
              <a:rPr lang="el-GR" sz="1000" b="1"/>
              <a:t>Πηγή:</a:t>
            </a:r>
            <a:r>
              <a:rPr lang="el-GR" sz="1000"/>
              <a:t> ΙΟΒΕ, </a:t>
            </a:r>
            <a:r>
              <a:rPr lang="en-US" sz="1000"/>
              <a:t>European Commission</a:t>
            </a:r>
            <a:endParaRPr lang="el-GR" sz="1000"/>
          </a:p>
        </p:txBody>
      </p:sp>
      <p:sp>
        <p:nvSpPr>
          <p:cNvPr id="43012" name="Text Box 7"/>
          <p:cNvSpPr txBox="1">
            <a:spLocks noChangeArrowheads="1"/>
          </p:cNvSpPr>
          <p:nvPr/>
        </p:nvSpPr>
        <p:spPr bwMode="auto">
          <a:xfrm>
            <a:off x="1547813" y="1557338"/>
            <a:ext cx="5976937" cy="307975"/>
          </a:xfrm>
          <a:prstGeom prst="rect">
            <a:avLst/>
          </a:prstGeom>
          <a:solidFill>
            <a:schemeClr val="bg1"/>
          </a:solidFill>
          <a:ln w="9525">
            <a:noFill/>
            <a:miter lim="800000"/>
            <a:headEnd/>
            <a:tailEnd/>
          </a:ln>
        </p:spPr>
        <p:txBody>
          <a:bodyPr>
            <a:spAutoFit/>
          </a:bodyPr>
          <a:lstStyle/>
          <a:p>
            <a:pPr algn="ctr">
              <a:spcBef>
                <a:spcPct val="50000"/>
              </a:spcBef>
            </a:pPr>
            <a:r>
              <a:rPr lang="el-GR" sz="1400" b="1">
                <a:cs typeface="Arial" charset="0"/>
              </a:rPr>
              <a:t>Δείκτης Οικονομικού Κλίματος</a:t>
            </a:r>
          </a:p>
        </p:txBody>
      </p:sp>
      <p:pic>
        <p:nvPicPr>
          <p:cNvPr id="43013" name="Picture 2"/>
          <p:cNvPicPr>
            <a:picLocks noChangeAspect="1" noChangeArrowheads="1"/>
          </p:cNvPicPr>
          <p:nvPr/>
        </p:nvPicPr>
        <p:blipFill>
          <a:blip r:embed="rId2" cstate="print"/>
          <a:srcRect/>
          <a:stretch>
            <a:fillRect/>
          </a:stretch>
        </p:blipFill>
        <p:spPr bwMode="auto">
          <a:xfrm>
            <a:off x="755650" y="1916113"/>
            <a:ext cx="7272338" cy="4105275"/>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pPr>
              <a:defRPr/>
            </a:pPr>
            <a:fld id="{7927EE0A-428D-4864-97D8-1624DDB2BD85}" type="slidenum">
              <a:rPr lang="el-GR" smtClean="0"/>
              <a:pPr>
                <a:defRPr/>
              </a:pPr>
              <a:t>23</a:t>
            </a:fld>
            <a:endParaRPr lang="el-G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Title 1"/>
          <p:cNvSpPr>
            <a:spLocks/>
          </p:cNvSpPr>
          <p:nvPr/>
        </p:nvSpPr>
        <p:spPr bwMode="auto">
          <a:xfrm>
            <a:off x="1403350" y="260350"/>
            <a:ext cx="7488238" cy="647700"/>
          </a:xfrm>
          <a:prstGeom prst="rect">
            <a:avLst/>
          </a:prstGeom>
          <a:noFill/>
          <a:ln w="9525">
            <a:noFill/>
            <a:miter lim="800000"/>
            <a:headEnd/>
            <a:tailEnd/>
          </a:ln>
        </p:spPr>
        <p:txBody>
          <a:bodyPr anchor="ctr"/>
          <a:lstStyle/>
          <a:p>
            <a:endParaRPr lang="en-US" sz="2600" b="1">
              <a:solidFill>
                <a:schemeClr val="tx2"/>
              </a:solidFill>
            </a:endParaRPr>
          </a:p>
        </p:txBody>
      </p:sp>
      <p:sp>
        <p:nvSpPr>
          <p:cNvPr id="44034" name="Title 10"/>
          <p:cNvSpPr>
            <a:spLocks noGrp="1"/>
          </p:cNvSpPr>
          <p:nvPr>
            <p:ph type="title" idx="4294967295"/>
          </p:nvPr>
        </p:nvSpPr>
        <p:spPr>
          <a:xfrm>
            <a:off x="0" y="188913"/>
            <a:ext cx="9144000" cy="942975"/>
          </a:xfrm>
          <a:solidFill>
            <a:srgbClr val="336666"/>
          </a:solidFill>
        </p:spPr>
        <p:txBody>
          <a:bodyPr/>
          <a:lstStyle/>
          <a:p>
            <a:r>
              <a:rPr lang="el-GR" sz="3200" smtClean="0">
                <a:solidFill>
                  <a:schemeClr val="bg1"/>
                </a:solidFill>
                <a:latin typeface="Arial" charset="0"/>
                <a:cs typeface="Arial" charset="0"/>
              </a:rPr>
              <a:t>Μικρότερη απαισιοδοξία σε όλους τους τομείς</a:t>
            </a:r>
          </a:p>
        </p:txBody>
      </p:sp>
      <p:pic>
        <p:nvPicPr>
          <p:cNvPr id="44035" name="Picture 18"/>
          <p:cNvPicPr>
            <a:picLocks noChangeAspect="1" noChangeArrowheads="1"/>
          </p:cNvPicPr>
          <p:nvPr/>
        </p:nvPicPr>
        <p:blipFill>
          <a:blip r:embed="rId2" cstate="print"/>
          <a:srcRect/>
          <a:stretch>
            <a:fillRect/>
          </a:stretch>
        </p:blipFill>
        <p:spPr bwMode="auto">
          <a:xfrm>
            <a:off x="1476375" y="1125538"/>
            <a:ext cx="2809875" cy="2924175"/>
          </a:xfrm>
          <a:prstGeom prst="rect">
            <a:avLst/>
          </a:prstGeom>
          <a:noFill/>
          <a:ln w="9525">
            <a:noFill/>
            <a:miter lim="800000"/>
            <a:headEnd/>
            <a:tailEnd/>
          </a:ln>
        </p:spPr>
      </p:pic>
      <p:pic>
        <p:nvPicPr>
          <p:cNvPr id="44036" name="Picture 19"/>
          <p:cNvPicPr>
            <a:picLocks noChangeAspect="1" noChangeArrowheads="1"/>
          </p:cNvPicPr>
          <p:nvPr/>
        </p:nvPicPr>
        <p:blipFill>
          <a:blip r:embed="rId3" cstate="print"/>
          <a:srcRect/>
          <a:stretch>
            <a:fillRect/>
          </a:stretch>
        </p:blipFill>
        <p:spPr bwMode="auto">
          <a:xfrm>
            <a:off x="4140200" y="1125538"/>
            <a:ext cx="2847975" cy="2924175"/>
          </a:xfrm>
          <a:prstGeom prst="rect">
            <a:avLst/>
          </a:prstGeom>
          <a:noFill/>
          <a:ln w="9525">
            <a:noFill/>
            <a:miter lim="800000"/>
            <a:headEnd/>
            <a:tailEnd/>
          </a:ln>
        </p:spPr>
      </p:pic>
      <p:pic>
        <p:nvPicPr>
          <p:cNvPr id="44037" name="Picture 20"/>
          <p:cNvPicPr>
            <a:picLocks noChangeAspect="1" noChangeArrowheads="1"/>
          </p:cNvPicPr>
          <p:nvPr/>
        </p:nvPicPr>
        <p:blipFill>
          <a:blip r:embed="rId4" cstate="print"/>
          <a:srcRect/>
          <a:stretch>
            <a:fillRect/>
          </a:stretch>
        </p:blipFill>
        <p:spPr bwMode="auto">
          <a:xfrm>
            <a:off x="1547813" y="3933825"/>
            <a:ext cx="2895600" cy="2924175"/>
          </a:xfrm>
          <a:prstGeom prst="rect">
            <a:avLst/>
          </a:prstGeom>
          <a:noFill/>
          <a:ln w="9525">
            <a:noFill/>
            <a:miter lim="800000"/>
            <a:headEnd/>
            <a:tailEnd/>
          </a:ln>
        </p:spPr>
      </p:pic>
      <p:pic>
        <p:nvPicPr>
          <p:cNvPr id="44038" name="Picture 21"/>
          <p:cNvPicPr>
            <a:picLocks noChangeAspect="1" noChangeArrowheads="1"/>
          </p:cNvPicPr>
          <p:nvPr/>
        </p:nvPicPr>
        <p:blipFill>
          <a:blip r:embed="rId5" cstate="print"/>
          <a:srcRect/>
          <a:stretch>
            <a:fillRect/>
          </a:stretch>
        </p:blipFill>
        <p:spPr bwMode="auto">
          <a:xfrm>
            <a:off x="4356100" y="3943350"/>
            <a:ext cx="2838450" cy="2914650"/>
          </a:xfrm>
          <a:prstGeom prst="rect">
            <a:avLst/>
          </a:prstGeom>
          <a:noFill/>
          <a:ln w="9525">
            <a:noFill/>
            <a:miter lim="800000"/>
            <a:headEnd/>
            <a:tailEnd/>
          </a:ln>
        </p:spPr>
      </p:pic>
      <p:sp>
        <p:nvSpPr>
          <p:cNvPr id="44039" name="Text Box 6"/>
          <p:cNvSpPr txBox="1">
            <a:spLocks noChangeArrowheads="1"/>
          </p:cNvSpPr>
          <p:nvPr/>
        </p:nvSpPr>
        <p:spPr bwMode="auto">
          <a:xfrm>
            <a:off x="250825" y="6381750"/>
            <a:ext cx="1152525" cy="246063"/>
          </a:xfrm>
          <a:prstGeom prst="rect">
            <a:avLst/>
          </a:prstGeom>
          <a:noFill/>
          <a:ln w="9525">
            <a:noFill/>
            <a:miter lim="800000"/>
            <a:headEnd/>
            <a:tailEnd/>
          </a:ln>
        </p:spPr>
        <p:txBody>
          <a:bodyPr>
            <a:spAutoFit/>
          </a:bodyPr>
          <a:lstStyle/>
          <a:p>
            <a:pPr>
              <a:spcBef>
                <a:spcPct val="50000"/>
              </a:spcBef>
            </a:pPr>
            <a:r>
              <a:rPr lang="el-GR" sz="1000" b="1"/>
              <a:t>Πηγή:</a:t>
            </a:r>
            <a:r>
              <a:rPr lang="el-GR" sz="1000"/>
              <a:t> ΙΟΒΕ</a:t>
            </a:r>
          </a:p>
        </p:txBody>
      </p:sp>
      <p:sp>
        <p:nvSpPr>
          <p:cNvPr id="2" name="Slide Number Placeholder 1"/>
          <p:cNvSpPr>
            <a:spLocks noGrp="1"/>
          </p:cNvSpPr>
          <p:nvPr>
            <p:ph type="sldNum" sz="quarter" idx="12"/>
          </p:nvPr>
        </p:nvSpPr>
        <p:spPr/>
        <p:txBody>
          <a:bodyPr/>
          <a:lstStyle/>
          <a:p>
            <a:pPr>
              <a:defRPr/>
            </a:pPr>
            <a:fld id="{7645D944-D184-4B1A-A19E-566660D18D9E}" type="slidenum">
              <a:rPr lang="el-GR" smtClean="0"/>
              <a:pPr>
                <a:defRPr/>
              </a:pPr>
              <a:t>24</a:t>
            </a:fld>
            <a:endParaRPr lang="el-G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ext Box 6"/>
          <p:cNvSpPr txBox="1">
            <a:spLocks noChangeArrowheads="1"/>
          </p:cNvSpPr>
          <p:nvPr/>
        </p:nvSpPr>
        <p:spPr bwMode="auto">
          <a:xfrm>
            <a:off x="323850" y="6165850"/>
            <a:ext cx="3384550" cy="246063"/>
          </a:xfrm>
          <a:prstGeom prst="rect">
            <a:avLst/>
          </a:prstGeom>
          <a:noFill/>
          <a:ln w="9525">
            <a:noFill/>
            <a:miter lim="800000"/>
            <a:headEnd/>
            <a:tailEnd/>
          </a:ln>
        </p:spPr>
        <p:txBody>
          <a:bodyPr>
            <a:spAutoFit/>
          </a:bodyPr>
          <a:lstStyle/>
          <a:p>
            <a:pPr>
              <a:spcBef>
                <a:spcPct val="50000"/>
              </a:spcBef>
            </a:pPr>
            <a:r>
              <a:rPr lang="el-GR" sz="1000" b="1"/>
              <a:t>Πηγή:</a:t>
            </a:r>
            <a:r>
              <a:rPr lang="el-GR" sz="1000"/>
              <a:t> ΙΟΒΕ, </a:t>
            </a:r>
            <a:r>
              <a:rPr lang="en-US" sz="1000"/>
              <a:t>European Commission</a:t>
            </a:r>
            <a:endParaRPr lang="el-GR" sz="1000"/>
          </a:p>
        </p:txBody>
      </p:sp>
      <p:sp>
        <p:nvSpPr>
          <p:cNvPr id="45058" name="Title 9"/>
          <p:cNvSpPr>
            <a:spLocks noGrp="1"/>
          </p:cNvSpPr>
          <p:nvPr>
            <p:ph type="title"/>
          </p:nvPr>
        </p:nvSpPr>
        <p:spPr>
          <a:xfrm>
            <a:off x="0" y="188913"/>
            <a:ext cx="9144000" cy="1079500"/>
          </a:xfrm>
        </p:spPr>
        <p:txBody>
          <a:bodyPr/>
          <a:lstStyle/>
          <a:p>
            <a:pPr eaLnBrk="1" hangingPunct="1"/>
            <a:r>
              <a:rPr lang="el-GR" sz="2400" b="0" smtClean="0">
                <a:latin typeface="Arial" charset="0"/>
              </a:rPr>
              <a:t>Με</a:t>
            </a:r>
            <a:r>
              <a:rPr lang="en-US" sz="2400" b="0" smtClean="0">
                <a:latin typeface="Arial" charset="0"/>
              </a:rPr>
              <a:t> </a:t>
            </a:r>
            <a:r>
              <a:rPr lang="el-GR" sz="2400" b="0" smtClean="0">
                <a:latin typeface="Arial" charset="0"/>
              </a:rPr>
              <a:t>μεγάλες αυξομειώσεις η καταναλωτική εμπιστοσύνη:</a:t>
            </a:r>
            <a:r>
              <a:rPr lang="en-US" sz="2400" b="0" smtClean="0">
                <a:latin typeface="Arial" charset="0"/>
              </a:rPr>
              <a:t> </a:t>
            </a:r>
            <a:r>
              <a:rPr lang="el-GR" sz="2400" b="0" smtClean="0">
                <a:latin typeface="Arial" charset="0"/>
              </a:rPr>
              <a:t>κυρίαρχος ο φόβος της ανεργίας</a:t>
            </a:r>
          </a:p>
        </p:txBody>
      </p:sp>
      <p:sp>
        <p:nvSpPr>
          <p:cNvPr id="45059" name="Rectangle 7"/>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el-GR"/>
          </a:p>
        </p:txBody>
      </p:sp>
      <p:sp>
        <p:nvSpPr>
          <p:cNvPr id="45060" name="Rectangle 9"/>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pPr algn="ctr" eaLnBrk="0" hangingPunct="0"/>
            <a:endParaRPr lang="el-GR"/>
          </a:p>
        </p:txBody>
      </p:sp>
      <p:sp>
        <p:nvSpPr>
          <p:cNvPr id="45061" name="Rectangle 10"/>
          <p:cNvSpPr>
            <a:spLocks noChangeArrowheads="1"/>
          </p:cNvSpPr>
          <p:nvPr/>
        </p:nvSpPr>
        <p:spPr bwMode="auto">
          <a:xfrm>
            <a:off x="1260475" y="3381375"/>
            <a:ext cx="9144000" cy="0"/>
          </a:xfrm>
          <a:prstGeom prst="rect">
            <a:avLst/>
          </a:prstGeom>
          <a:noFill/>
          <a:ln w="9525">
            <a:noFill/>
            <a:miter lim="800000"/>
            <a:headEnd/>
            <a:tailEnd/>
          </a:ln>
        </p:spPr>
        <p:txBody>
          <a:bodyPr wrap="none" anchor="ctr">
            <a:spAutoFit/>
          </a:bodyPr>
          <a:lstStyle/>
          <a:p>
            <a:pPr eaLnBrk="0" hangingPunct="0"/>
            <a:endParaRPr lang="el-GR"/>
          </a:p>
        </p:txBody>
      </p:sp>
      <p:sp>
        <p:nvSpPr>
          <p:cNvPr id="45062" name="Text Box 8"/>
          <p:cNvSpPr txBox="1">
            <a:spLocks noChangeArrowheads="1"/>
          </p:cNvSpPr>
          <p:nvPr/>
        </p:nvSpPr>
        <p:spPr bwMode="auto">
          <a:xfrm>
            <a:off x="1582738" y="1428750"/>
            <a:ext cx="5978525" cy="307975"/>
          </a:xfrm>
          <a:prstGeom prst="rect">
            <a:avLst/>
          </a:prstGeom>
          <a:solidFill>
            <a:schemeClr val="bg1"/>
          </a:solidFill>
          <a:ln w="9525">
            <a:noFill/>
            <a:miter lim="800000"/>
            <a:headEnd/>
            <a:tailEnd/>
          </a:ln>
        </p:spPr>
        <p:txBody>
          <a:bodyPr>
            <a:spAutoFit/>
          </a:bodyPr>
          <a:lstStyle/>
          <a:p>
            <a:pPr algn="ctr">
              <a:spcBef>
                <a:spcPct val="50000"/>
              </a:spcBef>
            </a:pPr>
            <a:r>
              <a:rPr lang="el-GR" sz="1400" b="1"/>
              <a:t>Καταναλωτική Εμπιστοσύνη</a:t>
            </a:r>
          </a:p>
        </p:txBody>
      </p:sp>
      <p:pic>
        <p:nvPicPr>
          <p:cNvPr id="45063" name="Picture 2"/>
          <p:cNvPicPr>
            <a:picLocks noChangeAspect="1" noChangeArrowheads="1"/>
          </p:cNvPicPr>
          <p:nvPr/>
        </p:nvPicPr>
        <p:blipFill>
          <a:blip r:embed="rId2" cstate="print"/>
          <a:srcRect/>
          <a:stretch>
            <a:fillRect/>
          </a:stretch>
        </p:blipFill>
        <p:spPr bwMode="auto">
          <a:xfrm>
            <a:off x="827088" y="1700213"/>
            <a:ext cx="7416800" cy="4105275"/>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pPr>
              <a:defRPr/>
            </a:pPr>
            <a:fld id="{ED2190F6-D6E2-4935-A076-18CFA0CBD5F5}" type="slidenum">
              <a:rPr lang="el-GR" smtClean="0"/>
              <a:pPr>
                <a:defRPr/>
              </a:pPr>
              <a:t>25</a:t>
            </a:fld>
            <a:endParaRPr lang="el-G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2"/>
          <p:cNvSpPr>
            <a:spLocks noGrp="1" noChangeArrowheads="1"/>
          </p:cNvSpPr>
          <p:nvPr>
            <p:ph type="title"/>
          </p:nvPr>
        </p:nvSpPr>
        <p:spPr>
          <a:xfrm>
            <a:off x="0" y="396875"/>
            <a:ext cx="9144000" cy="871538"/>
          </a:xfrm>
        </p:spPr>
        <p:txBody>
          <a:bodyPr/>
          <a:lstStyle/>
          <a:p>
            <a:pPr>
              <a:lnSpc>
                <a:spcPct val="90000"/>
              </a:lnSpc>
            </a:pPr>
            <a:r>
              <a:rPr lang="el-GR" sz="3200" smtClean="0">
                <a:solidFill>
                  <a:schemeClr val="bg1"/>
                </a:solidFill>
                <a:latin typeface="Arial" charset="0"/>
              </a:rPr>
              <a:t>Για πρώτη φορά από το 2</a:t>
            </a:r>
            <a:r>
              <a:rPr lang="en-GB" sz="3200" smtClean="0">
                <a:solidFill>
                  <a:schemeClr val="bg1"/>
                </a:solidFill>
                <a:latin typeface="Arial" charset="0"/>
              </a:rPr>
              <a:t>Q 2009</a:t>
            </a:r>
            <a:r>
              <a:rPr lang="en-US" sz="3200" smtClean="0">
                <a:solidFill>
                  <a:schemeClr val="bg1"/>
                </a:solidFill>
                <a:latin typeface="Arial" charset="0"/>
              </a:rPr>
              <a:t> </a:t>
            </a:r>
            <a:r>
              <a:rPr lang="el-GR" sz="3200" smtClean="0">
                <a:solidFill>
                  <a:schemeClr val="bg1"/>
                </a:solidFill>
                <a:latin typeface="Arial" charset="0"/>
              </a:rPr>
              <a:t>ο αριθμός των ανέργων δεν παρουσιάζει αύξηση</a:t>
            </a:r>
          </a:p>
        </p:txBody>
      </p:sp>
      <p:sp>
        <p:nvSpPr>
          <p:cNvPr id="46082" name="Text Box 4"/>
          <p:cNvSpPr txBox="1">
            <a:spLocks noChangeArrowheads="1"/>
          </p:cNvSpPr>
          <p:nvPr/>
        </p:nvSpPr>
        <p:spPr bwMode="auto">
          <a:xfrm>
            <a:off x="1331913" y="1268413"/>
            <a:ext cx="6569075" cy="304800"/>
          </a:xfrm>
          <a:prstGeom prst="rect">
            <a:avLst/>
          </a:prstGeom>
          <a:noFill/>
          <a:ln w="9525">
            <a:noFill/>
            <a:miter lim="800000"/>
            <a:headEnd/>
            <a:tailEnd/>
          </a:ln>
        </p:spPr>
        <p:txBody>
          <a:bodyPr>
            <a:spAutoFit/>
          </a:bodyPr>
          <a:lstStyle/>
          <a:p>
            <a:pPr algn="ctr">
              <a:spcBef>
                <a:spcPct val="50000"/>
              </a:spcBef>
            </a:pPr>
            <a:r>
              <a:rPr lang="el-GR" sz="1400" b="1">
                <a:solidFill>
                  <a:srgbClr val="000000"/>
                </a:solidFill>
              </a:rPr>
              <a:t>Αριθμός ανέργων στην Ελλάδα,</a:t>
            </a:r>
          </a:p>
        </p:txBody>
      </p:sp>
      <p:sp>
        <p:nvSpPr>
          <p:cNvPr id="46083" name="Text Box 5"/>
          <p:cNvSpPr txBox="1">
            <a:spLocks noChangeArrowheads="1"/>
          </p:cNvSpPr>
          <p:nvPr/>
        </p:nvSpPr>
        <p:spPr bwMode="auto">
          <a:xfrm>
            <a:off x="7415213" y="4724400"/>
            <a:ext cx="1728787" cy="260350"/>
          </a:xfrm>
          <a:prstGeom prst="rect">
            <a:avLst/>
          </a:prstGeom>
          <a:noFill/>
          <a:ln w="9525">
            <a:noFill/>
            <a:miter lim="800000"/>
            <a:headEnd/>
            <a:tailEnd/>
          </a:ln>
        </p:spPr>
        <p:txBody>
          <a:bodyPr>
            <a:spAutoFit/>
          </a:bodyPr>
          <a:lstStyle/>
          <a:p>
            <a:pPr algn="ctr">
              <a:spcBef>
                <a:spcPct val="50000"/>
              </a:spcBef>
            </a:pPr>
            <a:r>
              <a:rPr lang="el-GR" sz="1100" b="1"/>
              <a:t>Πηγή: </a:t>
            </a:r>
            <a:r>
              <a:rPr lang="el-GR" sz="1100"/>
              <a:t>ΕΛΣΤΑΤ</a:t>
            </a:r>
            <a:endParaRPr lang="el-GR" sz="1600"/>
          </a:p>
        </p:txBody>
      </p:sp>
      <p:sp>
        <p:nvSpPr>
          <p:cNvPr id="46084" name="Rectangle 3"/>
          <p:cNvSpPr>
            <a:spLocks noChangeArrowheads="1"/>
          </p:cNvSpPr>
          <p:nvPr/>
        </p:nvSpPr>
        <p:spPr bwMode="auto">
          <a:xfrm>
            <a:off x="468313" y="4724400"/>
            <a:ext cx="8135937" cy="1512888"/>
          </a:xfrm>
          <a:prstGeom prst="rect">
            <a:avLst/>
          </a:prstGeom>
          <a:noFill/>
          <a:ln w="9525">
            <a:noFill/>
            <a:miter lim="800000"/>
            <a:headEnd/>
            <a:tailEnd/>
          </a:ln>
        </p:spPr>
        <p:txBody>
          <a:bodyPr/>
          <a:lstStyle/>
          <a:p>
            <a:pPr marL="342900" indent="-342900" algn="just">
              <a:lnSpc>
                <a:spcPct val="90000"/>
              </a:lnSpc>
              <a:spcBef>
                <a:spcPts val="300"/>
              </a:spcBef>
              <a:spcAft>
                <a:spcPts val="300"/>
              </a:spcAft>
              <a:buClr>
                <a:schemeClr val="tx1"/>
              </a:buClr>
              <a:buSzPct val="70000"/>
              <a:buFont typeface="Wingdings" pitchFamily="2" charset="2"/>
              <a:buChar char="Ø"/>
            </a:pPr>
            <a:endParaRPr lang="el-GR" sz="1400">
              <a:solidFill>
                <a:schemeClr val="tx2"/>
              </a:solidFill>
            </a:endParaRPr>
          </a:p>
          <a:p>
            <a:pPr marL="342900" indent="-342900">
              <a:lnSpc>
                <a:spcPct val="90000"/>
              </a:lnSpc>
              <a:spcBef>
                <a:spcPts val="300"/>
              </a:spcBef>
              <a:spcAft>
                <a:spcPts val="300"/>
              </a:spcAft>
              <a:buClr>
                <a:schemeClr val="tx1"/>
              </a:buClr>
              <a:buSzPct val="70000"/>
              <a:buFont typeface="Wingdings" pitchFamily="2" charset="2"/>
              <a:buChar char="Ø"/>
            </a:pPr>
            <a:endParaRPr lang="el-GR" sz="1400">
              <a:solidFill>
                <a:schemeClr val="tx2"/>
              </a:solidFill>
            </a:endParaRPr>
          </a:p>
        </p:txBody>
      </p:sp>
      <p:sp>
        <p:nvSpPr>
          <p:cNvPr id="46085" name="TextBox 11"/>
          <p:cNvSpPr txBox="1">
            <a:spLocks noChangeArrowheads="1"/>
          </p:cNvSpPr>
          <p:nvPr/>
        </p:nvSpPr>
        <p:spPr bwMode="auto">
          <a:xfrm>
            <a:off x="323850" y="5013325"/>
            <a:ext cx="8569325" cy="1558925"/>
          </a:xfrm>
          <a:prstGeom prst="rect">
            <a:avLst/>
          </a:prstGeom>
          <a:noFill/>
          <a:ln w="9525">
            <a:noFill/>
            <a:miter lim="800000"/>
            <a:headEnd/>
            <a:tailEnd/>
          </a:ln>
        </p:spPr>
        <p:txBody>
          <a:bodyPr>
            <a:spAutoFit/>
          </a:bodyPr>
          <a:lstStyle/>
          <a:p>
            <a:pPr algn="just">
              <a:buFont typeface="Wingdings" pitchFamily="2" charset="2"/>
              <a:buChar char="Ø"/>
            </a:pPr>
            <a:r>
              <a:rPr lang="el-GR" sz="1600">
                <a:solidFill>
                  <a:schemeClr val="tx2"/>
                </a:solidFill>
              </a:rPr>
              <a:t> </a:t>
            </a:r>
            <a:r>
              <a:rPr lang="el-GR" sz="1600"/>
              <a:t>Στο 27,</a:t>
            </a:r>
            <a:r>
              <a:rPr lang="en-US" sz="1600"/>
              <a:t>1</a:t>
            </a:r>
            <a:r>
              <a:rPr lang="el-GR" sz="1600"/>
              <a:t>% η ανεργία το β’ τρίμηνο του 2013 (</a:t>
            </a:r>
            <a:r>
              <a:rPr lang="en-US" sz="1600"/>
              <a:t>27,4</a:t>
            </a:r>
            <a:r>
              <a:rPr lang="el-GR" sz="1600"/>
              <a:t>% α’ τρίμηνο 2013) </a:t>
            </a:r>
            <a:endParaRPr lang="en-US" sz="1600"/>
          </a:p>
          <a:p>
            <a:pPr algn="just">
              <a:buFont typeface="Wingdings" pitchFamily="2" charset="2"/>
              <a:buChar char="Ø"/>
            </a:pPr>
            <a:r>
              <a:rPr lang="el-GR" sz="1600"/>
              <a:t> Μετακινήσεις στο μη ενεργό πληθυσμό</a:t>
            </a:r>
          </a:p>
          <a:p>
            <a:pPr algn="just">
              <a:buFont typeface="Wingdings" pitchFamily="2" charset="2"/>
              <a:buChar char="Ø"/>
            </a:pPr>
            <a:r>
              <a:rPr lang="el-GR" sz="1600"/>
              <a:t> Αύξηση απασχόλησης σε: Δημόσια διοίκηση / Άμυνα (+3%), Ενημέρωση &amp; επικοινωνία (+9,1%), Παροχή νερού (+17,2%), Ορυχείων και λατομείων (+7,8%) και Παροχής ηλεκτρικού ρεύματος, φυσικού αερίου (5,8%)</a:t>
            </a:r>
          </a:p>
          <a:p>
            <a:pPr algn="just">
              <a:buFont typeface="Wingdings" pitchFamily="2" charset="2"/>
              <a:buChar char="Ø"/>
            </a:pPr>
            <a:r>
              <a:rPr lang="el-GR" sz="1600"/>
              <a:t> </a:t>
            </a:r>
            <a:r>
              <a:rPr lang="el-GR" sz="1600" u="sng"/>
              <a:t>Αντίθετα, στον κλάδο του Τουρισμού η απασχόληση μειώθηκε κατά 3,6% (β τρίμηνο).</a:t>
            </a:r>
          </a:p>
        </p:txBody>
      </p:sp>
      <p:pic>
        <p:nvPicPr>
          <p:cNvPr id="46086" name="Picture 10"/>
          <p:cNvPicPr>
            <a:picLocks noChangeAspect="1" noChangeArrowheads="1"/>
          </p:cNvPicPr>
          <p:nvPr/>
        </p:nvPicPr>
        <p:blipFill>
          <a:blip r:embed="rId3" cstate="print"/>
          <a:srcRect/>
          <a:stretch>
            <a:fillRect/>
          </a:stretch>
        </p:blipFill>
        <p:spPr bwMode="auto">
          <a:xfrm>
            <a:off x="1258888" y="1557338"/>
            <a:ext cx="7083425" cy="3249612"/>
          </a:xfrm>
          <a:prstGeom prst="rect">
            <a:avLst/>
          </a:prstGeom>
          <a:noFill/>
          <a:ln w="9525">
            <a:noFill/>
            <a:miter lim="800000"/>
            <a:headEnd/>
            <a:tailEnd/>
          </a:ln>
        </p:spPr>
      </p:pic>
      <p:sp>
        <p:nvSpPr>
          <p:cNvPr id="46087" name="Rectangle 2"/>
          <p:cNvSpPr>
            <a:spLocks noChangeArrowheads="1"/>
          </p:cNvSpPr>
          <p:nvPr/>
        </p:nvSpPr>
        <p:spPr bwMode="auto">
          <a:xfrm>
            <a:off x="0" y="333375"/>
            <a:ext cx="9144000" cy="871538"/>
          </a:xfrm>
          <a:prstGeom prst="rect">
            <a:avLst/>
          </a:prstGeom>
          <a:solidFill>
            <a:srgbClr val="336666"/>
          </a:solidFill>
          <a:ln w="9525">
            <a:noFill/>
            <a:miter lim="800000"/>
            <a:headEnd/>
            <a:tailEnd/>
          </a:ln>
        </p:spPr>
        <p:txBody>
          <a:bodyPr anchor="ctr"/>
          <a:lstStyle/>
          <a:p>
            <a:pPr algn="ctr" eaLnBrk="0" hangingPunct="0">
              <a:lnSpc>
                <a:spcPct val="90000"/>
              </a:lnSpc>
            </a:pPr>
            <a:r>
              <a:rPr lang="el-GR" sz="2400">
                <a:solidFill>
                  <a:schemeClr val="bg1"/>
                </a:solidFill>
              </a:rPr>
              <a:t>Για πρώτη φορά από το β΄ τριμ. του 2009, ο αριθμός των ανέργων δεν παρουσιάζει αύξηση</a:t>
            </a:r>
          </a:p>
        </p:txBody>
      </p:sp>
      <p:sp>
        <p:nvSpPr>
          <p:cNvPr id="2" name="Slide Number Placeholder 1"/>
          <p:cNvSpPr>
            <a:spLocks noGrp="1"/>
          </p:cNvSpPr>
          <p:nvPr>
            <p:ph type="sldNum" sz="quarter" idx="12"/>
          </p:nvPr>
        </p:nvSpPr>
        <p:spPr/>
        <p:txBody>
          <a:bodyPr/>
          <a:lstStyle/>
          <a:p>
            <a:pPr>
              <a:defRPr/>
            </a:pPr>
            <a:fld id="{40614B9A-054D-4E38-B133-5E9CF5FF3233}" type="slidenum">
              <a:rPr lang="el-GR" smtClean="0"/>
              <a:pPr>
                <a:defRPr/>
              </a:pPr>
              <a:t>26</a:t>
            </a:fld>
            <a:endParaRPr lang="el-G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Rectangle 37"/>
          <p:cNvSpPr/>
          <p:nvPr/>
        </p:nvSpPr>
        <p:spPr>
          <a:xfrm>
            <a:off x="1898650" y="3200400"/>
            <a:ext cx="1970088" cy="2743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4" name="Rectangle 2"/>
          <p:cNvSpPr txBox="1">
            <a:spLocks noChangeArrowheads="1"/>
          </p:cNvSpPr>
          <p:nvPr/>
        </p:nvSpPr>
        <p:spPr>
          <a:xfrm>
            <a:off x="971550" y="0"/>
            <a:ext cx="8172450" cy="981075"/>
          </a:xfrm>
          <a:prstGeom prst="rect">
            <a:avLst/>
          </a:prstGeom>
        </p:spPr>
        <p:txBody>
          <a:bodyPr rIns="720000" anchor="ctr">
            <a:normAutofit fontScale="97500"/>
          </a:bodyPr>
          <a:lstStyle>
            <a:lvl1pPr algn="ctr" defTabSz="914400" rtl="0" eaLnBrk="1" latinLnBrk="0" hangingPunct="1">
              <a:spcBef>
                <a:spcPct val="0"/>
              </a:spcBef>
              <a:buNone/>
              <a:defRPr sz="2400" kern="1200">
                <a:solidFill>
                  <a:schemeClr val="tx2"/>
                </a:solidFill>
                <a:latin typeface="Arial Black" pitchFamily="34" charset="0"/>
                <a:ea typeface="+mj-ea"/>
                <a:cs typeface="+mj-cs"/>
              </a:defRPr>
            </a:lvl1pPr>
          </a:lstStyle>
          <a:p>
            <a:pPr fontAlgn="auto">
              <a:spcAft>
                <a:spcPts val="0"/>
              </a:spcAft>
              <a:defRPr/>
            </a:pPr>
            <a:endParaRPr lang="el-GR" dirty="0"/>
          </a:p>
        </p:txBody>
      </p:sp>
      <p:sp>
        <p:nvSpPr>
          <p:cNvPr id="48131" name="TextBox 12"/>
          <p:cNvSpPr txBox="1">
            <a:spLocks noChangeArrowheads="1"/>
          </p:cNvSpPr>
          <p:nvPr/>
        </p:nvSpPr>
        <p:spPr bwMode="auto">
          <a:xfrm>
            <a:off x="395288" y="4508500"/>
            <a:ext cx="8569325" cy="1616075"/>
          </a:xfrm>
          <a:prstGeom prst="rect">
            <a:avLst/>
          </a:prstGeom>
          <a:noFill/>
          <a:ln w="9525">
            <a:noFill/>
            <a:miter lim="800000"/>
            <a:headEnd/>
            <a:tailEnd/>
          </a:ln>
        </p:spPr>
        <p:txBody>
          <a:bodyPr>
            <a:spAutoFit/>
          </a:bodyPr>
          <a:lstStyle/>
          <a:p>
            <a:pPr algn="just">
              <a:buFont typeface="Wingdings" pitchFamily="2" charset="2"/>
              <a:buChar char="Ø"/>
            </a:pPr>
            <a:r>
              <a:rPr lang="el-GR" sz="2000">
                <a:solidFill>
                  <a:srgbClr val="000000"/>
                </a:solidFill>
                <a:cs typeface="Arial" charset="0"/>
              </a:rPr>
              <a:t>  Ο αριθμός των μακροχρόνια ανέργων (&gt;12 μήνες) το β’ τρίμηνο 2013 (903 χιλ.) έχει υπερ-τετραπλασιαστεί σε σχέση με το β’ τρίμηνο του 2009 (190 χιλ.)</a:t>
            </a:r>
          </a:p>
          <a:p>
            <a:pPr algn="just"/>
            <a:endParaRPr lang="el-GR" sz="2000">
              <a:solidFill>
                <a:srgbClr val="000000"/>
              </a:solidFill>
              <a:cs typeface="Arial" charset="0"/>
            </a:endParaRPr>
          </a:p>
          <a:p>
            <a:pPr algn="just">
              <a:buFont typeface="Wingdings" pitchFamily="2" charset="2"/>
              <a:buChar char="Ø"/>
            </a:pPr>
            <a:r>
              <a:rPr lang="el-GR" sz="2000">
                <a:solidFill>
                  <a:srgbClr val="000000"/>
                </a:solidFill>
                <a:cs typeface="Arial" charset="0"/>
              </a:rPr>
              <a:t> Δύο στους τρεις ανέργους είναι μακροχρόνια άνεργοι</a:t>
            </a:r>
          </a:p>
        </p:txBody>
      </p:sp>
      <p:sp>
        <p:nvSpPr>
          <p:cNvPr id="48132" name="TextBox 14"/>
          <p:cNvSpPr txBox="1">
            <a:spLocks noChangeArrowheads="1"/>
          </p:cNvSpPr>
          <p:nvPr/>
        </p:nvSpPr>
        <p:spPr bwMode="auto">
          <a:xfrm>
            <a:off x="1403350" y="1268413"/>
            <a:ext cx="6408738" cy="274637"/>
          </a:xfrm>
          <a:prstGeom prst="rect">
            <a:avLst/>
          </a:prstGeom>
          <a:noFill/>
          <a:ln w="9525">
            <a:noFill/>
            <a:miter lim="800000"/>
            <a:headEnd/>
            <a:tailEnd/>
          </a:ln>
        </p:spPr>
        <p:txBody>
          <a:bodyPr>
            <a:spAutoFit/>
          </a:bodyPr>
          <a:lstStyle/>
          <a:p>
            <a:pPr algn="ctr"/>
            <a:r>
              <a:rPr lang="el-GR" sz="1200" b="1">
                <a:solidFill>
                  <a:srgbClr val="000000"/>
                </a:solidFill>
                <a:cs typeface="Arial" charset="0"/>
              </a:rPr>
              <a:t>Μακροχρόνια άνεργοι ως ποσοστό του συνόλου των ανέργων</a:t>
            </a:r>
          </a:p>
        </p:txBody>
      </p:sp>
      <p:sp>
        <p:nvSpPr>
          <p:cNvPr id="48133" name="TextBox 19"/>
          <p:cNvSpPr txBox="1">
            <a:spLocks noChangeArrowheads="1"/>
          </p:cNvSpPr>
          <p:nvPr/>
        </p:nvSpPr>
        <p:spPr bwMode="auto">
          <a:xfrm>
            <a:off x="7019925" y="4292600"/>
            <a:ext cx="1871663" cy="246063"/>
          </a:xfrm>
          <a:prstGeom prst="rect">
            <a:avLst/>
          </a:prstGeom>
          <a:noFill/>
          <a:ln w="9525">
            <a:noFill/>
            <a:miter lim="800000"/>
            <a:headEnd/>
            <a:tailEnd/>
          </a:ln>
        </p:spPr>
        <p:txBody>
          <a:bodyPr>
            <a:spAutoFit/>
          </a:bodyPr>
          <a:lstStyle/>
          <a:p>
            <a:r>
              <a:rPr lang="el-GR" sz="1000" b="1">
                <a:solidFill>
                  <a:srgbClr val="000000"/>
                </a:solidFill>
                <a:cs typeface="Arial" charset="0"/>
              </a:rPr>
              <a:t>Πηγή: </a:t>
            </a:r>
            <a:r>
              <a:rPr lang="el-GR" sz="1000">
                <a:solidFill>
                  <a:srgbClr val="000000"/>
                </a:solidFill>
                <a:cs typeface="Arial" charset="0"/>
              </a:rPr>
              <a:t>ΕΛΣΤΑΤ</a:t>
            </a:r>
          </a:p>
        </p:txBody>
      </p:sp>
      <p:sp>
        <p:nvSpPr>
          <p:cNvPr id="48134" name="Rectangle 2"/>
          <p:cNvSpPr>
            <a:spLocks noChangeArrowheads="1"/>
          </p:cNvSpPr>
          <p:nvPr/>
        </p:nvSpPr>
        <p:spPr bwMode="auto">
          <a:xfrm>
            <a:off x="0" y="396875"/>
            <a:ext cx="9144000" cy="871538"/>
          </a:xfrm>
          <a:prstGeom prst="rect">
            <a:avLst/>
          </a:prstGeom>
          <a:solidFill>
            <a:srgbClr val="336666"/>
          </a:solidFill>
          <a:ln w="9525">
            <a:noFill/>
            <a:miter lim="800000"/>
            <a:headEnd/>
            <a:tailEnd/>
          </a:ln>
        </p:spPr>
        <p:txBody>
          <a:bodyPr anchor="ctr"/>
          <a:lstStyle/>
          <a:p>
            <a:pPr algn="ctr" eaLnBrk="0" hangingPunct="0">
              <a:lnSpc>
                <a:spcPct val="90000"/>
              </a:lnSpc>
            </a:pPr>
            <a:r>
              <a:rPr lang="el-GR" sz="3200">
                <a:solidFill>
                  <a:schemeClr val="bg1"/>
                </a:solidFill>
              </a:rPr>
              <a:t>Μείζον ζήτημα η μακροχρόνια ανεργία</a:t>
            </a:r>
          </a:p>
        </p:txBody>
      </p:sp>
      <p:pic>
        <p:nvPicPr>
          <p:cNvPr id="48135" name="Picture 9"/>
          <p:cNvPicPr>
            <a:picLocks noChangeAspect="1" noChangeArrowheads="1"/>
          </p:cNvPicPr>
          <p:nvPr/>
        </p:nvPicPr>
        <p:blipFill>
          <a:blip r:embed="rId3" cstate="print"/>
          <a:srcRect/>
          <a:stretch>
            <a:fillRect/>
          </a:stretch>
        </p:blipFill>
        <p:spPr bwMode="auto">
          <a:xfrm>
            <a:off x="1763713" y="1557338"/>
            <a:ext cx="5905500" cy="2735262"/>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pPr>
              <a:defRPr/>
            </a:pPr>
            <a:fld id="{38335FB4-7FDA-4F24-8E91-006A0610E849}" type="slidenum">
              <a:rPr lang="el-GR" smtClean="0"/>
              <a:pPr>
                <a:defRPr/>
              </a:pPr>
              <a:t>27</a:t>
            </a:fld>
            <a:endParaRPr lang="el-GR"/>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7" name="Picture 2"/>
          <p:cNvPicPr>
            <a:picLocks noChangeAspect="1" noChangeArrowheads="1"/>
          </p:cNvPicPr>
          <p:nvPr/>
        </p:nvPicPr>
        <p:blipFill>
          <a:blip r:embed="rId3" cstate="print"/>
          <a:srcRect/>
          <a:stretch>
            <a:fillRect/>
          </a:stretch>
        </p:blipFill>
        <p:spPr bwMode="auto">
          <a:xfrm>
            <a:off x="827088" y="1484313"/>
            <a:ext cx="7777162" cy="3889375"/>
          </a:xfrm>
          <a:prstGeom prst="rect">
            <a:avLst/>
          </a:prstGeom>
          <a:noFill/>
          <a:ln w="9525">
            <a:noFill/>
            <a:miter lim="800000"/>
            <a:headEnd/>
            <a:tailEnd/>
          </a:ln>
        </p:spPr>
      </p:pic>
      <p:sp>
        <p:nvSpPr>
          <p:cNvPr id="38" name="Rectangle 37"/>
          <p:cNvSpPr/>
          <p:nvPr/>
        </p:nvSpPr>
        <p:spPr>
          <a:xfrm>
            <a:off x="1898650" y="3200400"/>
            <a:ext cx="1970088" cy="2743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4" name="Rectangle 2"/>
          <p:cNvSpPr txBox="1">
            <a:spLocks noChangeArrowheads="1"/>
          </p:cNvSpPr>
          <p:nvPr/>
        </p:nvSpPr>
        <p:spPr>
          <a:xfrm>
            <a:off x="971550" y="0"/>
            <a:ext cx="8172450" cy="981075"/>
          </a:xfrm>
          <a:prstGeom prst="rect">
            <a:avLst/>
          </a:prstGeom>
        </p:spPr>
        <p:txBody>
          <a:bodyPr rIns="720000" anchor="ctr">
            <a:normAutofit fontScale="97500"/>
          </a:bodyPr>
          <a:lstStyle>
            <a:lvl1pPr algn="ctr" defTabSz="914400" rtl="0" eaLnBrk="1" latinLnBrk="0" hangingPunct="1">
              <a:spcBef>
                <a:spcPct val="0"/>
              </a:spcBef>
              <a:buNone/>
              <a:defRPr sz="2400" kern="1200">
                <a:solidFill>
                  <a:schemeClr val="tx2"/>
                </a:solidFill>
                <a:latin typeface="Arial Black" pitchFamily="34" charset="0"/>
                <a:ea typeface="+mj-ea"/>
                <a:cs typeface="+mj-cs"/>
              </a:defRPr>
            </a:lvl1pPr>
          </a:lstStyle>
          <a:p>
            <a:pPr fontAlgn="auto">
              <a:spcAft>
                <a:spcPts val="0"/>
              </a:spcAft>
              <a:defRPr/>
            </a:pPr>
            <a:endParaRPr lang="el-GR" dirty="0"/>
          </a:p>
        </p:txBody>
      </p:sp>
      <p:sp>
        <p:nvSpPr>
          <p:cNvPr id="50180" name="TextBox 19"/>
          <p:cNvSpPr txBox="1">
            <a:spLocks noChangeArrowheads="1"/>
          </p:cNvSpPr>
          <p:nvPr/>
        </p:nvSpPr>
        <p:spPr bwMode="auto">
          <a:xfrm>
            <a:off x="1403350" y="5084763"/>
            <a:ext cx="2089150" cy="554037"/>
          </a:xfrm>
          <a:prstGeom prst="rect">
            <a:avLst/>
          </a:prstGeom>
          <a:noFill/>
          <a:ln w="9525">
            <a:noFill/>
            <a:miter lim="800000"/>
            <a:headEnd/>
            <a:tailEnd/>
          </a:ln>
        </p:spPr>
        <p:txBody>
          <a:bodyPr>
            <a:spAutoFit/>
          </a:bodyPr>
          <a:lstStyle/>
          <a:p>
            <a:r>
              <a:rPr lang="el-GR" sz="1000" b="1">
                <a:solidFill>
                  <a:srgbClr val="000000"/>
                </a:solidFill>
                <a:cs typeface="Arial" charset="0"/>
              </a:rPr>
              <a:t>Πηγή: </a:t>
            </a:r>
            <a:r>
              <a:rPr lang="en-GB" sz="1000">
                <a:solidFill>
                  <a:srgbClr val="000000"/>
                </a:solidFill>
                <a:cs typeface="Arial" charset="0"/>
              </a:rPr>
              <a:t>Eurostat, </a:t>
            </a:r>
            <a:r>
              <a:rPr lang="el-GR" sz="1000">
                <a:solidFill>
                  <a:srgbClr val="000000"/>
                </a:solidFill>
                <a:cs typeface="Arial" charset="0"/>
              </a:rPr>
              <a:t>ΕΛΣΤΑΤ</a:t>
            </a:r>
          </a:p>
          <a:p>
            <a:r>
              <a:rPr lang="el-GR" sz="1000">
                <a:cs typeface="Arial" charset="0"/>
              </a:rPr>
              <a:t>(*) Τα στοιχεία είναι προσωρινά</a:t>
            </a:r>
            <a:endParaRPr lang="el-GR" sz="1000" b="1">
              <a:cs typeface="Arial" charset="0"/>
            </a:endParaRPr>
          </a:p>
          <a:p>
            <a:endParaRPr lang="el-GR" sz="1000">
              <a:solidFill>
                <a:srgbClr val="000000"/>
              </a:solidFill>
              <a:cs typeface="Arial" charset="0"/>
            </a:endParaRPr>
          </a:p>
        </p:txBody>
      </p:sp>
      <p:sp>
        <p:nvSpPr>
          <p:cNvPr id="50181" name="Rectangle 2"/>
          <p:cNvSpPr>
            <a:spLocks noChangeArrowheads="1"/>
          </p:cNvSpPr>
          <p:nvPr/>
        </p:nvSpPr>
        <p:spPr bwMode="auto">
          <a:xfrm>
            <a:off x="0" y="396875"/>
            <a:ext cx="9144000" cy="871538"/>
          </a:xfrm>
          <a:prstGeom prst="rect">
            <a:avLst/>
          </a:prstGeom>
          <a:solidFill>
            <a:srgbClr val="336666"/>
          </a:solidFill>
          <a:ln w="9525">
            <a:noFill/>
            <a:miter lim="800000"/>
            <a:headEnd/>
            <a:tailEnd/>
          </a:ln>
        </p:spPr>
        <p:txBody>
          <a:bodyPr anchor="ctr"/>
          <a:lstStyle/>
          <a:p>
            <a:pPr algn="ctr" eaLnBrk="0" hangingPunct="0">
              <a:lnSpc>
                <a:spcPct val="90000"/>
              </a:lnSpc>
            </a:pPr>
            <a:r>
              <a:rPr lang="el-GR" sz="2400">
                <a:solidFill>
                  <a:schemeClr val="bg1"/>
                </a:solidFill>
              </a:rPr>
              <a:t>Σημαντική υποχώρηση του κόστους εργασίας στον ιδιωτικό και το δημόσιο τομέα</a:t>
            </a:r>
          </a:p>
        </p:txBody>
      </p:sp>
      <p:sp>
        <p:nvSpPr>
          <p:cNvPr id="50182" name="Text Box 8"/>
          <p:cNvSpPr txBox="1">
            <a:spLocks noChangeArrowheads="1"/>
          </p:cNvSpPr>
          <p:nvPr/>
        </p:nvSpPr>
        <p:spPr bwMode="auto">
          <a:xfrm>
            <a:off x="2916238" y="1341438"/>
            <a:ext cx="4392612" cy="307975"/>
          </a:xfrm>
          <a:prstGeom prst="rect">
            <a:avLst/>
          </a:prstGeom>
          <a:noFill/>
          <a:ln w="9525">
            <a:noFill/>
            <a:miter lim="800000"/>
            <a:headEnd/>
            <a:tailEnd/>
          </a:ln>
        </p:spPr>
        <p:txBody>
          <a:bodyPr>
            <a:spAutoFit/>
          </a:bodyPr>
          <a:lstStyle/>
          <a:p>
            <a:pPr algn="ctr">
              <a:spcBef>
                <a:spcPct val="50000"/>
              </a:spcBef>
            </a:pPr>
            <a:r>
              <a:rPr lang="el-GR" sz="1400" b="1" i="1" dirty="0" smtClean="0"/>
              <a:t>Κόστος </a:t>
            </a:r>
            <a:r>
              <a:rPr lang="el-GR" sz="1400" b="1" i="1" dirty="0"/>
              <a:t>Εργασίας</a:t>
            </a:r>
          </a:p>
        </p:txBody>
      </p:sp>
      <p:sp>
        <p:nvSpPr>
          <p:cNvPr id="2" name="Slide Number Placeholder 1"/>
          <p:cNvSpPr>
            <a:spLocks noGrp="1"/>
          </p:cNvSpPr>
          <p:nvPr>
            <p:ph type="sldNum" sz="quarter" idx="12"/>
          </p:nvPr>
        </p:nvSpPr>
        <p:spPr/>
        <p:txBody>
          <a:bodyPr/>
          <a:lstStyle/>
          <a:p>
            <a:pPr>
              <a:defRPr/>
            </a:pPr>
            <a:fld id="{05F9DFB8-290F-4A6D-9AD7-DBDA0359AE5D}" type="slidenum">
              <a:rPr lang="el-GR" smtClean="0"/>
              <a:pPr>
                <a:defRPr/>
              </a:pPr>
              <a:t>28</a:t>
            </a:fld>
            <a:endParaRPr lang="el-GR"/>
          </a:p>
        </p:txBody>
      </p:sp>
      <p:sp>
        <p:nvSpPr>
          <p:cNvPr id="50184" name="TextBox 2"/>
          <p:cNvSpPr txBox="1">
            <a:spLocks noChangeArrowheads="1"/>
          </p:cNvSpPr>
          <p:nvPr/>
        </p:nvSpPr>
        <p:spPr bwMode="auto">
          <a:xfrm>
            <a:off x="611188" y="5876925"/>
            <a:ext cx="8137525" cy="585788"/>
          </a:xfrm>
          <a:prstGeom prst="rect">
            <a:avLst/>
          </a:prstGeom>
          <a:solidFill>
            <a:srgbClr val="336666"/>
          </a:solidFill>
          <a:ln w="9525">
            <a:noFill/>
            <a:miter lim="800000"/>
            <a:headEnd/>
            <a:tailEnd/>
          </a:ln>
        </p:spPr>
        <p:txBody>
          <a:bodyPr>
            <a:spAutoFit/>
          </a:bodyPr>
          <a:lstStyle/>
          <a:p>
            <a:pPr algn="ctr"/>
            <a:r>
              <a:rPr lang="el-GR" sz="1600">
                <a:solidFill>
                  <a:schemeClr val="bg1"/>
                </a:solidFill>
              </a:rPr>
              <a:t>Από αρχές του 2010: η σωρευτική μείωση στον ιδιωτικό τομέα έχει φθάσει το 24,1% </a:t>
            </a:r>
          </a:p>
          <a:p>
            <a:pPr algn="ctr"/>
            <a:r>
              <a:rPr lang="el-GR" sz="1600">
                <a:solidFill>
                  <a:schemeClr val="bg1"/>
                </a:solidFill>
              </a:rPr>
              <a:t>Και στο δημόσιο τομέα το 27,6%</a:t>
            </a:r>
            <a:endParaRPr lang="en-US" b="1">
              <a:solidFill>
                <a:schemeClr val="bg1"/>
              </a:solidFill>
            </a:endParaRPr>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3"/>
          <p:cNvSpPr>
            <a:spLocks noGrp="1" noChangeArrowheads="1"/>
          </p:cNvSpPr>
          <p:nvPr>
            <p:ph idx="4294967295"/>
          </p:nvPr>
        </p:nvSpPr>
        <p:spPr>
          <a:xfrm>
            <a:off x="107950" y="1412875"/>
            <a:ext cx="4824413" cy="3384550"/>
          </a:xfrm>
        </p:spPr>
        <p:txBody>
          <a:bodyPr/>
          <a:lstStyle/>
          <a:p>
            <a:pPr>
              <a:defRPr/>
            </a:pPr>
            <a:r>
              <a:rPr lang="el-GR" sz="1800" b="1" dirty="0" smtClean="0">
                <a:latin typeface="Arial"/>
                <a:cs typeface="Arial"/>
              </a:rPr>
              <a:t>Εξαγωγές</a:t>
            </a:r>
            <a:r>
              <a:rPr lang="el-GR" sz="1800" dirty="0" smtClean="0">
                <a:latin typeface="Arial"/>
                <a:cs typeface="Arial"/>
              </a:rPr>
              <a:t>: +6,1 % το </a:t>
            </a:r>
            <a:r>
              <a:rPr lang="el-GR" sz="1800" dirty="0" err="1" smtClean="0">
                <a:latin typeface="Arial"/>
                <a:cs typeface="Arial"/>
              </a:rPr>
              <a:t>α΄</a:t>
            </a:r>
            <a:r>
              <a:rPr lang="el-GR" sz="1800" dirty="0" smtClean="0">
                <a:latin typeface="Arial"/>
                <a:cs typeface="Arial"/>
              </a:rPr>
              <a:t> επτάμηνο του 2013 (</a:t>
            </a:r>
            <a:r>
              <a:rPr lang="el-GR" sz="1800" b="1" dirty="0" smtClean="0">
                <a:latin typeface="Arial"/>
                <a:cs typeface="Arial"/>
              </a:rPr>
              <a:t>€16 </a:t>
            </a:r>
            <a:r>
              <a:rPr lang="el-GR" sz="1800" b="1" dirty="0" err="1" smtClean="0">
                <a:latin typeface="Arial"/>
                <a:cs typeface="Arial"/>
              </a:rPr>
              <a:t>δισεκ</a:t>
            </a:r>
            <a:r>
              <a:rPr lang="el-GR" sz="1800" b="1" dirty="0" smtClean="0">
                <a:latin typeface="Arial"/>
                <a:cs typeface="Arial"/>
              </a:rPr>
              <a:t>.</a:t>
            </a:r>
            <a:r>
              <a:rPr lang="el-GR" sz="1800" dirty="0" smtClean="0">
                <a:latin typeface="Arial"/>
                <a:cs typeface="Arial"/>
              </a:rPr>
              <a:t>, με τα πετρελαιοειδή).</a:t>
            </a:r>
          </a:p>
          <a:p>
            <a:pPr>
              <a:defRPr/>
            </a:pPr>
            <a:r>
              <a:rPr lang="el-GR" sz="1800" b="1" dirty="0" smtClean="0">
                <a:latin typeface="Arial"/>
                <a:cs typeface="Arial"/>
              </a:rPr>
              <a:t>Εισαγωγές</a:t>
            </a:r>
            <a:r>
              <a:rPr lang="el-GR" sz="1800" dirty="0" smtClean="0">
                <a:latin typeface="Arial"/>
                <a:cs typeface="Arial"/>
              </a:rPr>
              <a:t>:  -5,4% (€26,8</a:t>
            </a:r>
            <a:r>
              <a:rPr lang="en-US" sz="1800" dirty="0" smtClean="0">
                <a:latin typeface="Arial"/>
                <a:cs typeface="Arial"/>
              </a:rPr>
              <a:t> </a:t>
            </a:r>
            <a:r>
              <a:rPr lang="el-GR" sz="1800" dirty="0" err="1" smtClean="0">
                <a:latin typeface="Arial"/>
                <a:cs typeface="Arial"/>
              </a:rPr>
              <a:t>δισεκ</a:t>
            </a:r>
            <a:r>
              <a:rPr lang="el-GR" sz="1800" dirty="0" smtClean="0">
                <a:latin typeface="Arial"/>
                <a:cs typeface="Arial"/>
              </a:rPr>
              <a:t>.).</a:t>
            </a:r>
          </a:p>
          <a:p>
            <a:pPr>
              <a:defRPr/>
            </a:pPr>
            <a:r>
              <a:rPr lang="el-GR" sz="1800" b="1" dirty="0" smtClean="0">
                <a:latin typeface="Arial"/>
                <a:cs typeface="Arial"/>
              </a:rPr>
              <a:t>Εμπορικό έλλειμμα</a:t>
            </a:r>
            <a:r>
              <a:rPr lang="el-GR" sz="1800" dirty="0" smtClean="0">
                <a:latin typeface="Arial"/>
                <a:cs typeface="Arial"/>
              </a:rPr>
              <a:t>: </a:t>
            </a:r>
            <a:r>
              <a:rPr lang="en-US" sz="1800" dirty="0" smtClean="0">
                <a:latin typeface="Arial"/>
                <a:cs typeface="Arial"/>
              </a:rPr>
              <a:t>-</a:t>
            </a:r>
            <a:r>
              <a:rPr lang="el-GR" sz="1800" dirty="0" smtClean="0">
                <a:latin typeface="Arial"/>
                <a:cs typeface="Arial"/>
              </a:rPr>
              <a:t>18,4</a:t>
            </a:r>
            <a:r>
              <a:rPr lang="en-US" sz="1800" dirty="0" smtClean="0">
                <a:latin typeface="Arial"/>
                <a:cs typeface="Arial"/>
              </a:rPr>
              <a:t>%</a:t>
            </a:r>
            <a:r>
              <a:rPr lang="el-GR" sz="1800" dirty="0" smtClean="0">
                <a:latin typeface="Arial"/>
                <a:cs typeface="Arial"/>
              </a:rPr>
              <a:t>.</a:t>
            </a:r>
          </a:p>
          <a:p>
            <a:pPr marL="0" indent="0">
              <a:buFont typeface="Arial" charset="0"/>
              <a:buNone/>
              <a:defRPr/>
            </a:pPr>
            <a:endParaRPr lang="el-GR" sz="1800" u="sng" dirty="0" smtClean="0">
              <a:latin typeface="Arial"/>
              <a:cs typeface="Arial"/>
            </a:endParaRPr>
          </a:p>
          <a:p>
            <a:pPr marL="0" indent="0">
              <a:buFont typeface="Arial" charset="0"/>
              <a:buNone/>
              <a:defRPr/>
            </a:pPr>
            <a:r>
              <a:rPr lang="el-GR" sz="1800" u="sng" dirty="0" smtClean="0">
                <a:latin typeface="Arial"/>
                <a:cs typeface="Arial"/>
              </a:rPr>
              <a:t>Ενίσχυση</a:t>
            </a:r>
            <a:r>
              <a:rPr lang="el-GR" sz="1800" dirty="0" smtClean="0">
                <a:latin typeface="Arial"/>
                <a:cs typeface="Arial"/>
              </a:rPr>
              <a:t> των εξαγωγών σε </a:t>
            </a:r>
            <a:r>
              <a:rPr lang="el-GR" sz="1800" b="1" dirty="0" smtClean="0">
                <a:latin typeface="Arial"/>
                <a:cs typeface="Arial"/>
              </a:rPr>
              <a:t>«Αγροτικά προϊόντα» (+10%)</a:t>
            </a:r>
            <a:r>
              <a:rPr lang="el-GR" sz="1800" dirty="0" smtClean="0">
                <a:latin typeface="Arial"/>
                <a:cs typeface="Arial"/>
              </a:rPr>
              <a:t> και  </a:t>
            </a:r>
            <a:r>
              <a:rPr lang="el-GR" sz="1800" b="1" dirty="0" smtClean="0">
                <a:latin typeface="Arial"/>
                <a:cs typeface="Arial"/>
              </a:rPr>
              <a:t>«Καύσιμα» (+22%)</a:t>
            </a:r>
          </a:p>
          <a:p>
            <a:pPr>
              <a:buFont typeface="Arial" charset="0"/>
              <a:buNone/>
              <a:defRPr/>
            </a:pPr>
            <a:r>
              <a:rPr lang="el-GR" sz="1800" dirty="0" smtClean="0">
                <a:latin typeface="Arial"/>
                <a:cs typeface="Arial"/>
              </a:rPr>
              <a:t>      </a:t>
            </a:r>
          </a:p>
          <a:p>
            <a:pPr>
              <a:buFont typeface="Arial" charset="0"/>
              <a:buNone/>
              <a:defRPr/>
            </a:pPr>
            <a:r>
              <a:rPr lang="el-GR" sz="1800" b="1" u="sng" dirty="0" smtClean="0">
                <a:latin typeface="Arial"/>
                <a:cs typeface="Arial"/>
              </a:rPr>
              <a:t>Αλλά πτώση</a:t>
            </a:r>
            <a:r>
              <a:rPr lang="el-GR" sz="1800" dirty="0" smtClean="0">
                <a:latin typeface="Arial"/>
                <a:cs typeface="Arial"/>
              </a:rPr>
              <a:t> σε «Πρώτες ύλες» (-19%) και «Βιομηχανικά Προϊόντα» (-5,5%).</a:t>
            </a:r>
          </a:p>
        </p:txBody>
      </p:sp>
      <p:sp>
        <p:nvSpPr>
          <p:cNvPr id="52226" name="Title 3"/>
          <p:cNvSpPr>
            <a:spLocks noGrp="1"/>
          </p:cNvSpPr>
          <p:nvPr>
            <p:ph type="title" idx="4294967295"/>
          </p:nvPr>
        </p:nvSpPr>
        <p:spPr>
          <a:xfrm>
            <a:off x="0" y="396875"/>
            <a:ext cx="9144000" cy="871538"/>
          </a:xfrm>
          <a:solidFill>
            <a:srgbClr val="336666"/>
          </a:solidFill>
        </p:spPr>
        <p:txBody>
          <a:bodyPr/>
          <a:lstStyle/>
          <a:p>
            <a:r>
              <a:rPr lang="el-GR" sz="2400" smtClean="0">
                <a:solidFill>
                  <a:schemeClr val="bg1"/>
                </a:solidFill>
                <a:latin typeface="Arial" charset="0"/>
                <a:cs typeface="Arial" charset="0"/>
              </a:rPr>
              <a:t>Σημαντική συρρίκνωση εμπορικού ισοζυγίου αγαθών κατά το α΄ επτάμηνο του </a:t>
            </a:r>
            <a:r>
              <a:rPr lang="en-US" sz="2400" smtClean="0">
                <a:solidFill>
                  <a:schemeClr val="bg1"/>
                </a:solidFill>
                <a:latin typeface="Arial" charset="0"/>
                <a:cs typeface="Arial" charset="0"/>
              </a:rPr>
              <a:t>201</a:t>
            </a:r>
            <a:r>
              <a:rPr lang="el-GR" sz="2400" smtClean="0">
                <a:solidFill>
                  <a:schemeClr val="bg1"/>
                </a:solidFill>
                <a:latin typeface="Arial" charset="0"/>
                <a:cs typeface="Arial" charset="0"/>
              </a:rPr>
              <a:t>3</a:t>
            </a:r>
            <a:endParaRPr lang="el-GR" sz="2400" smtClean="0">
              <a:latin typeface="Arial" charset="0"/>
              <a:cs typeface="Arial" charset="0"/>
            </a:endParaRPr>
          </a:p>
        </p:txBody>
      </p:sp>
      <p:sp>
        <p:nvSpPr>
          <p:cNvPr id="52227" name="Text Box 5"/>
          <p:cNvSpPr txBox="1">
            <a:spLocks noChangeArrowheads="1"/>
          </p:cNvSpPr>
          <p:nvPr/>
        </p:nvSpPr>
        <p:spPr bwMode="auto">
          <a:xfrm>
            <a:off x="5076825" y="1357313"/>
            <a:ext cx="4067175" cy="523875"/>
          </a:xfrm>
          <a:prstGeom prst="rect">
            <a:avLst/>
          </a:prstGeom>
          <a:noFill/>
          <a:ln w="9525">
            <a:noFill/>
            <a:miter lim="800000"/>
            <a:headEnd/>
            <a:tailEnd/>
          </a:ln>
        </p:spPr>
        <p:txBody>
          <a:bodyPr>
            <a:spAutoFit/>
          </a:bodyPr>
          <a:lstStyle/>
          <a:p>
            <a:pPr algn="ctr">
              <a:spcBef>
                <a:spcPct val="50000"/>
              </a:spcBef>
            </a:pPr>
            <a:r>
              <a:rPr lang="el-GR" sz="1400" b="1" i="1"/>
              <a:t>Αξία ελληνικών εξαγωγών και εισαγωγών α΄ επταμήνου</a:t>
            </a:r>
          </a:p>
        </p:txBody>
      </p:sp>
      <p:pic>
        <p:nvPicPr>
          <p:cNvPr id="52228" name="Picture 3"/>
          <p:cNvPicPr>
            <a:picLocks noChangeArrowheads="1"/>
          </p:cNvPicPr>
          <p:nvPr/>
        </p:nvPicPr>
        <p:blipFill>
          <a:blip r:embed="rId3" cstate="print"/>
          <a:srcRect/>
          <a:stretch>
            <a:fillRect/>
          </a:stretch>
        </p:blipFill>
        <p:spPr bwMode="auto">
          <a:xfrm>
            <a:off x="4572000" y="1989138"/>
            <a:ext cx="4572000" cy="3168650"/>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pPr>
              <a:defRPr/>
            </a:pPr>
            <a:fld id="{B186CFD0-C785-41F2-8409-D23ECF4D9DCE}" type="slidenum">
              <a:rPr lang="el-GR" smtClean="0"/>
              <a:pPr>
                <a:defRPr/>
              </a:pPr>
              <a:t>29</a:t>
            </a:fld>
            <a:endParaRPr lang="el-GR"/>
          </a:p>
        </p:txBody>
      </p:sp>
      <p:sp>
        <p:nvSpPr>
          <p:cNvPr id="52230" name="6 - Ορθογώνιο"/>
          <p:cNvSpPr>
            <a:spLocks noChangeArrowheads="1"/>
          </p:cNvSpPr>
          <p:nvPr/>
        </p:nvSpPr>
        <p:spPr bwMode="auto">
          <a:xfrm>
            <a:off x="250825" y="5157788"/>
            <a:ext cx="8066088" cy="1200150"/>
          </a:xfrm>
          <a:prstGeom prst="rect">
            <a:avLst/>
          </a:prstGeom>
          <a:noFill/>
          <a:ln w="9525">
            <a:noFill/>
            <a:miter lim="800000"/>
            <a:headEnd/>
            <a:tailEnd/>
          </a:ln>
        </p:spPr>
        <p:txBody>
          <a:bodyPr>
            <a:spAutoFit/>
          </a:bodyPr>
          <a:lstStyle/>
          <a:p>
            <a:r>
              <a:rPr lang="el-GR" u="sng">
                <a:cs typeface="Arial" charset="0"/>
              </a:rPr>
              <a:t>Αγορές</a:t>
            </a:r>
            <a:r>
              <a:rPr lang="el-GR">
                <a:cs typeface="Arial" charset="0"/>
              </a:rPr>
              <a:t>: </a:t>
            </a:r>
            <a:r>
              <a:rPr lang="el-GR" b="1">
                <a:cs typeface="Arial" charset="0"/>
              </a:rPr>
              <a:t>απώλειες</a:t>
            </a:r>
            <a:r>
              <a:rPr lang="el-GR">
                <a:cs typeface="Arial" charset="0"/>
              </a:rPr>
              <a:t> σε Βαλκάνια (-5,2%), Κύπρο (-23%), ΗΠΑ (-4%) και Ρωσία (-11,4%), </a:t>
            </a:r>
            <a:r>
              <a:rPr lang="el-GR" u="sng">
                <a:cs typeface="Arial" charset="0"/>
              </a:rPr>
              <a:t>αλλά</a:t>
            </a:r>
            <a:r>
              <a:rPr lang="el-GR">
                <a:cs typeface="Arial" charset="0"/>
              </a:rPr>
              <a:t> Κίνα (+16,6%).</a:t>
            </a:r>
          </a:p>
          <a:p>
            <a:r>
              <a:rPr lang="el-GR" b="1">
                <a:cs typeface="Arial" charset="0"/>
              </a:rPr>
              <a:t>Άνοδος</a:t>
            </a:r>
            <a:r>
              <a:rPr lang="el-GR">
                <a:cs typeface="Arial" charset="0"/>
              </a:rPr>
              <a:t> στην Ε</a:t>
            </a:r>
            <a:r>
              <a:rPr lang="en-US">
                <a:cs typeface="Arial" charset="0"/>
              </a:rPr>
              <a:t>U1</a:t>
            </a:r>
            <a:r>
              <a:rPr lang="el-GR">
                <a:cs typeface="Arial" charset="0"/>
              </a:rPr>
              <a:t>5 (+10,3%).</a:t>
            </a:r>
          </a:p>
          <a:p>
            <a:r>
              <a:rPr lang="el-GR" b="1">
                <a:cs typeface="Arial" charset="0"/>
              </a:rPr>
              <a:t>Υψηλή άνοδος </a:t>
            </a:r>
            <a:r>
              <a:rPr lang="el-GR">
                <a:cs typeface="Arial" charset="0"/>
              </a:rPr>
              <a:t>σε Τουρκία (+29%), Κροατία (+72,1%).</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Content Placeholder 2"/>
          <p:cNvSpPr>
            <a:spLocks noGrp="1"/>
          </p:cNvSpPr>
          <p:nvPr>
            <p:ph idx="4294967295"/>
          </p:nvPr>
        </p:nvSpPr>
        <p:spPr>
          <a:xfrm>
            <a:off x="179388" y="1412875"/>
            <a:ext cx="8640762" cy="5327650"/>
          </a:xfrm>
        </p:spPr>
        <p:txBody>
          <a:bodyPr/>
          <a:lstStyle/>
          <a:p>
            <a:r>
              <a:rPr lang="el-GR" sz="1800" smtClean="0">
                <a:latin typeface="Arial" charset="0"/>
                <a:cs typeface="Arial" charset="0"/>
              </a:rPr>
              <a:t>ΓΔΤΚ: </a:t>
            </a:r>
            <a:r>
              <a:rPr lang="el-GR" sz="1600" smtClean="0">
                <a:latin typeface="Arial" charset="0"/>
                <a:cs typeface="Arial" charset="0"/>
              </a:rPr>
              <a:t>Ιαν.-Σεπτ. του 2013</a:t>
            </a:r>
            <a:r>
              <a:rPr lang="el-GR" sz="1600" smtClean="0">
                <a:latin typeface="Arial" charset="0"/>
                <a:cs typeface="Arial" charset="0"/>
                <a:sym typeface="Wingdings" pitchFamily="2" charset="2"/>
              </a:rPr>
              <a:t>:</a:t>
            </a:r>
            <a:r>
              <a:rPr lang="el-GR" sz="1600" b="1" smtClean="0">
                <a:latin typeface="Arial" charset="0"/>
                <a:cs typeface="Arial" charset="0"/>
              </a:rPr>
              <a:t>-0,5% </a:t>
            </a:r>
            <a:r>
              <a:rPr lang="el-GR" sz="1600" smtClean="0">
                <a:latin typeface="Arial" charset="0"/>
                <a:cs typeface="Arial" charset="0"/>
              </a:rPr>
              <a:t>έναντι </a:t>
            </a:r>
          </a:p>
          <a:p>
            <a:pPr>
              <a:buFont typeface="Arial" charset="0"/>
              <a:buNone/>
            </a:pPr>
            <a:r>
              <a:rPr lang="el-GR" sz="1600" smtClean="0">
                <a:latin typeface="Arial" charset="0"/>
                <a:cs typeface="Arial" charset="0"/>
              </a:rPr>
              <a:t>     </a:t>
            </a:r>
            <a:r>
              <a:rPr lang="el-GR" sz="1600" b="1" smtClean="0">
                <a:latin typeface="Arial" charset="0"/>
                <a:cs typeface="Arial" charset="0"/>
              </a:rPr>
              <a:t>1,6%</a:t>
            </a:r>
            <a:r>
              <a:rPr lang="el-GR" sz="1600" smtClean="0">
                <a:latin typeface="Arial" charset="0"/>
                <a:cs typeface="Arial" charset="0"/>
              </a:rPr>
              <a:t> στο αντίστοιχο διάστημα του 2012</a:t>
            </a:r>
          </a:p>
        </p:txBody>
      </p:sp>
      <p:sp>
        <p:nvSpPr>
          <p:cNvPr id="54274" name="TextBox 4"/>
          <p:cNvSpPr txBox="1">
            <a:spLocks noChangeArrowheads="1"/>
          </p:cNvSpPr>
          <p:nvPr/>
        </p:nvSpPr>
        <p:spPr bwMode="auto">
          <a:xfrm>
            <a:off x="611188" y="2276475"/>
            <a:ext cx="3960812" cy="260350"/>
          </a:xfrm>
          <a:prstGeom prst="rect">
            <a:avLst/>
          </a:prstGeom>
          <a:noFill/>
          <a:ln w="9525">
            <a:noFill/>
            <a:miter lim="800000"/>
            <a:headEnd/>
            <a:tailEnd/>
          </a:ln>
        </p:spPr>
        <p:txBody>
          <a:bodyPr>
            <a:spAutoFit/>
          </a:bodyPr>
          <a:lstStyle/>
          <a:p>
            <a:pPr algn="ctr"/>
            <a:r>
              <a:rPr lang="el-GR" sz="1100" b="1">
                <a:solidFill>
                  <a:srgbClr val="000000"/>
                </a:solidFill>
                <a:cs typeface="Arial" charset="0"/>
              </a:rPr>
              <a:t>Εξέλιξη πληθωρισμού βάσει ΕνΔΤΚ, Ετήσιες ΠΜ</a:t>
            </a:r>
          </a:p>
        </p:txBody>
      </p:sp>
      <p:sp>
        <p:nvSpPr>
          <p:cNvPr id="54275" name="TextBox 5"/>
          <p:cNvSpPr txBox="1">
            <a:spLocks noChangeArrowheads="1"/>
          </p:cNvSpPr>
          <p:nvPr/>
        </p:nvSpPr>
        <p:spPr bwMode="auto">
          <a:xfrm>
            <a:off x="4932363" y="1511300"/>
            <a:ext cx="4211637" cy="4005263"/>
          </a:xfrm>
          <a:prstGeom prst="rect">
            <a:avLst/>
          </a:prstGeom>
          <a:noFill/>
          <a:ln w="9525">
            <a:noFill/>
            <a:miter lim="800000"/>
            <a:headEnd/>
            <a:tailEnd/>
          </a:ln>
        </p:spPr>
        <p:txBody>
          <a:bodyPr>
            <a:spAutoFit/>
          </a:bodyPr>
          <a:lstStyle/>
          <a:p>
            <a:pPr>
              <a:spcBef>
                <a:spcPts val="150"/>
              </a:spcBef>
              <a:spcAft>
                <a:spcPts val="150"/>
              </a:spcAft>
            </a:pPr>
            <a:r>
              <a:rPr lang="el-GR" b="1"/>
              <a:t>Δομικός πληθωρισμός:</a:t>
            </a:r>
          </a:p>
          <a:p>
            <a:pPr>
              <a:spcBef>
                <a:spcPts val="150"/>
              </a:spcBef>
              <a:spcAft>
                <a:spcPts val="150"/>
              </a:spcAft>
              <a:buFont typeface="Arial" charset="0"/>
              <a:buNone/>
            </a:pPr>
            <a:r>
              <a:rPr lang="el-GR" b="1"/>
              <a:t> -1,5%</a:t>
            </a:r>
          </a:p>
          <a:p>
            <a:pPr>
              <a:spcBef>
                <a:spcPts val="150"/>
              </a:spcBef>
              <a:spcAft>
                <a:spcPts val="150"/>
              </a:spcAft>
            </a:pPr>
            <a:r>
              <a:rPr lang="el-GR" u="sng"/>
              <a:t>Αρνητικός πληθωρισμός</a:t>
            </a:r>
            <a:r>
              <a:rPr lang="el-GR"/>
              <a:t>: Επικοινωνίες (-4,</a:t>
            </a:r>
            <a:r>
              <a:rPr lang="en-US"/>
              <a:t>7</a:t>
            </a:r>
            <a:r>
              <a:rPr lang="el-GR"/>
              <a:t>%) </a:t>
            </a:r>
          </a:p>
          <a:p>
            <a:pPr>
              <a:spcBef>
                <a:spcPts val="150"/>
              </a:spcBef>
              <a:spcAft>
                <a:spcPts val="150"/>
              </a:spcAft>
            </a:pPr>
            <a:r>
              <a:rPr lang="el-GR"/>
              <a:t>Διαρκή αγαθά και Εκπαίδευση (-4%), Υγεία (-3,7%),</a:t>
            </a:r>
          </a:p>
          <a:p>
            <a:pPr>
              <a:spcBef>
                <a:spcPts val="150"/>
              </a:spcBef>
              <a:spcAft>
                <a:spcPts val="150"/>
              </a:spcAft>
            </a:pPr>
            <a:r>
              <a:rPr lang="el-GR"/>
              <a:t>Αναψυχή (-3%),</a:t>
            </a:r>
          </a:p>
          <a:p>
            <a:pPr>
              <a:spcBef>
                <a:spcPts val="150"/>
              </a:spcBef>
              <a:spcAft>
                <a:spcPts val="150"/>
              </a:spcAft>
            </a:pPr>
            <a:r>
              <a:rPr lang="el-GR"/>
              <a:t>Άλλα αγαθά (-3,5%),</a:t>
            </a:r>
          </a:p>
          <a:p>
            <a:pPr>
              <a:spcBef>
                <a:spcPts val="150"/>
              </a:spcBef>
              <a:spcAft>
                <a:spcPts val="150"/>
              </a:spcAft>
            </a:pPr>
            <a:r>
              <a:rPr lang="el-GR"/>
              <a:t>Ξενοδοχεία (-1,8%)</a:t>
            </a:r>
          </a:p>
          <a:p>
            <a:pPr>
              <a:spcBef>
                <a:spcPts val="150"/>
              </a:spcBef>
              <a:spcAft>
                <a:spcPts val="150"/>
              </a:spcAft>
              <a:buFont typeface="Arial" charset="0"/>
              <a:buNone/>
            </a:pPr>
            <a:endParaRPr lang="el-GR"/>
          </a:p>
          <a:p>
            <a:pPr>
              <a:spcBef>
                <a:spcPts val="150"/>
              </a:spcBef>
              <a:spcAft>
                <a:spcPts val="150"/>
              </a:spcAft>
            </a:pPr>
            <a:r>
              <a:rPr lang="el-GR" u="sng"/>
              <a:t>Δείκτη Εγχώριας Αγοράς</a:t>
            </a:r>
            <a:r>
              <a:rPr lang="el-GR"/>
              <a:t>: </a:t>
            </a:r>
          </a:p>
          <a:p>
            <a:pPr>
              <a:spcBef>
                <a:spcPts val="150"/>
              </a:spcBef>
              <a:spcAft>
                <a:spcPts val="150"/>
              </a:spcAft>
            </a:pPr>
            <a:r>
              <a:rPr lang="el-GR" b="1"/>
              <a:t>-0,6% </a:t>
            </a:r>
            <a:r>
              <a:rPr lang="el-GR"/>
              <a:t>(α΄οκτάμηνο του 2013) έναντι ανόδου 5,7% (α΄ οκτάμηνο του 2012) </a:t>
            </a:r>
          </a:p>
        </p:txBody>
      </p:sp>
      <p:sp>
        <p:nvSpPr>
          <p:cNvPr id="54276" name="Text Box 7"/>
          <p:cNvSpPr txBox="1">
            <a:spLocks noChangeArrowheads="1"/>
          </p:cNvSpPr>
          <p:nvPr/>
        </p:nvSpPr>
        <p:spPr bwMode="auto">
          <a:xfrm>
            <a:off x="142875" y="6286500"/>
            <a:ext cx="7958138" cy="400050"/>
          </a:xfrm>
          <a:prstGeom prst="rect">
            <a:avLst/>
          </a:prstGeom>
          <a:solidFill>
            <a:srgbClr val="336666"/>
          </a:solidFill>
          <a:ln w="9525">
            <a:noFill/>
            <a:miter lim="800000"/>
            <a:headEnd/>
            <a:tailEnd/>
          </a:ln>
        </p:spPr>
        <p:txBody>
          <a:bodyPr>
            <a:spAutoFit/>
          </a:bodyPr>
          <a:lstStyle/>
          <a:p>
            <a:pPr algn="ctr">
              <a:spcBef>
                <a:spcPct val="50000"/>
              </a:spcBef>
            </a:pPr>
            <a:r>
              <a:rPr lang="el-GR" sz="2000">
                <a:solidFill>
                  <a:schemeClr val="bg1"/>
                </a:solidFill>
              </a:rPr>
              <a:t>Πρόβλεψη ΙΟΒΕ για 2013: -0,6%</a:t>
            </a:r>
          </a:p>
        </p:txBody>
      </p:sp>
      <p:sp>
        <p:nvSpPr>
          <p:cNvPr id="54277" name="Rectangle 2"/>
          <p:cNvSpPr txBox="1">
            <a:spLocks noChangeArrowheads="1"/>
          </p:cNvSpPr>
          <p:nvPr/>
        </p:nvSpPr>
        <p:spPr bwMode="auto">
          <a:xfrm>
            <a:off x="0" y="404813"/>
            <a:ext cx="9144000" cy="863600"/>
          </a:xfrm>
          <a:prstGeom prst="rect">
            <a:avLst/>
          </a:prstGeom>
          <a:solidFill>
            <a:srgbClr val="336666"/>
          </a:solidFill>
          <a:ln w="9525">
            <a:noFill/>
            <a:miter lim="800000"/>
            <a:headEnd/>
            <a:tailEnd/>
          </a:ln>
        </p:spPr>
        <p:txBody>
          <a:bodyPr anchor="ctr"/>
          <a:lstStyle/>
          <a:p>
            <a:pPr algn="ctr"/>
            <a:r>
              <a:rPr lang="el-GR" sz="2500">
                <a:solidFill>
                  <a:schemeClr val="bg1"/>
                </a:solidFill>
              </a:rPr>
              <a:t>Ελλάδα: ο χαμηλότερος πληθωρισμός στην Ευρωζώνη, με τον ΓΔΤΚ σε ιστορικά χαμηλό επίπεδο</a:t>
            </a:r>
          </a:p>
        </p:txBody>
      </p:sp>
      <p:pic>
        <p:nvPicPr>
          <p:cNvPr id="54278" name="Picture 2"/>
          <p:cNvPicPr>
            <a:picLocks noChangeAspect="1" noChangeArrowheads="1"/>
          </p:cNvPicPr>
          <p:nvPr/>
        </p:nvPicPr>
        <p:blipFill>
          <a:blip r:embed="rId3" cstate="print"/>
          <a:srcRect/>
          <a:stretch>
            <a:fillRect/>
          </a:stretch>
        </p:blipFill>
        <p:spPr bwMode="auto">
          <a:xfrm>
            <a:off x="250825" y="2781300"/>
            <a:ext cx="4537075" cy="3232150"/>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pPr>
              <a:defRPr/>
            </a:pPr>
            <a:fld id="{219E1476-2C6D-476B-BA50-66AAB9B1A4C4}" type="slidenum">
              <a:rPr lang="el-GR" smtClean="0"/>
              <a:pPr>
                <a:defRPr/>
              </a:pPr>
              <a:t>30</a:t>
            </a:fld>
            <a:endParaRPr lang="el-G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5"/>
          <p:cNvSpPr>
            <a:spLocks noChangeArrowheads="1"/>
          </p:cNvSpPr>
          <p:nvPr/>
        </p:nvSpPr>
        <p:spPr bwMode="auto">
          <a:xfrm>
            <a:off x="2033588" y="1385888"/>
            <a:ext cx="5094287" cy="276225"/>
          </a:xfrm>
          <a:prstGeom prst="rect">
            <a:avLst/>
          </a:prstGeom>
          <a:noFill/>
          <a:ln w="9525">
            <a:noFill/>
            <a:miter lim="800000"/>
            <a:headEnd/>
            <a:tailEnd/>
          </a:ln>
        </p:spPr>
        <p:txBody>
          <a:bodyPr wrap="none" anchor="ctr">
            <a:spAutoFit/>
          </a:bodyPr>
          <a:lstStyle/>
          <a:p>
            <a:pPr algn="ctr"/>
            <a:r>
              <a:rPr lang="el-GR" sz="1200" b="1" i="1">
                <a:latin typeface="Arial "/>
              </a:rPr>
              <a:t>Ισοζύγιο Τρεχουσών Συναλλαγών</a:t>
            </a:r>
            <a:r>
              <a:rPr lang="en-US" sz="1200" b="1" i="1">
                <a:latin typeface="Arial "/>
              </a:rPr>
              <a:t>, </a:t>
            </a:r>
            <a:r>
              <a:rPr lang="el-GR" sz="1200" b="1" i="1">
                <a:latin typeface="Arial "/>
              </a:rPr>
              <a:t>Ιανουάριος – Ιούλιος 2001-2013</a:t>
            </a:r>
          </a:p>
        </p:txBody>
      </p:sp>
      <p:sp>
        <p:nvSpPr>
          <p:cNvPr id="56322" name="Title 4"/>
          <p:cNvSpPr>
            <a:spLocks noGrp="1"/>
          </p:cNvSpPr>
          <p:nvPr>
            <p:ph type="title" idx="4294967295"/>
          </p:nvPr>
        </p:nvSpPr>
        <p:spPr>
          <a:xfrm>
            <a:off x="0" y="396875"/>
            <a:ext cx="9144000" cy="871538"/>
          </a:xfrm>
          <a:solidFill>
            <a:srgbClr val="336666"/>
          </a:solidFill>
        </p:spPr>
        <p:txBody>
          <a:bodyPr/>
          <a:lstStyle/>
          <a:p>
            <a:r>
              <a:rPr lang="el-GR" sz="2400" smtClean="0">
                <a:solidFill>
                  <a:schemeClr val="bg1"/>
                </a:solidFill>
                <a:latin typeface="Arial" charset="0"/>
              </a:rPr>
              <a:t>Το ισοζύγιο ΤΣ σχεδόν μηδενίζεται* στο πρώτο 7μηνο του 2013</a:t>
            </a:r>
          </a:p>
        </p:txBody>
      </p:sp>
      <p:sp>
        <p:nvSpPr>
          <p:cNvPr id="56323" name="TextBox 5"/>
          <p:cNvSpPr txBox="1">
            <a:spLocks noChangeArrowheads="1"/>
          </p:cNvSpPr>
          <p:nvPr/>
        </p:nvSpPr>
        <p:spPr bwMode="auto">
          <a:xfrm>
            <a:off x="107950" y="6211888"/>
            <a:ext cx="8928100" cy="523875"/>
          </a:xfrm>
          <a:prstGeom prst="rect">
            <a:avLst/>
          </a:prstGeom>
          <a:noFill/>
          <a:ln w="9525">
            <a:noFill/>
            <a:miter lim="800000"/>
            <a:headEnd/>
            <a:tailEnd/>
          </a:ln>
        </p:spPr>
        <p:txBody>
          <a:bodyPr>
            <a:spAutoFit/>
          </a:bodyPr>
          <a:lstStyle/>
          <a:p>
            <a:pPr algn="ctr"/>
            <a:r>
              <a:rPr lang="el-GR" sz="1400">
                <a:cs typeface="Arial" charset="0"/>
              </a:rPr>
              <a:t>*Εν μέρει λόγω της καταβολής της 1</a:t>
            </a:r>
            <a:r>
              <a:rPr lang="el-GR" sz="1400" baseline="30000">
                <a:cs typeface="Arial" charset="0"/>
              </a:rPr>
              <a:t>ης</a:t>
            </a:r>
            <a:r>
              <a:rPr lang="el-GR" sz="1400">
                <a:cs typeface="Arial" charset="0"/>
              </a:rPr>
              <a:t> δόσης των εσόδων του προγράμματος αγοράς τίτλων (</a:t>
            </a:r>
            <a:r>
              <a:rPr lang="en-US" sz="1400">
                <a:cs typeface="Arial" charset="0"/>
              </a:rPr>
              <a:t>SMP</a:t>
            </a:r>
            <a:r>
              <a:rPr lang="el-GR" sz="1400">
                <a:cs typeface="Arial" charset="0"/>
              </a:rPr>
              <a:t>) από ΕΚΤ (€1,5 δισεκ.)</a:t>
            </a:r>
          </a:p>
        </p:txBody>
      </p:sp>
      <p:graphicFrame>
        <p:nvGraphicFramePr>
          <p:cNvPr id="10" name="Chart 9"/>
          <p:cNvGraphicFramePr/>
          <p:nvPr/>
        </p:nvGraphicFramePr>
        <p:xfrm>
          <a:off x="323528" y="1628800"/>
          <a:ext cx="8568952" cy="4536504"/>
        </p:xfrm>
        <a:graphic>
          <a:graphicData uri="http://schemas.openxmlformats.org/drawingml/2006/chart">
            <c:chart xmlns:c="http://schemas.openxmlformats.org/drawingml/2006/chart" xmlns:r="http://schemas.openxmlformats.org/officeDocument/2006/relationships" r:id="rId3"/>
          </a:graphicData>
        </a:graphic>
      </p:graphicFrame>
      <p:sp>
        <p:nvSpPr>
          <p:cNvPr id="2" name="Slide Number Placeholder 1"/>
          <p:cNvSpPr>
            <a:spLocks noGrp="1"/>
          </p:cNvSpPr>
          <p:nvPr>
            <p:ph type="sldNum" sz="quarter" idx="12"/>
          </p:nvPr>
        </p:nvSpPr>
        <p:spPr/>
        <p:txBody>
          <a:bodyPr/>
          <a:lstStyle/>
          <a:p>
            <a:pPr>
              <a:defRPr/>
            </a:pPr>
            <a:fld id="{AF0C3D96-683E-448F-B05F-C3637775DF35}" type="slidenum">
              <a:rPr lang="el-GR" smtClean="0"/>
              <a:pPr>
                <a:defRPr/>
              </a:pPr>
              <a:t>31</a:t>
            </a:fld>
            <a:endParaRPr lang="el-G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Rectangle 5"/>
          <p:cNvSpPr>
            <a:spLocks noChangeArrowheads="1"/>
          </p:cNvSpPr>
          <p:nvPr/>
        </p:nvSpPr>
        <p:spPr bwMode="auto">
          <a:xfrm>
            <a:off x="684213" y="1387475"/>
            <a:ext cx="7739062" cy="276225"/>
          </a:xfrm>
          <a:prstGeom prst="rect">
            <a:avLst/>
          </a:prstGeom>
          <a:noFill/>
          <a:ln w="9525">
            <a:noFill/>
            <a:miter lim="800000"/>
            <a:headEnd/>
            <a:tailEnd/>
          </a:ln>
        </p:spPr>
        <p:txBody>
          <a:bodyPr wrap="none" anchor="ctr">
            <a:spAutoFit/>
          </a:bodyPr>
          <a:lstStyle/>
          <a:p>
            <a:pPr algn="ctr"/>
            <a:r>
              <a:rPr lang="el-GR" sz="1200" b="1" i="1"/>
              <a:t>Ισοζύγιο αγαθών (χωρίς καύσιμα και πλοία) </a:t>
            </a:r>
            <a:r>
              <a:rPr lang="en-US" sz="1200" b="1" i="1"/>
              <a:t>&amp; </a:t>
            </a:r>
            <a:r>
              <a:rPr lang="el-GR" sz="1200" b="1" i="1"/>
              <a:t>ταξιδιωτικών υπηρεσιών 2001-2013 (Ιανουάριος-Ιούλιος)</a:t>
            </a:r>
          </a:p>
        </p:txBody>
      </p:sp>
      <p:sp>
        <p:nvSpPr>
          <p:cNvPr id="58370" name="Title 4"/>
          <p:cNvSpPr>
            <a:spLocks noGrp="1"/>
          </p:cNvSpPr>
          <p:nvPr>
            <p:ph type="title" idx="4294967295"/>
          </p:nvPr>
        </p:nvSpPr>
        <p:spPr>
          <a:xfrm>
            <a:off x="0" y="396875"/>
            <a:ext cx="9144000" cy="871538"/>
          </a:xfrm>
          <a:solidFill>
            <a:srgbClr val="336666"/>
          </a:solidFill>
        </p:spPr>
        <p:txBody>
          <a:bodyPr/>
          <a:lstStyle/>
          <a:p>
            <a:r>
              <a:rPr lang="el-GR" sz="2200" smtClean="0">
                <a:solidFill>
                  <a:schemeClr val="bg1"/>
                </a:solidFill>
                <a:latin typeface="Arial" charset="0"/>
              </a:rPr>
              <a:t>Το ισοζύγιο αγαθών (χωρίς καύσιμα και πλοία) </a:t>
            </a:r>
            <a:r>
              <a:rPr lang="en-US" sz="2200" smtClean="0">
                <a:solidFill>
                  <a:schemeClr val="bg1"/>
                </a:solidFill>
                <a:latin typeface="Arial" charset="0"/>
              </a:rPr>
              <a:t>&amp; </a:t>
            </a:r>
            <a:r>
              <a:rPr lang="el-GR" sz="2200" smtClean="0">
                <a:solidFill>
                  <a:schemeClr val="bg1"/>
                </a:solidFill>
                <a:latin typeface="Arial" charset="0"/>
              </a:rPr>
              <a:t>τουρισμού βελτιώνεται μεταξύ 2008-2013</a:t>
            </a:r>
          </a:p>
        </p:txBody>
      </p:sp>
      <p:graphicFrame>
        <p:nvGraphicFramePr>
          <p:cNvPr id="6" name="Chart 5"/>
          <p:cNvGraphicFramePr/>
          <p:nvPr/>
        </p:nvGraphicFramePr>
        <p:xfrm>
          <a:off x="251520" y="1700808"/>
          <a:ext cx="8496944" cy="4032448"/>
        </p:xfrm>
        <a:graphic>
          <a:graphicData uri="http://schemas.openxmlformats.org/drawingml/2006/chart">
            <c:chart xmlns:c="http://schemas.openxmlformats.org/drawingml/2006/chart" xmlns:r="http://schemas.openxmlformats.org/officeDocument/2006/relationships" r:id="rId3"/>
          </a:graphicData>
        </a:graphic>
      </p:graphicFrame>
      <p:sp>
        <p:nvSpPr>
          <p:cNvPr id="58372" name="TextBox 6"/>
          <p:cNvSpPr txBox="1">
            <a:spLocks noChangeArrowheads="1"/>
          </p:cNvSpPr>
          <p:nvPr/>
        </p:nvSpPr>
        <p:spPr bwMode="auto">
          <a:xfrm>
            <a:off x="323850" y="5805488"/>
            <a:ext cx="8424863" cy="641350"/>
          </a:xfrm>
          <a:prstGeom prst="rect">
            <a:avLst/>
          </a:prstGeom>
          <a:solidFill>
            <a:srgbClr val="336666"/>
          </a:solidFill>
          <a:ln w="9525">
            <a:noFill/>
            <a:miter lim="800000"/>
            <a:headEnd/>
            <a:tailEnd/>
          </a:ln>
        </p:spPr>
        <p:txBody>
          <a:bodyPr>
            <a:spAutoFit/>
          </a:bodyPr>
          <a:lstStyle/>
          <a:p>
            <a:pPr algn="just"/>
            <a:r>
              <a:rPr lang="el-GR">
                <a:solidFill>
                  <a:schemeClr val="bg1"/>
                </a:solidFill>
                <a:cs typeface="Arial" charset="0"/>
              </a:rPr>
              <a:t>Όμως είναι η μείωση των εισαγωγών που συνεισφέρει σε αυτή τη βελτίωση του ελλείμματος </a:t>
            </a:r>
            <a:endParaRPr lang="el-GR">
              <a:solidFill>
                <a:schemeClr val="bg1"/>
              </a:solidFill>
            </a:endParaRPr>
          </a:p>
        </p:txBody>
      </p:sp>
      <p:sp>
        <p:nvSpPr>
          <p:cNvPr id="2" name="Slide Number Placeholder 1"/>
          <p:cNvSpPr>
            <a:spLocks noGrp="1"/>
          </p:cNvSpPr>
          <p:nvPr>
            <p:ph type="sldNum" sz="quarter" idx="12"/>
          </p:nvPr>
        </p:nvSpPr>
        <p:spPr/>
        <p:txBody>
          <a:bodyPr/>
          <a:lstStyle/>
          <a:p>
            <a:pPr>
              <a:defRPr/>
            </a:pPr>
            <a:fld id="{074B347B-436E-4817-858F-C693AC38D3BF}" type="slidenum">
              <a:rPr lang="el-GR" smtClean="0"/>
              <a:pPr>
                <a:defRPr/>
              </a:pPr>
              <a:t>32</a:t>
            </a:fld>
            <a:endParaRPr lang="el-GR"/>
          </a:p>
        </p:txBody>
      </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2"/>
          <p:cNvSpPr>
            <a:spLocks noGrp="1" noChangeArrowheads="1"/>
          </p:cNvSpPr>
          <p:nvPr>
            <p:ph type="body" idx="4294967295"/>
          </p:nvPr>
        </p:nvSpPr>
        <p:spPr>
          <a:xfrm>
            <a:off x="107950" y="1319213"/>
            <a:ext cx="9036050" cy="5516562"/>
          </a:xfrm>
        </p:spPr>
        <p:txBody>
          <a:bodyPr/>
          <a:lstStyle/>
          <a:p>
            <a:pPr>
              <a:lnSpc>
                <a:spcPct val="90000"/>
              </a:lnSpc>
              <a:spcBef>
                <a:spcPts val="600"/>
              </a:spcBef>
              <a:spcAft>
                <a:spcPts val="600"/>
              </a:spcAft>
            </a:pPr>
            <a:r>
              <a:rPr lang="el-GR" sz="2000" b="1" smtClean="0">
                <a:latin typeface="Arial" charset="0"/>
                <a:cs typeface="Arial" charset="0"/>
              </a:rPr>
              <a:t>Συνέχιση προγράμματος κινητικότητας στο δημόσιο τομέα </a:t>
            </a:r>
            <a:endParaRPr lang="en-US" sz="2000" b="1" smtClean="0">
              <a:latin typeface="Arial" charset="0"/>
              <a:cs typeface="Arial" charset="0"/>
            </a:endParaRPr>
          </a:p>
          <a:p>
            <a:pPr lvl="1">
              <a:lnSpc>
                <a:spcPct val="90000"/>
              </a:lnSpc>
              <a:spcBef>
                <a:spcPts val="600"/>
              </a:spcBef>
              <a:spcAft>
                <a:spcPts val="600"/>
              </a:spcAft>
              <a:buFont typeface="Lucida Grande"/>
              <a:buChar char="•"/>
            </a:pPr>
            <a:r>
              <a:rPr lang="el-GR" sz="1400" smtClean="0">
                <a:latin typeface="Arial" charset="0"/>
                <a:cs typeface="Arial" charset="0"/>
              </a:rPr>
              <a:t>Δέσμευση για 2013: 25.000 σε κινητικότητα, 4.000 απολύσεις (ίσως μικρή παράταση)</a:t>
            </a:r>
          </a:p>
          <a:p>
            <a:pPr lvl="1">
              <a:lnSpc>
                <a:spcPct val="90000"/>
              </a:lnSpc>
              <a:spcBef>
                <a:spcPts val="600"/>
              </a:spcBef>
              <a:spcAft>
                <a:spcPts val="600"/>
              </a:spcAft>
              <a:buFont typeface="Lucida Grande"/>
              <a:buChar char="•"/>
            </a:pPr>
            <a:r>
              <a:rPr lang="el-GR" sz="1400" smtClean="0">
                <a:latin typeface="Arial" charset="0"/>
                <a:cs typeface="Arial" charset="0"/>
              </a:rPr>
              <a:t>Αναδιάρθρωση ΕΛΒΟ, ΕΑΣ, ΛΑΡΚΟ</a:t>
            </a:r>
          </a:p>
          <a:p>
            <a:pPr lvl="1">
              <a:lnSpc>
                <a:spcPct val="90000"/>
              </a:lnSpc>
              <a:spcBef>
                <a:spcPts val="600"/>
              </a:spcBef>
              <a:spcAft>
                <a:spcPts val="600"/>
              </a:spcAft>
              <a:buFont typeface="Lucida Grande"/>
              <a:buChar char="•"/>
            </a:pPr>
            <a:r>
              <a:rPr lang="el-GR" sz="1400" smtClean="0">
                <a:latin typeface="Arial" charset="0"/>
                <a:cs typeface="Arial" charset="0"/>
              </a:rPr>
              <a:t>Υστέρηση υλοποίησης ιδιωτικοποιήσεων</a:t>
            </a:r>
            <a:r>
              <a:rPr lang="en-US" sz="1400" smtClean="0">
                <a:latin typeface="Arial" charset="0"/>
                <a:cs typeface="Arial" charset="0"/>
              </a:rPr>
              <a:t> - </a:t>
            </a:r>
            <a:r>
              <a:rPr lang="el-GR" sz="1400" smtClean="0">
                <a:latin typeface="Arial" charset="0"/>
                <a:cs typeface="Arial" charset="0"/>
              </a:rPr>
              <a:t>παραχωρήσεων </a:t>
            </a:r>
            <a:endParaRPr lang="el-GR" sz="1400" smtClean="0">
              <a:latin typeface="Arial" charset="0"/>
              <a:sym typeface="Wingdings" pitchFamily="2" charset="2"/>
            </a:endParaRPr>
          </a:p>
          <a:p>
            <a:pPr>
              <a:lnSpc>
                <a:spcPct val="90000"/>
              </a:lnSpc>
              <a:spcBef>
                <a:spcPts val="600"/>
              </a:spcBef>
              <a:spcAft>
                <a:spcPts val="600"/>
              </a:spcAft>
              <a:buFont typeface="Lucida Grande"/>
              <a:buChar char="•"/>
            </a:pPr>
            <a:r>
              <a:rPr lang="el-GR" sz="1800" b="1" smtClean="0">
                <a:latin typeface="Arial" charset="0"/>
                <a:cs typeface="Arial" charset="0"/>
              </a:rPr>
              <a:t>Ολοκλήρωση διαπραγματεύσεων με την τρόικα</a:t>
            </a:r>
            <a:endParaRPr lang="en-US" sz="1800" b="1" smtClean="0">
              <a:latin typeface="Arial" charset="0"/>
              <a:cs typeface="Arial" charset="0"/>
            </a:endParaRPr>
          </a:p>
          <a:p>
            <a:pPr lvl="1">
              <a:lnSpc>
                <a:spcPct val="90000"/>
              </a:lnSpc>
              <a:spcBef>
                <a:spcPts val="600"/>
              </a:spcBef>
              <a:spcAft>
                <a:spcPts val="600"/>
              </a:spcAft>
              <a:buFont typeface="Lucida Grande"/>
              <a:buChar char="•"/>
            </a:pPr>
            <a:r>
              <a:rPr lang="el-GR" sz="1400" smtClean="0">
                <a:latin typeface="Arial" charset="0"/>
                <a:cs typeface="Arial" charset="0"/>
              </a:rPr>
              <a:t>Οριστικοποίηση δημοσιονομικών μέτρων 2014-2016 με κάλυψη μέρους του «κενού» από</a:t>
            </a:r>
            <a:r>
              <a:rPr lang="en-US" sz="1400" smtClean="0">
                <a:latin typeface="Arial" charset="0"/>
                <a:cs typeface="Arial" charset="0"/>
              </a:rPr>
              <a:t>:</a:t>
            </a:r>
          </a:p>
          <a:p>
            <a:pPr lvl="2">
              <a:lnSpc>
                <a:spcPct val="90000"/>
              </a:lnSpc>
              <a:spcBef>
                <a:spcPts val="600"/>
              </a:spcBef>
              <a:spcAft>
                <a:spcPts val="600"/>
              </a:spcAft>
              <a:buFont typeface="Lucida Grande"/>
              <a:buChar char="–"/>
            </a:pPr>
            <a:r>
              <a:rPr lang="el-GR" sz="1200" smtClean="0">
                <a:latin typeface="Arial" charset="0"/>
                <a:cs typeface="Arial" charset="0"/>
              </a:rPr>
              <a:t>Παράταση εφαρμοζόμενων μέτρων (πχ. εισφορά κοινωνικής αλληλεγγύης που λήγει το 2014) ή/και </a:t>
            </a:r>
          </a:p>
          <a:p>
            <a:pPr lvl="2">
              <a:lnSpc>
                <a:spcPct val="90000"/>
              </a:lnSpc>
              <a:spcBef>
                <a:spcPts val="600"/>
              </a:spcBef>
              <a:spcAft>
                <a:spcPts val="600"/>
              </a:spcAft>
              <a:buFont typeface="Lucida Grande"/>
              <a:buChar char="–"/>
            </a:pPr>
            <a:r>
              <a:rPr lang="el-GR" sz="1200" smtClean="0">
                <a:latin typeface="Arial" charset="0"/>
                <a:cs typeface="Arial" charset="0"/>
              </a:rPr>
              <a:t>διεύρυνση της εφαρμογής τους (πχ. φόρος στα ακίνητα και σε εκτός σχεδίου αγροτεμάχια).</a:t>
            </a:r>
          </a:p>
          <a:p>
            <a:pPr lvl="1">
              <a:lnSpc>
                <a:spcPct val="90000"/>
              </a:lnSpc>
              <a:spcBef>
                <a:spcPts val="600"/>
              </a:spcBef>
              <a:spcAft>
                <a:spcPts val="600"/>
              </a:spcAft>
              <a:buFont typeface="Lucida Grande"/>
              <a:buChar char="•"/>
            </a:pPr>
            <a:r>
              <a:rPr lang="el-GR" sz="1400" smtClean="0">
                <a:latin typeface="Arial" charset="0"/>
                <a:cs typeface="Arial" charset="0"/>
              </a:rPr>
              <a:t>Διασφάλιση βιωσιμότητας χρέους</a:t>
            </a:r>
            <a:r>
              <a:rPr lang="en-US" sz="1400" smtClean="0">
                <a:latin typeface="Arial" charset="0"/>
                <a:cs typeface="Arial" charset="0"/>
              </a:rPr>
              <a:t>: </a:t>
            </a:r>
            <a:r>
              <a:rPr lang="el-GR" sz="1400" smtClean="0">
                <a:latin typeface="Arial" charset="0"/>
                <a:cs typeface="Arial" charset="0"/>
              </a:rPr>
              <a:t>εφόσον η Ελλάδα υλοποιεί τις δημοσιονομικές δεσμεύσεις της, οι εταίροι μας οφείλουν να εκπληρώσουν τις αποφάσεις του </a:t>
            </a:r>
            <a:r>
              <a:rPr lang="en-US" sz="1400" smtClean="0">
                <a:latin typeface="Arial" charset="0"/>
                <a:cs typeface="Arial" charset="0"/>
              </a:rPr>
              <a:t>Eurogroup </a:t>
            </a:r>
            <a:r>
              <a:rPr lang="el-GR" sz="1400" smtClean="0">
                <a:latin typeface="Arial" charset="0"/>
                <a:cs typeface="Arial" charset="0"/>
              </a:rPr>
              <a:t>της 26/11/12</a:t>
            </a:r>
          </a:p>
          <a:p>
            <a:pPr lvl="2">
              <a:lnSpc>
                <a:spcPct val="90000"/>
              </a:lnSpc>
              <a:spcBef>
                <a:spcPts val="600"/>
              </a:spcBef>
              <a:spcAft>
                <a:spcPts val="600"/>
              </a:spcAft>
              <a:buFont typeface="Lucida Grande"/>
              <a:buChar char="º"/>
            </a:pPr>
            <a:r>
              <a:rPr lang="el-GR" sz="1200" smtClean="0">
                <a:latin typeface="Arial" charset="0"/>
                <a:cs typeface="Arial" charset="0"/>
              </a:rPr>
              <a:t>Η βιωσιμότητα πρέπει να εξετάζεται μέσω και της τάσης, όχι μόνο της επίτευξης ενός επιπέδου-στόχου</a:t>
            </a:r>
          </a:p>
          <a:p>
            <a:pPr lvl="2">
              <a:lnSpc>
                <a:spcPct val="90000"/>
              </a:lnSpc>
              <a:spcBef>
                <a:spcPts val="600"/>
              </a:spcBef>
              <a:spcAft>
                <a:spcPts val="600"/>
              </a:spcAft>
              <a:buFont typeface="Lucida Grande"/>
              <a:buChar char="º"/>
            </a:pPr>
            <a:r>
              <a:rPr lang="el-GR" sz="1200" smtClean="0">
                <a:latin typeface="Arial" charset="0"/>
                <a:cs typeface="Arial" charset="0"/>
              </a:rPr>
              <a:t>Η χαμηλή πραγματοποίηση ιδιωτικοποιήσεων έχει αντίκτυπο στην αναχρηματοδότηση του χρέους </a:t>
            </a:r>
          </a:p>
          <a:p>
            <a:pPr lvl="2">
              <a:lnSpc>
                <a:spcPct val="90000"/>
              </a:lnSpc>
              <a:spcBef>
                <a:spcPts val="600"/>
              </a:spcBef>
              <a:spcAft>
                <a:spcPts val="600"/>
              </a:spcAft>
              <a:buFont typeface="Lucida Grande"/>
              <a:buChar char="º"/>
            </a:pPr>
            <a:r>
              <a:rPr lang="el-GR" sz="1200" smtClean="0">
                <a:latin typeface="Arial" charset="0"/>
                <a:cs typeface="Arial" charset="0"/>
              </a:rPr>
              <a:t>Ανασχετική στην αποκλιμάκωσή του , η μεγάλη πτώση του ΑΕΠ σε τρέχουσες τιμές </a:t>
            </a:r>
          </a:p>
          <a:p>
            <a:pPr>
              <a:lnSpc>
                <a:spcPct val="90000"/>
              </a:lnSpc>
              <a:spcBef>
                <a:spcPts val="600"/>
              </a:spcBef>
              <a:spcAft>
                <a:spcPts val="600"/>
              </a:spcAft>
              <a:buFont typeface="Arial" charset="0"/>
              <a:buNone/>
            </a:pPr>
            <a:r>
              <a:rPr lang="el-GR" sz="1600" i="1" smtClean="0">
                <a:latin typeface="Arial" charset="0"/>
                <a:cs typeface="Arial" charset="0"/>
              </a:rPr>
              <a:t> Ο</a:t>
            </a:r>
            <a:r>
              <a:rPr lang="el-GR" sz="1600" b="1" i="1" smtClean="0">
                <a:latin typeface="Arial" charset="0"/>
                <a:cs typeface="Arial" charset="0"/>
              </a:rPr>
              <a:t> σχηματισμός κυβέρνησης στη Γερμανία δυσχεραίνει τη λήψη αποφάσεων για τη συνέχιση χρηματοδότησης σε Ελλάδα-Πορτογαλία </a:t>
            </a:r>
            <a:endParaRPr lang="en-US" sz="1000" smtClean="0">
              <a:latin typeface="Arial" charset="0"/>
              <a:cs typeface="Arial" charset="0"/>
            </a:endParaRPr>
          </a:p>
        </p:txBody>
      </p:sp>
      <p:sp>
        <p:nvSpPr>
          <p:cNvPr id="60418" name="Title 3"/>
          <p:cNvSpPr>
            <a:spLocks/>
          </p:cNvSpPr>
          <p:nvPr/>
        </p:nvSpPr>
        <p:spPr bwMode="auto">
          <a:xfrm>
            <a:off x="0" y="333375"/>
            <a:ext cx="9144000" cy="871538"/>
          </a:xfrm>
          <a:prstGeom prst="rect">
            <a:avLst/>
          </a:prstGeom>
          <a:solidFill>
            <a:srgbClr val="336666"/>
          </a:solidFill>
          <a:ln w="9525">
            <a:noFill/>
            <a:miter lim="800000"/>
            <a:headEnd/>
            <a:tailEnd/>
          </a:ln>
        </p:spPr>
        <p:txBody>
          <a:bodyPr anchor="ctr"/>
          <a:lstStyle/>
          <a:p>
            <a:pPr algn="ctr" eaLnBrk="0" hangingPunct="0"/>
            <a:r>
              <a:rPr lang="el-GR" sz="3200">
                <a:solidFill>
                  <a:schemeClr val="bg1"/>
                </a:solidFill>
              </a:rPr>
              <a:t>Μεσοπρόθεσμες εξελίξεις</a:t>
            </a:r>
            <a:endParaRPr lang="el-GR" sz="3200">
              <a:solidFill>
                <a:schemeClr val="tx2"/>
              </a:solidFill>
            </a:endParaRPr>
          </a:p>
        </p:txBody>
      </p:sp>
      <p:sp>
        <p:nvSpPr>
          <p:cNvPr id="2" name="Slide Number Placeholder 1"/>
          <p:cNvSpPr>
            <a:spLocks noGrp="1"/>
          </p:cNvSpPr>
          <p:nvPr>
            <p:ph type="sldNum" sz="quarter" idx="12"/>
          </p:nvPr>
        </p:nvSpPr>
        <p:spPr/>
        <p:txBody>
          <a:bodyPr/>
          <a:lstStyle/>
          <a:p>
            <a:pPr>
              <a:defRPr/>
            </a:pPr>
            <a:fld id="{9D12B8BF-936C-40AF-A49E-D0710669130F}" type="slidenum">
              <a:rPr lang="el-GR" smtClean="0"/>
              <a:pPr>
                <a:defRPr/>
              </a:pPr>
              <a:t>33</a:t>
            </a:fld>
            <a:endParaRPr lang="el-G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3"/>
          <p:cNvSpPr>
            <a:spLocks noGrp="1" noChangeArrowheads="1"/>
          </p:cNvSpPr>
          <p:nvPr>
            <p:ph type="body" idx="4294967295"/>
          </p:nvPr>
        </p:nvSpPr>
        <p:spPr>
          <a:xfrm>
            <a:off x="107950" y="1268413"/>
            <a:ext cx="8820150" cy="5400675"/>
          </a:xfrm>
        </p:spPr>
        <p:txBody>
          <a:bodyPr/>
          <a:lstStyle/>
          <a:p>
            <a:pPr>
              <a:lnSpc>
                <a:spcPct val="110000"/>
              </a:lnSpc>
              <a:spcBef>
                <a:spcPct val="0"/>
              </a:spcBef>
            </a:pPr>
            <a:r>
              <a:rPr lang="el-GR" sz="2000" smtClean="0">
                <a:latin typeface="Arial" charset="0"/>
                <a:cs typeface="Arial" charset="0"/>
              </a:rPr>
              <a:t>Χαμηλή ρευστότητα έως ότου η</a:t>
            </a:r>
            <a:r>
              <a:rPr lang="en-US" sz="2000" smtClean="0">
                <a:latin typeface="Arial" charset="0"/>
                <a:cs typeface="Arial" charset="0"/>
              </a:rPr>
              <a:t> </a:t>
            </a:r>
            <a:r>
              <a:rPr lang="el-GR" sz="2000" smtClean="0">
                <a:latin typeface="Arial" charset="0"/>
                <a:cs typeface="Arial" charset="0"/>
              </a:rPr>
              <a:t>επιβεβαιωθεί η κεφαλαιακή επάρκεια (</a:t>
            </a:r>
            <a:r>
              <a:rPr lang="en-US" sz="2000" smtClean="0">
                <a:latin typeface="Arial" charset="0"/>
                <a:cs typeface="Arial" charset="0"/>
              </a:rPr>
              <a:t>stress test</a:t>
            </a:r>
            <a:r>
              <a:rPr lang="el-GR" sz="2000" smtClean="0">
                <a:latin typeface="Arial" charset="0"/>
                <a:cs typeface="Arial" charset="0"/>
              </a:rPr>
              <a:t> Δεκεμβρίου</a:t>
            </a:r>
            <a:r>
              <a:rPr lang="en-US" sz="2000" smtClean="0">
                <a:latin typeface="Arial" charset="0"/>
                <a:cs typeface="Arial" charset="0"/>
              </a:rPr>
              <a:t>)</a:t>
            </a:r>
            <a:endParaRPr lang="el-GR" sz="2000" smtClean="0">
              <a:latin typeface="Arial" charset="0"/>
              <a:cs typeface="Arial" charset="0"/>
            </a:endParaRPr>
          </a:p>
          <a:p>
            <a:pPr>
              <a:lnSpc>
                <a:spcPct val="110000"/>
              </a:lnSpc>
              <a:spcBef>
                <a:spcPct val="0"/>
              </a:spcBef>
            </a:pPr>
            <a:r>
              <a:rPr lang="el-GR" sz="2000" smtClean="0">
                <a:latin typeface="Arial" charset="0"/>
                <a:cs typeface="Arial" charset="0"/>
              </a:rPr>
              <a:t>Συνέχιση πιέσεων στα εισοδήματα από δημοσιονομικά μέτρα – μεταρρυθμίσεις στην αγορά εργασίας</a:t>
            </a:r>
          </a:p>
          <a:p>
            <a:pPr lvl="1">
              <a:lnSpc>
                <a:spcPct val="90000"/>
              </a:lnSpc>
              <a:spcBef>
                <a:spcPct val="0"/>
              </a:spcBef>
              <a:buFont typeface="Lucida Grande"/>
              <a:buChar char="•"/>
            </a:pPr>
            <a:r>
              <a:rPr lang="el-GR" sz="1600" smtClean="0">
                <a:latin typeface="Arial" charset="0"/>
                <a:cs typeface="Arial" charset="0"/>
              </a:rPr>
              <a:t>Πληρωμή πολλών φορολογικών υποχρεώσεων μέχρι το τέλος του έτους</a:t>
            </a:r>
          </a:p>
          <a:p>
            <a:pPr lvl="1">
              <a:lnSpc>
                <a:spcPct val="90000"/>
              </a:lnSpc>
              <a:spcBef>
                <a:spcPct val="0"/>
              </a:spcBef>
              <a:buFont typeface="Lucida Grande"/>
              <a:buChar char="•"/>
            </a:pPr>
            <a:r>
              <a:rPr lang="el-GR" sz="1600" smtClean="0">
                <a:latin typeface="Arial" charset="0"/>
                <a:cs typeface="Arial" charset="0"/>
              </a:rPr>
              <a:t>Έντονη εξασθένιση ζήτησης από κατάργηση επιδόματος Χριστουγέννων σε δημόσιο τομέα και συνταξιούχους</a:t>
            </a:r>
          </a:p>
          <a:p>
            <a:pPr lvl="1">
              <a:lnSpc>
                <a:spcPct val="90000"/>
              </a:lnSpc>
              <a:spcBef>
                <a:spcPct val="0"/>
              </a:spcBef>
              <a:buFont typeface="Arial" charset="0"/>
              <a:buNone/>
            </a:pPr>
            <a:endParaRPr lang="el-GR" sz="1600" smtClean="0">
              <a:latin typeface="Arial" charset="0"/>
              <a:cs typeface="Arial" charset="0"/>
            </a:endParaRPr>
          </a:p>
          <a:p>
            <a:pPr>
              <a:spcBef>
                <a:spcPct val="0"/>
              </a:spcBef>
            </a:pPr>
            <a:r>
              <a:rPr lang="el-GR" sz="2200" smtClean="0">
                <a:latin typeface="Arial" charset="0"/>
                <a:cs typeface="Arial" charset="0"/>
              </a:rPr>
              <a:t>Στον αντίποδα, θετικές επενέργειες από εξωτερικό τομέα</a:t>
            </a:r>
            <a:r>
              <a:rPr lang="en-US" sz="2200" smtClean="0">
                <a:latin typeface="Arial" charset="0"/>
                <a:cs typeface="Arial" charset="0"/>
              </a:rPr>
              <a:t>, </a:t>
            </a:r>
            <a:r>
              <a:rPr lang="el-GR" sz="2200" smtClean="0">
                <a:latin typeface="Arial" charset="0"/>
                <a:cs typeface="Arial" charset="0"/>
              </a:rPr>
              <a:t>πρωτίστως από το διεθνή τουρισμό</a:t>
            </a:r>
            <a:r>
              <a:rPr lang="en-US" sz="2200" b="1" smtClean="0">
                <a:latin typeface="Arial" charset="0"/>
                <a:cs typeface="Arial" charset="0"/>
              </a:rPr>
              <a:t>:</a:t>
            </a:r>
            <a:endParaRPr lang="el-GR" sz="1800" smtClean="0">
              <a:latin typeface="Arial" charset="0"/>
              <a:cs typeface="Arial" charset="0"/>
            </a:endParaRPr>
          </a:p>
          <a:p>
            <a:pPr lvl="1">
              <a:spcBef>
                <a:spcPct val="0"/>
              </a:spcBef>
            </a:pPr>
            <a:r>
              <a:rPr lang="el-GR" sz="1800" smtClean="0">
                <a:latin typeface="Arial" charset="0"/>
                <a:cs typeface="Arial" charset="0"/>
              </a:rPr>
              <a:t>Επιμήκυνση τουριστικής περιόδου, αν και με ήπια αποτελέσματα σε απασχόληση</a:t>
            </a:r>
          </a:p>
          <a:p>
            <a:pPr lvl="1">
              <a:spcBef>
                <a:spcPct val="0"/>
              </a:spcBef>
            </a:pPr>
            <a:r>
              <a:rPr lang="el-GR" sz="1800" smtClean="0">
                <a:latin typeface="Arial" charset="0"/>
                <a:cs typeface="Arial" charset="0"/>
              </a:rPr>
              <a:t>Όμως δημιουργήθηκε μεγαλύτερο από πέρυσι εισόδημα σε νησιωτικές περιοχές και όπου υπήρχε διεθνής τουριστική κίνηση </a:t>
            </a:r>
            <a:r>
              <a:rPr lang="el-GR" sz="1800" smtClean="0">
                <a:latin typeface="Wingdings" pitchFamily="2" charset="2"/>
                <a:sym typeface="Wingdings" pitchFamily="2" charset="2"/>
              </a:rPr>
              <a:t> </a:t>
            </a:r>
            <a:r>
              <a:rPr lang="el-GR" sz="1800" smtClean="0">
                <a:latin typeface="Arial" charset="0"/>
                <a:cs typeface="Arial" charset="0"/>
                <a:sym typeface="Wingdings" pitchFamily="2" charset="2"/>
              </a:rPr>
              <a:t>θα συντηρήσει ζήτηση-παραγωγική δραστηριότητα το χειμώνα</a:t>
            </a:r>
            <a:endParaRPr lang="el-GR" sz="1800" smtClean="0">
              <a:latin typeface="Arial" charset="0"/>
              <a:cs typeface="Arial" charset="0"/>
            </a:endParaRPr>
          </a:p>
          <a:p>
            <a:pPr>
              <a:spcBef>
                <a:spcPct val="0"/>
              </a:spcBef>
              <a:buSzPct val="46000"/>
              <a:buFont typeface="Arial" charset="0"/>
              <a:buNone/>
            </a:pPr>
            <a:endParaRPr lang="el-GR" sz="1800" b="1" smtClean="0">
              <a:latin typeface="Arial" charset="0"/>
              <a:cs typeface="Arial" charset="0"/>
            </a:endParaRPr>
          </a:p>
          <a:p>
            <a:pPr>
              <a:spcBef>
                <a:spcPct val="0"/>
              </a:spcBef>
              <a:buFont typeface="Lucida Grande"/>
              <a:buChar char="•"/>
            </a:pPr>
            <a:r>
              <a:rPr lang="el-GR" sz="2200" smtClean="0">
                <a:latin typeface="Arial" charset="0"/>
                <a:cs typeface="Arial" charset="0"/>
              </a:rPr>
              <a:t>Υψηλότερη εποχική απασχόληση,</a:t>
            </a:r>
            <a:r>
              <a:rPr lang="el-GR" sz="2200" b="1" smtClean="0">
                <a:latin typeface="Arial" charset="0"/>
                <a:cs typeface="Arial" charset="0"/>
              </a:rPr>
              <a:t> </a:t>
            </a:r>
            <a:r>
              <a:rPr lang="el-GR" sz="2200" smtClean="0">
                <a:latin typeface="Arial" charset="0"/>
                <a:cs typeface="Arial" charset="0"/>
              </a:rPr>
              <a:t>όχι μόνο από τον τουρισμό, αλλά και στο δημόσιο τομέα</a:t>
            </a:r>
            <a:endParaRPr lang="el-GR" sz="1600" smtClean="0">
              <a:latin typeface="Arial" charset="0"/>
              <a:cs typeface="Arial" charset="0"/>
            </a:endParaRPr>
          </a:p>
        </p:txBody>
      </p:sp>
      <p:sp>
        <p:nvSpPr>
          <p:cNvPr id="61442" name="Title 3"/>
          <p:cNvSpPr>
            <a:spLocks/>
          </p:cNvSpPr>
          <p:nvPr/>
        </p:nvSpPr>
        <p:spPr bwMode="auto">
          <a:xfrm>
            <a:off x="0" y="381000"/>
            <a:ext cx="9144000" cy="871538"/>
          </a:xfrm>
          <a:prstGeom prst="rect">
            <a:avLst/>
          </a:prstGeom>
          <a:solidFill>
            <a:srgbClr val="336666"/>
          </a:solidFill>
          <a:ln w="9525">
            <a:noFill/>
            <a:miter lim="800000"/>
            <a:headEnd/>
            <a:tailEnd/>
          </a:ln>
        </p:spPr>
        <p:txBody>
          <a:bodyPr anchor="ctr"/>
          <a:lstStyle/>
          <a:p>
            <a:pPr algn="ctr" eaLnBrk="0" hangingPunct="0"/>
            <a:r>
              <a:rPr lang="el-GR" sz="3200">
                <a:solidFill>
                  <a:schemeClr val="bg1"/>
                </a:solidFill>
              </a:rPr>
              <a:t>Μεσοπρόθεσμες εξελίξεις</a:t>
            </a:r>
            <a:endParaRPr lang="el-GR" sz="3200">
              <a:solidFill>
                <a:schemeClr val="tx2"/>
              </a:solidFill>
            </a:endParaRPr>
          </a:p>
        </p:txBody>
      </p:sp>
      <p:sp>
        <p:nvSpPr>
          <p:cNvPr id="2" name="Slide Number Placeholder 1"/>
          <p:cNvSpPr>
            <a:spLocks noGrp="1"/>
          </p:cNvSpPr>
          <p:nvPr>
            <p:ph type="sldNum" sz="quarter" idx="12"/>
          </p:nvPr>
        </p:nvSpPr>
        <p:spPr/>
        <p:txBody>
          <a:bodyPr/>
          <a:lstStyle/>
          <a:p>
            <a:pPr>
              <a:defRPr/>
            </a:pPr>
            <a:fld id="{56B75C86-81FA-40A4-99D2-CB44D8609A9A}" type="slidenum">
              <a:rPr lang="el-GR" smtClean="0"/>
              <a:pPr>
                <a:defRPr/>
              </a:pPr>
              <a:t>34</a:t>
            </a:fld>
            <a:endParaRPr lang="el-GR"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body" idx="4294967295"/>
          </p:nvPr>
        </p:nvSpPr>
        <p:spPr>
          <a:xfrm>
            <a:off x="179388" y="1268413"/>
            <a:ext cx="8785225" cy="5589587"/>
          </a:xfrm>
        </p:spPr>
        <p:txBody>
          <a:bodyPr/>
          <a:lstStyle/>
          <a:p>
            <a:pPr>
              <a:lnSpc>
                <a:spcPct val="90000"/>
              </a:lnSpc>
            </a:pPr>
            <a:r>
              <a:rPr lang="el-GR" sz="2400" smtClean="0">
                <a:latin typeface="Arial" charset="0"/>
                <a:cs typeface="Arial" charset="0"/>
              </a:rPr>
              <a:t>Συνέχιση πτώσης κατανάλωσης νοικοκυριών</a:t>
            </a:r>
            <a:r>
              <a:rPr lang="el-GR" sz="2400" b="1" smtClean="0">
                <a:latin typeface="Arial" charset="0"/>
                <a:cs typeface="Arial" charset="0"/>
              </a:rPr>
              <a:t>: </a:t>
            </a:r>
            <a:r>
              <a:rPr lang="el-GR" sz="2400" smtClean="0">
                <a:latin typeface="Arial" charset="0"/>
                <a:cs typeface="Arial" charset="0"/>
                <a:sym typeface="Wingdings" pitchFamily="2" charset="2"/>
              </a:rPr>
              <a:t>~</a:t>
            </a:r>
            <a:r>
              <a:rPr lang="el-GR" sz="2400" smtClean="0">
                <a:latin typeface="Arial" charset="0"/>
                <a:cs typeface="Arial" charset="0"/>
              </a:rPr>
              <a:t>-</a:t>
            </a:r>
            <a:r>
              <a:rPr lang="el-GR" sz="2400" smtClean="0">
                <a:latin typeface="Arial" charset="0"/>
                <a:cs typeface="Arial" charset="0"/>
                <a:sym typeface="Symbol" pitchFamily="18" charset="2"/>
              </a:rPr>
              <a:t>7,2% στο σύνολο του έτους</a:t>
            </a:r>
            <a:endParaRPr lang="el-GR" sz="2400" smtClean="0">
              <a:latin typeface="Arial" charset="0"/>
              <a:cs typeface="Arial" charset="0"/>
            </a:endParaRPr>
          </a:p>
          <a:p>
            <a:pPr lvl="1">
              <a:lnSpc>
                <a:spcPct val="90000"/>
              </a:lnSpc>
              <a:buFont typeface="Arial" charset="0"/>
              <a:buChar char="•"/>
            </a:pPr>
            <a:r>
              <a:rPr lang="el-GR" sz="1800" smtClean="0">
                <a:latin typeface="Arial" charset="0"/>
                <a:cs typeface="Arial" charset="0"/>
              </a:rPr>
              <a:t>Δημοσιονομικά μέτρα, συσσωρευμένες πληρωμές φόρων, διαρθρωτικές αλλαγές στην αγορά εργασίας και στο Δημόσιο</a:t>
            </a:r>
          </a:p>
          <a:p>
            <a:pPr lvl="1">
              <a:lnSpc>
                <a:spcPct val="90000"/>
              </a:lnSpc>
              <a:buFont typeface="Arial" charset="0"/>
              <a:buChar char="•"/>
            </a:pPr>
            <a:r>
              <a:rPr lang="el-GR" sz="1800" smtClean="0">
                <a:latin typeface="Arial" charset="0"/>
                <a:cs typeface="Arial" charset="0"/>
              </a:rPr>
              <a:t>Μικρή στήριξη από εποχική απασχόληση και προγράμματα ΟΑΕΔ</a:t>
            </a:r>
          </a:p>
          <a:p>
            <a:pPr lvl="1">
              <a:lnSpc>
                <a:spcPct val="90000"/>
              </a:lnSpc>
              <a:buFont typeface="Arial" charset="0"/>
              <a:buChar char="•"/>
            </a:pPr>
            <a:endParaRPr lang="el-GR" sz="1000" smtClean="0">
              <a:latin typeface="Arial" charset="0"/>
              <a:cs typeface="Arial" charset="0"/>
            </a:endParaRPr>
          </a:p>
          <a:p>
            <a:pPr>
              <a:lnSpc>
                <a:spcPct val="90000"/>
              </a:lnSpc>
            </a:pPr>
            <a:r>
              <a:rPr lang="el-GR" sz="2400" smtClean="0">
                <a:latin typeface="Arial" charset="0"/>
                <a:cs typeface="Arial" charset="0"/>
              </a:rPr>
              <a:t>Διαρθρωτικές αλλαγές στο δημόσιο τομέα: περιστολή  δημόσιας κατανάλωσης</a:t>
            </a:r>
          </a:p>
          <a:p>
            <a:pPr lvl="1">
              <a:lnSpc>
                <a:spcPct val="90000"/>
              </a:lnSpc>
              <a:buFont typeface="Arial" charset="0"/>
              <a:buChar char="•"/>
            </a:pPr>
            <a:r>
              <a:rPr lang="el-GR" sz="1800" smtClean="0">
                <a:latin typeface="Arial" charset="0"/>
                <a:cs typeface="Arial" charset="0"/>
              </a:rPr>
              <a:t>Τεχνική ανάσχεση πτώσης από το υψηλό επίπεδό της στο γ’ τρίμ. 2012. Πάρα ταύτα,</a:t>
            </a:r>
            <a:r>
              <a:rPr lang="el-GR" sz="2000" smtClean="0">
                <a:latin typeface="Arial" charset="0"/>
                <a:cs typeface="Arial" charset="0"/>
              </a:rPr>
              <a:t> </a:t>
            </a:r>
            <a:r>
              <a:rPr lang="el-GR" sz="2000" b="1" smtClean="0">
                <a:latin typeface="Arial" charset="0"/>
                <a:cs typeface="Arial" charset="0"/>
                <a:sym typeface="Symbol" pitchFamily="18" charset="2"/>
              </a:rPr>
              <a:t></a:t>
            </a:r>
            <a:r>
              <a:rPr lang="en-US" sz="2000" b="1" smtClean="0">
                <a:latin typeface="Arial" charset="0"/>
                <a:cs typeface="Arial" charset="0"/>
              </a:rPr>
              <a:t>-6,0</a:t>
            </a:r>
            <a:r>
              <a:rPr lang="el-GR" sz="2000" b="1" smtClean="0">
                <a:latin typeface="Arial" charset="0"/>
                <a:cs typeface="Arial" charset="0"/>
              </a:rPr>
              <a:t>% φέτος</a:t>
            </a:r>
          </a:p>
          <a:p>
            <a:pPr lvl="2">
              <a:lnSpc>
                <a:spcPct val="90000"/>
              </a:lnSpc>
            </a:pPr>
            <a:endParaRPr lang="el-GR" sz="1000" smtClean="0">
              <a:latin typeface="Arial" charset="0"/>
              <a:cs typeface="Arial" charset="0"/>
            </a:endParaRPr>
          </a:p>
          <a:p>
            <a:pPr>
              <a:lnSpc>
                <a:spcPct val="90000"/>
              </a:lnSpc>
            </a:pPr>
            <a:r>
              <a:rPr lang="el-GR" sz="2400" smtClean="0">
                <a:latin typeface="Arial" charset="0"/>
                <a:cs typeface="Arial" charset="0"/>
              </a:rPr>
              <a:t>Διεύρυνση πτώσης επενδυτικών δαπανών</a:t>
            </a:r>
            <a:r>
              <a:rPr lang="el-GR" sz="2400" b="1" smtClean="0">
                <a:latin typeface="Arial" charset="0"/>
                <a:cs typeface="Arial" charset="0"/>
              </a:rPr>
              <a:t> </a:t>
            </a:r>
            <a:r>
              <a:rPr lang="el-GR" sz="2400" smtClean="0">
                <a:latin typeface="Arial" charset="0"/>
                <a:cs typeface="Arial" charset="0"/>
              </a:rPr>
              <a:t>(</a:t>
            </a:r>
            <a:r>
              <a:rPr lang="el-GR" sz="2400" smtClean="0">
                <a:latin typeface="Arial" charset="0"/>
                <a:cs typeface="Arial" charset="0"/>
                <a:sym typeface="Symbol" pitchFamily="18" charset="2"/>
              </a:rPr>
              <a:t>-9%)</a:t>
            </a:r>
            <a:r>
              <a:rPr lang="el-GR" sz="2400" smtClean="0">
                <a:latin typeface="Arial" charset="0"/>
                <a:cs typeface="Arial" charset="0"/>
              </a:rPr>
              <a:t> </a:t>
            </a:r>
          </a:p>
          <a:p>
            <a:pPr lvl="1">
              <a:lnSpc>
                <a:spcPct val="90000"/>
              </a:lnSpc>
              <a:buFontTx/>
              <a:buChar char="o"/>
            </a:pPr>
            <a:r>
              <a:rPr lang="el-GR" sz="1500" smtClean="0">
                <a:latin typeface="Arial" charset="0"/>
                <a:cs typeface="Arial" charset="0"/>
              </a:rPr>
              <a:t>Παρότι επιταχύνεται ιδιαίτερα το ΠΔΕ στο τελευταίο τετράμηνο του 2013, οι </a:t>
            </a:r>
            <a:r>
              <a:rPr lang="el-GR" sz="1500" smtClean="0">
                <a:latin typeface="Arial" charset="0"/>
                <a:cs typeface="Arial" charset="0"/>
                <a:sym typeface="Symbol" pitchFamily="18" charset="2"/>
              </a:rPr>
              <a:t> ιδιωτικοποιήσεις κινούνται με πολύ χαμηλότερους των αναμενόμενων ρυθμούς</a:t>
            </a:r>
          </a:p>
          <a:p>
            <a:pPr lvl="1">
              <a:lnSpc>
                <a:spcPct val="90000"/>
              </a:lnSpc>
              <a:buFontTx/>
              <a:buChar char="o"/>
            </a:pPr>
            <a:r>
              <a:rPr lang="el-GR" sz="1500" smtClean="0">
                <a:latin typeface="Arial" charset="0"/>
                <a:cs typeface="Arial" charset="0"/>
                <a:sym typeface="Symbol" pitchFamily="18" charset="2"/>
              </a:rPr>
              <a:t>Προγραμματικό το διεθνές επενδυτικό ενδιαφέρον, φτωχό το υλοποιούμενο</a:t>
            </a:r>
          </a:p>
          <a:p>
            <a:pPr lvl="1">
              <a:lnSpc>
                <a:spcPct val="90000"/>
              </a:lnSpc>
              <a:buFontTx/>
              <a:buChar char="o"/>
            </a:pPr>
            <a:r>
              <a:rPr lang="el-GR" sz="1500" smtClean="0">
                <a:latin typeface="Arial" charset="0"/>
                <a:cs typeface="Arial" charset="0"/>
                <a:sym typeface="Symbol" pitchFamily="18" charset="2"/>
              </a:rPr>
              <a:t>Σε πτωτική τροχιά η εγχώρια ζήτηση</a:t>
            </a:r>
            <a:endParaRPr lang="el-GR" sz="1500" smtClean="0">
              <a:latin typeface="Arial" charset="0"/>
              <a:cs typeface="Arial" charset="0"/>
            </a:endParaRPr>
          </a:p>
          <a:p>
            <a:pPr lvl="1">
              <a:lnSpc>
                <a:spcPct val="90000"/>
              </a:lnSpc>
              <a:buFontTx/>
              <a:buChar char="o"/>
            </a:pPr>
            <a:r>
              <a:rPr lang="el-GR" sz="1500" smtClean="0">
                <a:latin typeface="Arial" charset="0"/>
                <a:cs typeface="Arial" charset="0"/>
              </a:rPr>
              <a:t>Χαμηλότερη από πέρυσι διεθνής ζήτηση, εκτός συγκεκριμένων προϊόντων (πχ. αγροτικά)</a:t>
            </a:r>
          </a:p>
          <a:p>
            <a:pPr lvl="1">
              <a:lnSpc>
                <a:spcPct val="90000"/>
              </a:lnSpc>
              <a:buFontTx/>
              <a:buChar char="o"/>
            </a:pPr>
            <a:r>
              <a:rPr lang="el-GR" sz="1500" smtClean="0">
                <a:latin typeface="Arial" charset="0"/>
                <a:cs typeface="Arial" charset="0"/>
              </a:rPr>
              <a:t>Παραμένει δύσκολη η άντληση ρευστότητας έως ότου πραγματοποιηθεί το </a:t>
            </a:r>
            <a:r>
              <a:rPr lang="en-US" sz="1500" smtClean="0">
                <a:latin typeface="Arial" charset="0"/>
                <a:cs typeface="Arial" charset="0"/>
              </a:rPr>
              <a:t>stress test </a:t>
            </a:r>
            <a:endParaRPr lang="el-GR" sz="1500" smtClean="0">
              <a:latin typeface="Arial" charset="0"/>
              <a:cs typeface="Arial" charset="0"/>
            </a:endParaRPr>
          </a:p>
          <a:p>
            <a:pPr lvl="1">
              <a:lnSpc>
                <a:spcPct val="90000"/>
              </a:lnSpc>
              <a:buFontTx/>
              <a:buChar char="o"/>
            </a:pPr>
            <a:r>
              <a:rPr lang="el-GR" sz="1500" smtClean="0">
                <a:latin typeface="Arial" charset="0"/>
                <a:cs typeface="Arial" charset="0"/>
              </a:rPr>
              <a:t>Από-αποθεματοποίηση κατά το τρέχον εξάμηνο </a:t>
            </a:r>
          </a:p>
        </p:txBody>
      </p:sp>
      <p:sp>
        <p:nvSpPr>
          <p:cNvPr id="81923" name="Title 3"/>
          <p:cNvSpPr>
            <a:spLocks/>
          </p:cNvSpPr>
          <p:nvPr/>
        </p:nvSpPr>
        <p:spPr bwMode="auto">
          <a:xfrm>
            <a:off x="0" y="404813"/>
            <a:ext cx="9144000" cy="871537"/>
          </a:xfrm>
          <a:prstGeom prst="rect">
            <a:avLst/>
          </a:prstGeom>
          <a:solidFill>
            <a:srgbClr val="336666"/>
          </a:solidFill>
          <a:ln w="9525">
            <a:noFill/>
            <a:miter lim="800000"/>
            <a:headEnd/>
            <a:tailEnd/>
          </a:ln>
        </p:spPr>
        <p:txBody>
          <a:bodyPr anchor="ctr"/>
          <a:lstStyle/>
          <a:p>
            <a:pPr algn="ctr" eaLnBrk="0" hangingPunct="0"/>
            <a:r>
              <a:rPr lang="el-GR" sz="3600">
                <a:solidFill>
                  <a:schemeClr val="bg1"/>
                </a:solidFill>
              </a:rPr>
              <a:t>Προβλέψεις 2013</a:t>
            </a:r>
            <a:endParaRPr lang="el-GR" sz="3600">
              <a:solidFill>
                <a:schemeClr val="tx2"/>
              </a:solidFill>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Rectangle 3"/>
          <p:cNvSpPr>
            <a:spLocks noGrp="1" noChangeArrowheads="1"/>
          </p:cNvSpPr>
          <p:nvPr>
            <p:ph idx="4294967295"/>
          </p:nvPr>
        </p:nvSpPr>
        <p:spPr>
          <a:xfrm>
            <a:off x="250825" y="1268413"/>
            <a:ext cx="8210550" cy="5589587"/>
          </a:xfrm>
        </p:spPr>
        <p:txBody>
          <a:bodyPr/>
          <a:lstStyle/>
          <a:p>
            <a:pPr algn="just" eaLnBrk="1" hangingPunct="1">
              <a:lnSpc>
                <a:spcPct val="80000"/>
              </a:lnSpc>
              <a:spcBef>
                <a:spcPts val="300"/>
              </a:spcBef>
              <a:spcAft>
                <a:spcPts val="300"/>
              </a:spcAft>
              <a:buClr>
                <a:srgbClr val="336666"/>
              </a:buClr>
              <a:buFontTx/>
              <a:buNone/>
            </a:pPr>
            <a:r>
              <a:rPr lang="el-GR" sz="2800" b="1" u="sng" smtClean="0">
                <a:latin typeface="Arial" charset="0"/>
                <a:cs typeface="Arial" charset="0"/>
                <a:sym typeface="Wingdings" pitchFamily="2" charset="2"/>
              </a:rPr>
              <a:t>Εξωτερικός Τομέας</a:t>
            </a:r>
          </a:p>
          <a:p>
            <a:pPr algn="just" eaLnBrk="1" hangingPunct="1">
              <a:lnSpc>
                <a:spcPct val="80000"/>
              </a:lnSpc>
              <a:spcBef>
                <a:spcPts val="600"/>
              </a:spcBef>
              <a:spcAft>
                <a:spcPts val="600"/>
              </a:spcAft>
              <a:buClr>
                <a:srgbClr val="336666"/>
              </a:buClr>
              <a:buFont typeface="Arial" charset="0"/>
              <a:buNone/>
            </a:pPr>
            <a:endParaRPr lang="el-GR" altLang="ja-JP" sz="800" b="1" u="sng" smtClean="0">
              <a:latin typeface="Arial" charset="0"/>
              <a:cs typeface="Arial" charset="0"/>
            </a:endParaRPr>
          </a:p>
          <a:p>
            <a:pPr algn="just" eaLnBrk="1" hangingPunct="1">
              <a:lnSpc>
                <a:spcPct val="80000"/>
              </a:lnSpc>
              <a:spcBef>
                <a:spcPts val="600"/>
              </a:spcBef>
              <a:spcAft>
                <a:spcPts val="600"/>
              </a:spcAft>
              <a:buClr>
                <a:schemeClr val="tx1"/>
              </a:buClr>
            </a:pPr>
            <a:r>
              <a:rPr lang="el-GR" altLang="ja-JP" sz="2400" b="1" smtClean="0">
                <a:latin typeface="Arial" charset="0"/>
                <a:cs typeface="Arial" charset="0"/>
              </a:rPr>
              <a:t>Ενίσχυση πρωτίστως λόγω τουρισμού: μικρή άνοδος εξαγωγών στο </a:t>
            </a:r>
            <a:r>
              <a:rPr lang="el-GR" sz="2400" b="1" smtClean="0">
                <a:latin typeface="Arial" charset="0"/>
                <a:cs typeface="Arial" charset="0"/>
                <a:sym typeface="Symbol" pitchFamily="18" charset="2"/>
              </a:rPr>
              <a:t>+1,5%</a:t>
            </a:r>
            <a:r>
              <a:rPr lang="el-GR" altLang="ja-JP" sz="2400" smtClean="0">
                <a:latin typeface="Arial" charset="0"/>
              </a:rPr>
              <a:t> </a:t>
            </a:r>
          </a:p>
          <a:p>
            <a:pPr lvl="1" algn="just" eaLnBrk="1" hangingPunct="1">
              <a:lnSpc>
                <a:spcPct val="80000"/>
              </a:lnSpc>
              <a:spcBef>
                <a:spcPts val="600"/>
              </a:spcBef>
              <a:spcAft>
                <a:spcPts val="600"/>
              </a:spcAft>
            </a:pPr>
            <a:r>
              <a:rPr lang="el-GR" altLang="ja-JP" sz="1800" smtClean="0">
                <a:latin typeface="Arial" charset="0"/>
              </a:rPr>
              <a:t>Συνέχιση ήπιας αύξησης στις εξαγωγές αγαθών, προερχόμενη κυρίως από τα πετρελαιοειδή </a:t>
            </a:r>
            <a:r>
              <a:rPr lang="el-GR" altLang="ja-JP" sz="1800" smtClean="0">
                <a:latin typeface="Arial" charset="0"/>
                <a:sym typeface="Wingdings" pitchFamily="2" charset="2"/>
              </a:rPr>
              <a:t> αναθέρμανση ζήτησης από Ευρωζώνη, καθώς υποχωρεί η ύφεση, αυξάνονται οι ροές προς Κίνα, όχι όμως και προς Ν.Α. Ασία</a:t>
            </a:r>
          </a:p>
          <a:p>
            <a:pPr algn="just" eaLnBrk="1" hangingPunct="1">
              <a:lnSpc>
                <a:spcPct val="80000"/>
              </a:lnSpc>
              <a:spcBef>
                <a:spcPts val="600"/>
              </a:spcBef>
              <a:spcAft>
                <a:spcPts val="600"/>
              </a:spcAft>
              <a:buFont typeface="Lucida Grande"/>
              <a:buChar char="•"/>
            </a:pPr>
            <a:r>
              <a:rPr lang="el-GR" altLang="ja-JP" sz="2200" b="1" smtClean="0">
                <a:latin typeface="Arial" charset="0"/>
              </a:rPr>
              <a:t>Κλιμάκωση υποχώρησης εισαγωγών, </a:t>
            </a:r>
            <a:r>
              <a:rPr lang="el-GR" altLang="ja-JP" sz="2200" smtClean="0">
                <a:latin typeface="Arial" charset="0"/>
              </a:rPr>
              <a:t>λόγω φθίνουσας ζήτησης </a:t>
            </a:r>
            <a:r>
              <a:rPr lang="el-GR" sz="2200" b="1" smtClean="0">
                <a:latin typeface="Arial" charset="0"/>
                <a:cs typeface="Arial" charset="0"/>
              </a:rPr>
              <a:t>(</a:t>
            </a:r>
            <a:r>
              <a:rPr lang="el-GR" sz="2200" b="1" smtClean="0">
                <a:latin typeface="Arial" charset="0"/>
                <a:cs typeface="Arial" charset="0"/>
                <a:sym typeface="Symbol" pitchFamily="18" charset="2"/>
              </a:rPr>
              <a:t>-11,0%)</a:t>
            </a:r>
          </a:p>
          <a:p>
            <a:pPr algn="just" eaLnBrk="1" hangingPunct="1">
              <a:lnSpc>
                <a:spcPct val="80000"/>
              </a:lnSpc>
              <a:spcBef>
                <a:spcPts val="600"/>
              </a:spcBef>
              <a:spcAft>
                <a:spcPts val="600"/>
              </a:spcAft>
              <a:buFont typeface="Lucida Grande"/>
              <a:buChar char="•"/>
            </a:pPr>
            <a:r>
              <a:rPr lang="el-GR" altLang="ja-JP" sz="2200" b="1" smtClean="0">
                <a:latin typeface="Arial" charset="0"/>
                <a:sym typeface="Symbol" pitchFamily="18" charset="2"/>
              </a:rPr>
              <a:t>Συρρίκνωση ελλείμματος εξωτερικού τομέα κοντά στο 3% του ΑΕΠ, από 7% το 2012</a:t>
            </a:r>
            <a:endParaRPr lang="el-GR" sz="1800" smtClean="0">
              <a:latin typeface="Arial" charset="0"/>
              <a:cs typeface="Arial" charset="0"/>
            </a:endParaRPr>
          </a:p>
        </p:txBody>
      </p:sp>
      <p:sp>
        <p:nvSpPr>
          <p:cNvPr id="63490" name="Title 3"/>
          <p:cNvSpPr>
            <a:spLocks noGrp="1"/>
          </p:cNvSpPr>
          <p:nvPr>
            <p:ph type="title" idx="4294967295"/>
          </p:nvPr>
        </p:nvSpPr>
        <p:spPr>
          <a:xfrm>
            <a:off x="0" y="381000"/>
            <a:ext cx="9144000" cy="871538"/>
          </a:xfrm>
          <a:solidFill>
            <a:srgbClr val="336666"/>
          </a:solidFill>
        </p:spPr>
        <p:txBody>
          <a:bodyPr/>
          <a:lstStyle/>
          <a:p>
            <a:r>
              <a:rPr lang="el-GR" sz="3600" smtClean="0">
                <a:solidFill>
                  <a:schemeClr val="bg1"/>
                </a:solidFill>
                <a:latin typeface="Arial" charset="0"/>
                <a:cs typeface="Arial" charset="0"/>
              </a:rPr>
              <a:t>Προβλέψεις 2013</a:t>
            </a:r>
            <a:endParaRPr lang="el-GR" sz="3600" smtClean="0">
              <a:latin typeface="Arial" charset="0"/>
              <a:cs typeface="Arial" charset="0"/>
            </a:endParaRPr>
          </a:p>
        </p:txBody>
      </p:sp>
      <p:sp>
        <p:nvSpPr>
          <p:cNvPr id="2" name="Slide Number Placeholder 1"/>
          <p:cNvSpPr>
            <a:spLocks noGrp="1"/>
          </p:cNvSpPr>
          <p:nvPr>
            <p:ph type="sldNum" sz="quarter" idx="12"/>
          </p:nvPr>
        </p:nvSpPr>
        <p:spPr/>
        <p:txBody>
          <a:bodyPr/>
          <a:lstStyle/>
          <a:p>
            <a:pPr>
              <a:defRPr/>
            </a:pPr>
            <a:fld id="{A6E65FA7-2315-400D-BBC8-4BDED62BADAC}" type="slidenum">
              <a:rPr lang="el-GR" smtClean="0"/>
              <a:pPr>
                <a:defRPr/>
              </a:pPr>
              <a:t>36</a:t>
            </a:fld>
            <a:endParaRPr lang="el-GR"/>
          </a:p>
        </p:txBody>
      </p:sp>
      <p:sp>
        <p:nvSpPr>
          <p:cNvPr id="63492" name="TextBox 2"/>
          <p:cNvSpPr txBox="1">
            <a:spLocks noChangeArrowheads="1"/>
          </p:cNvSpPr>
          <p:nvPr/>
        </p:nvSpPr>
        <p:spPr bwMode="auto">
          <a:xfrm>
            <a:off x="395288" y="5589588"/>
            <a:ext cx="7921625" cy="1006475"/>
          </a:xfrm>
          <a:prstGeom prst="rect">
            <a:avLst/>
          </a:prstGeom>
          <a:solidFill>
            <a:srgbClr val="336666"/>
          </a:solidFill>
          <a:ln w="9525">
            <a:noFill/>
            <a:miter lim="800000"/>
            <a:headEnd/>
            <a:tailEnd/>
          </a:ln>
        </p:spPr>
        <p:txBody>
          <a:bodyPr>
            <a:spAutoFit/>
          </a:bodyPr>
          <a:lstStyle/>
          <a:p>
            <a:pPr algn="ctr"/>
            <a:r>
              <a:rPr lang="el-GR" sz="2000" u="sng">
                <a:solidFill>
                  <a:srgbClr val="FFFFFF"/>
                </a:solidFill>
                <a:cs typeface="Arial" charset="0"/>
              </a:rPr>
              <a:t>Συνεκτιμώντας τις πλέον πρόσφατες τάσεις στις συνιστώσες του ΑΕΠ, εκτιμάται ότι η </a:t>
            </a:r>
            <a:r>
              <a:rPr lang="el-GR" sz="2000" b="1" u="sng">
                <a:solidFill>
                  <a:srgbClr val="FFFFFF"/>
                </a:solidFill>
                <a:cs typeface="Arial" charset="0"/>
              </a:rPr>
              <a:t>ύφεση το 2013</a:t>
            </a:r>
            <a:r>
              <a:rPr lang="el-GR" sz="2000" u="sng">
                <a:solidFill>
                  <a:srgbClr val="FFFFFF"/>
                </a:solidFill>
                <a:cs typeface="Arial" charset="0"/>
              </a:rPr>
              <a:t> να</a:t>
            </a:r>
            <a:r>
              <a:rPr lang="el-GR" sz="2000" b="1" u="sng">
                <a:solidFill>
                  <a:srgbClr val="FFFFFF"/>
                </a:solidFill>
                <a:cs typeface="Arial" charset="0"/>
              </a:rPr>
              <a:t> </a:t>
            </a:r>
            <a:r>
              <a:rPr lang="el-GR" sz="2000" u="sng">
                <a:solidFill>
                  <a:srgbClr val="FFFFFF"/>
                </a:solidFill>
                <a:cs typeface="Arial" charset="0"/>
              </a:rPr>
              <a:t>διαμορφωθεί στην </a:t>
            </a:r>
            <a:r>
              <a:rPr lang="el-GR" sz="2000" b="1" u="sng">
                <a:solidFill>
                  <a:srgbClr val="FFFFFF"/>
                </a:solidFill>
                <a:cs typeface="Arial" charset="0"/>
              </a:rPr>
              <a:t>περιοχή του 4,1 - 4,2%</a:t>
            </a:r>
            <a:endParaRPr lang="en-US" sz="2000">
              <a:solidFill>
                <a:srgbClr val="FFFFFF"/>
              </a:solidFill>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3"/>
          <p:cNvSpPr>
            <a:spLocks noGrp="1" noChangeArrowheads="1"/>
          </p:cNvSpPr>
          <p:nvPr>
            <p:ph type="body" idx="4294967295"/>
          </p:nvPr>
        </p:nvSpPr>
        <p:spPr>
          <a:xfrm>
            <a:off x="250825" y="1244600"/>
            <a:ext cx="8569325" cy="5589588"/>
          </a:xfrm>
        </p:spPr>
        <p:txBody>
          <a:bodyPr/>
          <a:lstStyle/>
          <a:p>
            <a:pPr>
              <a:lnSpc>
                <a:spcPct val="90000"/>
              </a:lnSpc>
              <a:spcBef>
                <a:spcPts val="600"/>
              </a:spcBef>
              <a:spcAft>
                <a:spcPts val="600"/>
              </a:spcAft>
            </a:pPr>
            <a:r>
              <a:rPr lang="el-GR" sz="2400" smtClean="0">
                <a:latin typeface="Arial" charset="0"/>
                <a:cs typeface="Arial" charset="0"/>
                <a:sym typeface="Wingdings" pitchFamily="2" charset="2"/>
              </a:rPr>
              <a:t>Εκ νέου κλιμάκωση ανεργίας στο δ’ τρίμηνο λόγω της ολοκλήρωσης της εποχικής απασχόλησης, αναιμικής ζήτησης, ισχνής επενδυτικής δραστηριότητας και, σε μικρό βαθμό, αναδιοργάνωσης δημόσιου τομέα</a:t>
            </a:r>
            <a:endParaRPr lang="el-GR" sz="2000" smtClean="0">
              <a:latin typeface="Arial" charset="0"/>
              <a:cs typeface="Arial" charset="0"/>
              <a:sym typeface="Wingdings" pitchFamily="2" charset="2"/>
            </a:endParaRPr>
          </a:p>
          <a:p>
            <a:pPr lvl="1">
              <a:lnSpc>
                <a:spcPct val="90000"/>
              </a:lnSpc>
              <a:spcBef>
                <a:spcPts val="600"/>
              </a:spcBef>
              <a:spcAft>
                <a:spcPts val="600"/>
              </a:spcAft>
              <a:buFontTx/>
              <a:buChar char="o"/>
            </a:pPr>
            <a:r>
              <a:rPr lang="el-GR" sz="2000" smtClean="0">
                <a:latin typeface="Arial" charset="0"/>
                <a:cs typeface="Arial" charset="0"/>
              </a:rPr>
              <a:t>Αντίρροπη επίδραση από προγράμματα του ΟΑΕΔ  </a:t>
            </a:r>
          </a:p>
          <a:p>
            <a:pPr>
              <a:lnSpc>
                <a:spcPct val="90000"/>
              </a:lnSpc>
              <a:spcBef>
                <a:spcPts val="600"/>
              </a:spcBef>
              <a:spcAft>
                <a:spcPts val="600"/>
              </a:spcAft>
              <a:buSzPct val="85000"/>
              <a:buFontTx/>
              <a:buChar char="o"/>
            </a:pPr>
            <a:r>
              <a:rPr lang="el-GR" sz="2400" u="sng" smtClean="0">
                <a:latin typeface="Arial" charset="0"/>
                <a:cs typeface="Arial" charset="0"/>
                <a:sym typeface="Wingdings" pitchFamily="2" charset="2"/>
              </a:rPr>
              <a:t>Εκτίμηση ΙΟΒΕ για ανεργία 2013: </a:t>
            </a:r>
            <a:r>
              <a:rPr lang="el-GR" sz="2400" b="1" u="sng" smtClean="0">
                <a:latin typeface="Arial" charset="0"/>
                <a:cs typeface="Arial" charset="0"/>
                <a:sym typeface="Wingdings" pitchFamily="2" charset="2"/>
              </a:rPr>
              <a:t>27,5%</a:t>
            </a:r>
            <a:r>
              <a:rPr lang="el-GR" sz="2400" u="sng" smtClean="0">
                <a:latin typeface="Arial" charset="0"/>
                <a:cs typeface="Arial" charset="0"/>
                <a:sym typeface="Wingdings" pitchFamily="2" charset="2"/>
              </a:rPr>
              <a:t> </a:t>
            </a:r>
            <a:endParaRPr lang="el-GR" sz="2400" b="1" u="sng" smtClean="0">
              <a:latin typeface="Arial" charset="0"/>
              <a:cs typeface="Arial" charset="0"/>
              <a:sym typeface="Wingdings" pitchFamily="2" charset="2"/>
            </a:endParaRPr>
          </a:p>
          <a:p>
            <a:pPr>
              <a:lnSpc>
                <a:spcPct val="90000"/>
              </a:lnSpc>
              <a:spcBef>
                <a:spcPts val="600"/>
              </a:spcBef>
              <a:spcAft>
                <a:spcPts val="600"/>
              </a:spcAft>
            </a:pPr>
            <a:r>
              <a:rPr lang="el-GR" sz="2400" smtClean="0">
                <a:latin typeface="Arial" charset="0"/>
                <a:cs typeface="Arial" charset="0"/>
              </a:rPr>
              <a:t>Η φθίνουσα ζήτηση θα οδηγήσει σε περαιτέρω </a:t>
            </a:r>
            <a:r>
              <a:rPr lang="el-GR" sz="2400" b="1" smtClean="0">
                <a:latin typeface="Arial" charset="0"/>
                <a:cs typeface="Arial" charset="0"/>
              </a:rPr>
              <a:t>πτώση τιμών </a:t>
            </a:r>
            <a:r>
              <a:rPr lang="el-GR" sz="2400" b="1" smtClean="0">
                <a:latin typeface="Arial" charset="0"/>
                <a:cs typeface="Arial" charset="0"/>
                <a:sym typeface="Wingdings" pitchFamily="2" charset="2"/>
              </a:rPr>
              <a:t> </a:t>
            </a:r>
            <a:r>
              <a:rPr lang="el-GR" sz="2400" smtClean="0">
                <a:latin typeface="Arial" charset="0"/>
                <a:cs typeface="Arial" charset="0"/>
                <a:sym typeface="Wingdings" pitchFamily="2" charset="2"/>
              </a:rPr>
              <a:t>κλιμάκωση αποπληθωριστικής τάσης</a:t>
            </a:r>
          </a:p>
          <a:p>
            <a:pPr lvl="1">
              <a:lnSpc>
                <a:spcPct val="90000"/>
              </a:lnSpc>
              <a:spcBef>
                <a:spcPts val="600"/>
              </a:spcBef>
              <a:spcAft>
                <a:spcPts val="600"/>
              </a:spcAft>
              <a:buSzPct val="85000"/>
              <a:buFontTx/>
              <a:buChar char="o"/>
            </a:pPr>
            <a:r>
              <a:rPr lang="el-GR" sz="1800" smtClean="0">
                <a:latin typeface="Arial" charset="0"/>
                <a:cs typeface="Arial" charset="0"/>
                <a:sym typeface="Wingdings" pitchFamily="2" charset="2"/>
              </a:rPr>
              <a:t>Μείωση ΦΠΑ στην εστίαση αποτυπώθηκε σε υποχώρηση τιμών στα Ξενοδοχεία-Καφέ-Εστιατόρια στην περίοδο Αυγούστου – Σεπτεμβρίου (-3,0%) </a:t>
            </a:r>
            <a:r>
              <a:rPr lang="el-GR" sz="1800" smtClean="0">
                <a:latin typeface="Wingdings" pitchFamily="2" charset="2"/>
                <a:sym typeface="Wingdings" pitchFamily="2" charset="2"/>
              </a:rPr>
              <a:t></a:t>
            </a:r>
            <a:r>
              <a:rPr lang="el-GR" sz="1800" smtClean="0">
                <a:latin typeface="Arial" charset="0"/>
                <a:cs typeface="Arial" charset="0"/>
                <a:sym typeface="Wingdings" pitchFamily="2" charset="2"/>
              </a:rPr>
              <a:t>μικρότερη της επιδιωκόμενης (</a:t>
            </a:r>
            <a:r>
              <a:rPr lang="el-GR" sz="1800" b="1" smtClean="0">
                <a:latin typeface="Arial" charset="0"/>
                <a:cs typeface="Arial" charset="0"/>
                <a:sym typeface="Symbol" pitchFamily="18" charset="2"/>
              </a:rPr>
              <a:t></a:t>
            </a:r>
            <a:r>
              <a:rPr lang="el-GR" sz="1800" smtClean="0">
                <a:latin typeface="Arial" charset="0"/>
                <a:cs typeface="Arial" charset="0"/>
                <a:sym typeface="Wingdings" pitchFamily="2" charset="2"/>
              </a:rPr>
              <a:t>-5,0 έως -8,0%) </a:t>
            </a:r>
          </a:p>
          <a:p>
            <a:pPr lvl="1">
              <a:lnSpc>
                <a:spcPct val="90000"/>
              </a:lnSpc>
              <a:spcBef>
                <a:spcPts val="600"/>
              </a:spcBef>
              <a:spcAft>
                <a:spcPts val="600"/>
              </a:spcAft>
              <a:buSzPct val="85000"/>
              <a:buFontTx/>
              <a:buChar char="o"/>
            </a:pPr>
            <a:r>
              <a:rPr lang="el-GR" sz="1800" smtClean="0">
                <a:latin typeface="Arial" charset="0"/>
                <a:cs typeface="Arial" charset="0"/>
                <a:sym typeface="Wingdings" pitchFamily="2" charset="2"/>
              </a:rPr>
              <a:t>Μικρή συγκράτηση μείωσης τιμών από ενδεχόμενη αύξηση των εισιτηρίων των αστικών συγκοινωνιών στην Αθήνα</a:t>
            </a:r>
          </a:p>
          <a:p>
            <a:pPr>
              <a:lnSpc>
                <a:spcPct val="90000"/>
              </a:lnSpc>
              <a:spcBef>
                <a:spcPts val="600"/>
              </a:spcBef>
              <a:spcAft>
                <a:spcPts val="600"/>
              </a:spcAft>
              <a:buFontTx/>
              <a:buChar char="o"/>
            </a:pPr>
            <a:r>
              <a:rPr lang="el-GR" sz="2400" u="sng" smtClean="0">
                <a:latin typeface="Arial" charset="0"/>
                <a:cs typeface="Arial" charset="0"/>
                <a:sym typeface="Wingdings" pitchFamily="2" charset="2"/>
              </a:rPr>
              <a:t>Ακολούθως, </a:t>
            </a:r>
            <a:r>
              <a:rPr lang="el-GR" sz="2400" b="1" u="sng" smtClean="0">
                <a:latin typeface="Arial" charset="0"/>
                <a:cs typeface="Arial" charset="0"/>
                <a:sym typeface="Wingdings" pitchFamily="2" charset="2"/>
              </a:rPr>
              <a:t>αποπληθωρισμός </a:t>
            </a:r>
            <a:r>
              <a:rPr lang="el-GR" sz="2400" u="sng" smtClean="0">
                <a:latin typeface="Arial" charset="0"/>
                <a:cs typeface="Arial" charset="0"/>
                <a:sym typeface="Wingdings" pitchFamily="2" charset="2"/>
              </a:rPr>
              <a:t>το 2013, κατά -0,6%</a:t>
            </a:r>
            <a:endParaRPr lang="el-GR" sz="2400" b="1" u="sng" smtClean="0">
              <a:latin typeface="Arial" charset="0"/>
              <a:cs typeface="Arial" charset="0"/>
              <a:sym typeface="Wingdings" pitchFamily="2" charset="2"/>
            </a:endParaRPr>
          </a:p>
        </p:txBody>
      </p:sp>
      <p:sp>
        <p:nvSpPr>
          <p:cNvPr id="80899" name="Title 3"/>
          <p:cNvSpPr>
            <a:spLocks/>
          </p:cNvSpPr>
          <p:nvPr/>
        </p:nvSpPr>
        <p:spPr bwMode="auto">
          <a:xfrm>
            <a:off x="0" y="381000"/>
            <a:ext cx="9144000" cy="871538"/>
          </a:xfrm>
          <a:prstGeom prst="rect">
            <a:avLst/>
          </a:prstGeom>
          <a:solidFill>
            <a:srgbClr val="336666"/>
          </a:solidFill>
          <a:ln w="9525">
            <a:noFill/>
            <a:miter lim="800000"/>
            <a:headEnd/>
            <a:tailEnd/>
          </a:ln>
        </p:spPr>
        <p:txBody>
          <a:bodyPr anchor="ctr"/>
          <a:lstStyle/>
          <a:p>
            <a:pPr algn="ctr" eaLnBrk="0" hangingPunct="0"/>
            <a:r>
              <a:rPr lang="el-GR" sz="3600">
                <a:solidFill>
                  <a:schemeClr val="bg1"/>
                </a:solidFill>
              </a:rPr>
              <a:t>Προβλέψεις 2013</a:t>
            </a:r>
            <a:endParaRPr lang="el-GR" sz="3600">
              <a:solidFill>
                <a:schemeClr val="tx2"/>
              </a:solidFill>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Rectangle 37"/>
          <p:cNvSpPr/>
          <p:nvPr/>
        </p:nvSpPr>
        <p:spPr>
          <a:xfrm>
            <a:off x="1898650" y="3200400"/>
            <a:ext cx="1970088" cy="2743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4" name="Rectangle 2"/>
          <p:cNvSpPr txBox="1">
            <a:spLocks noChangeArrowheads="1"/>
          </p:cNvSpPr>
          <p:nvPr/>
        </p:nvSpPr>
        <p:spPr>
          <a:xfrm>
            <a:off x="971550" y="0"/>
            <a:ext cx="8172450" cy="981075"/>
          </a:xfrm>
          <a:prstGeom prst="rect">
            <a:avLst/>
          </a:prstGeom>
        </p:spPr>
        <p:txBody>
          <a:bodyPr rIns="720000" anchor="ctr">
            <a:normAutofit fontScale="97500"/>
          </a:bodyPr>
          <a:lstStyle>
            <a:lvl1pPr algn="ctr" defTabSz="914400" rtl="0" eaLnBrk="1" latinLnBrk="0" hangingPunct="1">
              <a:spcBef>
                <a:spcPct val="0"/>
              </a:spcBef>
              <a:buNone/>
              <a:defRPr sz="2400" kern="1200">
                <a:solidFill>
                  <a:schemeClr val="tx2"/>
                </a:solidFill>
                <a:latin typeface="Arial Black" pitchFamily="34" charset="0"/>
                <a:ea typeface="+mj-ea"/>
                <a:cs typeface="+mj-cs"/>
              </a:defRPr>
            </a:lvl1pPr>
          </a:lstStyle>
          <a:p>
            <a:pPr fontAlgn="auto">
              <a:spcAft>
                <a:spcPts val="0"/>
              </a:spcAft>
              <a:defRPr/>
            </a:pPr>
            <a:endParaRPr lang="el-GR" dirty="0"/>
          </a:p>
        </p:txBody>
      </p:sp>
      <p:sp>
        <p:nvSpPr>
          <p:cNvPr id="67587" name="Title 3"/>
          <p:cNvSpPr>
            <a:spLocks/>
          </p:cNvSpPr>
          <p:nvPr/>
        </p:nvSpPr>
        <p:spPr bwMode="auto">
          <a:xfrm>
            <a:off x="0" y="381000"/>
            <a:ext cx="9144000" cy="871538"/>
          </a:xfrm>
          <a:prstGeom prst="rect">
            <a:avLst/>
          </a:prstGeom>
          <a:solidFill>
            <a:srgbClr val="336666"/>
          </a:solidFill>
          <a:ln w="9525">
            <a:noFill/>
            <a:miter lim="800000"/>
            <a:headEnd/>
            <a:tailEnd/>
          </a:ln>
        </p:spPr>
        <p:txBody>
          <a:bodyPr anchor="ctr"/>
          <a:lstStyle/>
          <a:p>
            <a:pPr algn="ctr" eaLnBrk="0" hangingPunct="0"/>
            <a:r>
              <a:rPr lang="el-GR" sz="1400" b="1">
                <a:solidFill>
                  <a:schemeClr val="bg1"/>
                </a:solidFill>
                <a:cs typeface="Arial" charset="0"/>
              </a:rPr>
              <a:t>Μελέτη ΙΟΒΕ</a:t>
            </a:r>
            <a:br>
              <a:rPr lang="el-GR" sz="1400" b="1">
                <a:solidFill>
                  <a:schemeClr val="bg1"/>
                </a:solidFill>
                <a:cs typeface="Arial" charset="0"/>
              </a:rPr>
            </a:br>
            <a:r>
              <a:rPr lang="el-GR" sz="1400" b="1">
                <a:solidFill>
                  <a:schemeClr val="bg1"/>
                </a:solidFill>
                <a:cs typeface="Arial" charset="0"/>
              </a:rPr>
              <a:t>ΟΙΚΟΝΟΜΙΚΕΣ ΕΠΙΠΤΩΣΕΙΣ ΑΠΟ ΤΗ ΜΕΤΑΚΥΛΙΣΗ ΤΟΥ ΚΟΣΤΟΥΣ ΑΓΟΡΑΣ ΔΙΚΑΙΩΜΑΤΩΝ ΕΚΠΟΜΠΗΣ </a:t>
            </a:r>
            <a:r>
              <a:rPr lang="en-US" sz="1400" b="1">
                <a:solidFill>
                  <a:schemeClr val="bg1"/>
                </a:solidFill>
                <a:cs typeface="Arial" charset="0"/>
              </a:rPr>
              <a:t>CO</a:t>
            </a:r>
            <a:r>
              <a:rPr lang="el-GR" sz="1400" b="1" baseline="-25000">
                <a:solidFill>
                  <a:schemeClr val="bg1"/>
                </a:solidFill>
                <a:cs typeface="Arial" charset="0"/>
              </a:rPr>
              <a:t>2</a:t>
            </a:r>
            <a:r>
              <a:rPr lang="el-GR" sz="1400" b="1">
                <a:solidFill>
                  <a:schemeClr val="bg1"/>
                </a:solidFill>
                <a:cs typeface="Arial" charset="0"/>
              </a:rPr>
              <a:t> ΣΤΙΣ ΤΙΜΕΣ ΗΛΕΚΤΡΙΚΗΣ ΕΝΕΡΓΕΙΑΣ ΠΡΟΣ ΤΟΥΣ ΚΛΑΔΟΥΣ ΠΟΥ ΕΙΝΑΙ ΕΚΤΕΘΕΙΜΕΝΟΙ ΣΤΟΝ ΚΙΝΔΥΝΟ «ΔΙΑΡΡΟΗΣ ΑΝΘΡΑΚΑ» (</a:t>
            </a:r>
            <a:r>
              <a:rPr lang="en-US" sz="1400" b="1">
                <a:solidFill>
                  <a:schemeClr val="bg1"/>
                </a:solidFill>
                <a:cs typeface="Arial" charset="0"/>
              </a:rPr>
              <a:t>CARBON LEAKAGE</a:t>
            </a:r>
            <a:r>
              <a:rPr lang="el-GR" sz="1400" b="1">
                <a:solidFill>
                  <a:schemeClr val="bg1"/>
                </a:solidFill>
                <a:cs typeface="Arial" charset="0"/>
              </a:rPr>
              <a:t>)</a:t>
            </a:r>
            <a:endParaRPr lang="el-GR" sz="1400" b="1">
              <a:solidFill>
                <a:schemeClr val="bg1"/>
              </a:solidFill>
            </a:endParaRPr>
          </a:p>
        </p:txBody>
      </p:sp>
      <p:sp>
        <p:nvSpPr>
          <p:cNvPr id="67588" name="Text Box 8"/>
          <p:cNvSpPr txBox="1">
            <a:spLocks noChangeArrowheads="1"/>
          </p:cNvSpPr>
          <p:nvPr/>
        </p:nvSpPr>
        <p:spPr bwMode="auto">
          <a:xfrm>
            <a:off x="1547813" y="6446838"/>
            <a:ext cx="5976937" cy="366712"/>
          </a:xfrm>
          <a:prstGeom prst="rect">
            <a:avLst/>
          </a:prstGeom>
          <a:noFill/>
          <a:ln w="9525">
            <a:noFill/>
            <a:miter lim="800000"/>
            <a:headEnd/>
            <a:tailEnd/>
          </a:ln>
        </p:spPr>
        <p:txBody>
          <a:bodyPr>
            <a:spAutoFit/>
          </a:bodyPr>
          <a:lstStyle/>
          <a:p>
            <a:pPr algn="ctr">
              <a:spcBef>
                <a:spcPct val="50000"/>
              </a:spcBef>
            </a:pPr>
            <a:r>
              <a:rPr lang="el-GR" sz="1700" i="1"/>
              <a:t>Η μελέτη θα είναι διαθέσιμη στο </a:t>
            </a:r>
            <a:r>
              <a:rPr lang="en-US" sz="1700" i="1">
                <a:hlinkClick r:id="rId3"/>
              </a:rPr>
              <a:t>www.iobe.gr</a:t>
            </a:r>
            <a:r>
              <a:rPr lang="el-GR" sz="1700" i="1"/>
              <a:t> σε λίγες ημέρες</a:t>
            </a:r>
          </a:p>
        </p:txBody>
      </p:sp>
      <p:sp>
        <p:nvSpPr>
          <p:cNvPr id="67589" name="Content Placeholder 2"/>
          <p:cNvSpPr txBox="1">
            <a:spLocks/>
          </p:cNvSpPr>
          <p:nvPr/>
        </p:nvSpPr>
        <p:spPr bwMode="auto">
          <a:xfrm>
            <a:off x="179388" y="1412875"/>
            <a:ext cx="8640762" cy="4968875"/>
          </a:xfrm>
          <a:prstGeom prst="rect">
            <a:avLst/>
          </a:prstGeom>
          <a:noFill/>
          <a:ln w="9525">
            <a:noFill/>
            <a:miter lim="800000"/>
            <a:headEnd/>
            <a:tailEnd/>
          </a:ln>
        </p:spPr>
        <p:txBody>
          <a:bodyPr/>
          <a:lstStyle/>
          <a:p>
            <a:pPr marL="342900" indent="-342900" algn="just" eaLnBrk="0" hangingPunct="0">
              <a:spcBef>
                <a:spcPct val="20000"/>
              </a:spcBef>
              <a:buFont typeface="Arial" charset="0"/>
              <a:buChar char="•"/>
            </a:pPr>
            <a:r>
              <a:rPr lang="el-GR" sz="1700">
                <a:cs typeface="Arial" charset="0"/>
              </a:rPr>
              <a:t>Από 1/1/13 οι εταιρείες παραγωγής ηλεκτρικής ενέργειας στην ΕΕ υποχρεώνονται να αγοράζουν το σύνολο των δικαιωμάτων εκπομπής </a:t>
            </a:r>
            <a:r>
              <a:rPr lang="en-US" sz="1700">
                <a:cs typeface="Arial" charset="0"/>
              </a:rPr>
              <a:t>CO</a:t>
            </a:r>
            <a:r>
              <a:rPr lang="el-GR" sz="1700" baseline="-25000">
                <a:cs typeface="Arial" charset="0"/>
              </a:rPr>
              <a:t>2</a:t>
            </a:r>
            <a:r>
              <a:rPr lang="el-GR" sz="1700">
                <a:cs typeface="Arial" charset="0"/>
              </a:rPr>
              <a:t>, που αντιστοιχεί στην παραγωγή τους</a:t>
            </a:r>
          </a:p>
          <a:p>
            <a:pPr marL="742950" lvl="1" indent="-285750" algn="just" eaLnBrk="0" hangingPunct="0">
              <a:spcBef>
                <a:spcPct val="20000"/>
              </a:spcBef>
              <a:buFont typeface="Arial" charset="0"/>
              <a:buChar char="•"/>
            </a:pPr>
            <a:r>
              <a:rPr lang="el-GR" sz="1700">
                <a:cs typeface="Arial" charset="0"/>
              </a:rPr>
              <a:t>Πρόσθετο κόστος, που επηρεάζει την τιμή χονδρικής ηλεκτρικής ενέργειας</a:t>
            </a:r>
          </a:p>
          <a:p>
            <a:pPr marL="742950" lvl="1" indent="-285750" algn="just" eaLnBrk="0" hangingPunct="0">
              <a:spcBef>
                <a:spcPct val="20000"/>
              </a:spcBef>
              <a:buFont typeface="Arial" charset="0"/>
              <a:buChar char="•"/>
            </a:pPr>
            <a:r>
              <a:rPr lang="el-GR" sz="1600">
                <a:cs typeface="Arial" charset="0"/>
              </a:rPr>
              <a:t>Συνήθως το κόστος αυτό μετακυλίεται πλήρως ή μερικώς στα τιμολόγια ηλεκτρισμού, επιβαρύνοντας τους τελικούς καταναλωτές ηλεκτρικής ενέργειας (έμμεσο κόστος εκπομπών)</a:t>
            </a:r>
          </a:p>
          <a:p>
            <a:pPr marL="342900" indent="-342900" algn="just" eaLnBrk="0" hangingPunct="0">
              <a:spcBef>
                <a:spcPct val="20000"/>
              </a:spcBef>
              <a:buFont typeface="Arial" charset="0"/>
              <a:buChar char="•"/>
            </a:pPr>
            <a:r>
              <a:rPr lang="el-GR" sz="1700">
                <a:cs typeface="Arial" charset="0"/>
              </a:rPr>
              <a:t>Όμως η αύξηση του κόστους ηλεκτρικής ενέργειας επηρεάζει την ανταγωνιστική θέση κλάδων και επιχειρήσεων, ιδιαίτερα εκείνων για τους οποίους: </a:t>
            </a:r>
          </a:p>
          <a:p>
            <a:pPr marL="742950" lvl="1" indent="-285750" algn="just" eaLnBrk="0" hangingPunct="0">
              <a:spcBef>
                <a:spcPct val="20000"/>
              </a:spcBef>
              <a:buFont typeface="Arial" charset="0"/>
              <a:buChar char="–"/>
            </a:pPr>
            <a:r>
              <a:rPr lang="el-GR" sz="1400">
                <a:cs typeface="Arial" charset="0"/>
              </a:rPr>
              <a:t>Η ηλεκτρική ενέργεια συνιστά σημαντικό στοιχείο του κόστους παραγωγής τους και </a:t>
            </a:r>
          </a:p>
          <a:p>
            <a:pPr marL="742950" lvl="1" indent="-285750" algn="just" eaLnBrk="0" hangingPunct="0">
              <a:spcBef>
                <a:spcPct val="20000"/>
              </a:spcBef>
              <a:buFont typeface="Arial" charset="0"/>
              <a:buChar char="–"/>
            </a:pPr>
            <a:r>
              <a:rPr lang="el-GR" sz="1400">
                <a:cs typeface="Arial" charset="0"/>
              </a:rPr>
              <a:t>Δραστηριοποιούνται σε αγορές με έντονο ανταγωνισμό από επιχειρήσεις τρίτων χωρών οι οποίες δεν επιβαρύνονται με το κόστος εκπομπών </a:t>
            </a:r>
          </a:p>
          <a:p>
            <a:pPr marL="342900" indent="-342900" algn="just" eaLnBrk="0" hangingPunct="0">
              <a:spcBef>
                <a:spcPct val="20000"/>
              </a:spcBef>
              <a:buFont typeface="Arial" charset="0"/>
              <a:buChar char="•"/>
            </a:pPr>
            <a:endParaRPr lang="el-GR" sz="1700">
              <a:cs typeface="Arial" charset="0"/>
            </a:endParaRPr>
          </a:p>
          <a:p>
            <a:pPr marL="342900" indent="-342900" algn="just" eaLnBrk="0" hangingPunct="0">
              <a:spcBef>
                <a:spcPct val="20000"/>
              </a:spcBef>
              <a:buFont typeface="Arial" charset="0"/>
              <a:buChar char="•"/>
            </a:pPr>
            <a:r>
              <a:rPr lang="el-GR" sz="1700">
                <a:cs typeface="Arial" charset="0"/>
              </a:rPr>
              <a:t>Οι επιχειρήσεις αυτές είναι εκτεθειμένες στον κίνδυνο «διαρροής άνθρακα»: Αυξημένη πιθανότητα να μην μπορέσουν να αντεπεξέλθουν στην επιδείνωση της ανταγωνιστικότητάς τους και είτε να παύσουν τη λειτουργία τους, είτε να μετεγκατασταθούν σε χώρες που δεν επιβάλλουν αυτό το κόστος.</a:t>
            </a:r>
          </a:p>
        </p:txBody>
      </p:sp>
      <p:sp>
        <p:nvSpPr>
          <p:cNvPr id="2" name="Slide Number Placeholder 1"/>
          <p:cNvSpPr>
            <a:spLocks noGrp="1"/>
          </p:cNvSpPr>
          <p:nvPr>
            <p:ph type="sldNum" sz="quarter" idx="12"/>
          </p:nvPr>
        </p:nvSpPr>
        <p:spPr/>
        <p:txBody>
          <a:bodyPr/>
          <a:lstStyle/>
          <a:p>
            <a:pPr>
              <a:defRPr/>
            </a:pPr>
            <a:fld id="{1211A17F-DA21-4287-BBDC-3406FF109AAD}" type="slidenum">
              <a:rPr lang="el-GR" smtClean="0"/>
              <a:pPr>
                <a:defRPr/>
              </a:pPr>
              <a:t>38</a:t>
            </a:fld>
            <a:endParaRPr lang="el-GR"/>
          </a:p>
        </p:txBody>
      </p:sp>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Title 3"/>
          <p:cNvSpPr>
            <a:spLocks/>
          </p:cNvSpPr>
          <p:nvPr/>
        </p:nvSpPr>
        <p:spPr bwMode="auto">
          <a:xfrm>
            <a:off x="0" y="381000"/>
            <a:ext cx="9144000" cy="871538"/>
          </a:xfrm>
          <a:prstGeom prst="rect">
            <a:avLst/>
          </a:prstGeom>
          <a:solidFill>
            <a:srgbClr val="336666"/>
          </a:solidFill>
          <a:ln w="9525">
            <a:noFill/>
            <a:miter lim="800000"/>
            <a:headEnd/>
            <a:tailEnd/>
          </a:ln>
        </p:spPr>
        <p:txBody>
          <a:bodyPr anchor="ctr"/>
          <a:lstStyle/>
          <a:p>
            <a:pPr algn="ctr" eaLnBrk="0" hangingPunct="0"/>
            <a:r>
              <a:rPr lang="el-GR" sz="2800" b="1">
                <a:solidFill>
                  <a:schemeClr val="bg1"/>
                </a:solidFill>
              </a:rPr>
              <a:t>Το υπόβαθρο και ο σκοπός της μελέτης</a:t>
            </a:r>
          </a:p>
        </p:txBody>
      </p:sp>
      <p:sp>
        <p:nvSpPr>
          <p:cNvPr id="69634" name="Content Placeholder 2"/>
          <p:cNvSpPr>
            <a:spLocks noGrp="1"/>
          </p:cNvSpPr>
          <p:nvPr>
            <p:ph sz="quarter" idx="1"/>
          </p:nvPr>
        </p:nvSpPr>
        <p:spPr>
          <a:xfrm>
            <a:off x="179388" y="1341438"/>
            <a:ext cx="8640762" cy="3311525"/>
          </a:xfrm>
        </p:spPr>
        <p:txBody>
          <a:bodyPr/>
          <a:lstStyle/>
          <a:p>
            <a:pPr algn="just"/>
            <a:r>
              <a:rPr lang="el-GR" sz="1600" smtClean="0">
                <a:latin typeface="Arial" charset="0"/>
                <a:cs typeface="Arial" charset="0"/>
              </a:rPr>
              <a:t>Αναγνωρίζοντας τον κίνδυνο αυτό η ΕΕ (Οδηγία 2009/29/ΕΚ) </a:t>
            </a:r>
          </a:p>
          <a:p>
            <a:pPr lvl="1" algn="just"/>
            <a:r>
              <a:rPr lang="el-GR" sz="1400" smtClean="0">
                <a:latin typeface="Arial" charset="0"/>
                <a:cs typeface="Arial" charset="0"/>
              </a:rPr>
              <a:t>προέβλεψε ειδικά και προσωρινά μέτρα, οικονομικής ενίσχυσης για την αντιστάθμιση των αυξήσεων στις τιμές ηλεκτρικής ενέργειας και την ενσωμάτωση του κόστους εκπομπών. </a:t>
            </a:r>
          </a:p>
          <a:p>
            <a:pPr lvl="1" algn="just"/>
            <a:r>
              <a:rPr lang="el-GR" sz="1400" smtClean="0">
                <a:latin typeface="Arial" charset="0"/>
                <a:cs typeface="Arial" charset="0"/>
              </a:rPr>
              <a:t>Δημοσίευσε Κατευθυντήριες Γραμμές για τον τρόπο εφαρμογής και τη συμβατότητα των προβλεπόμενων μέτρων με τη νομοθεσία για τις κρατικές ενισχύσεις και, προσδιόρισε τους «επιλέξιμους» κλάδους που μπορούν να ενισχυθούν για μέρος αυτού του πρόσθετου κόστους</a:t>
            </a:r>
            <a:r>
              <a:rPr lang="en-US" sz="1400" smtClean="0">
                <a:latin typeface="Arial" charset="0"/>
                <a:cs typeface="Arial" charset="0"/>
              </a:rPr>
              <a:t> </a:t>
            </a:r>
            <a:r>
              <a:rPr lang="el-GR" sz="1400" smtClean="0">
                <a:latin typeface="Arial" charset="0"/>
                <a:cs typeface="Arial" charset="0"/>
              </a:rPr>
              <a:t>μέχρι και το 2020</a:t>
            </a:r>
            <a:r>
              <a:rPr lang="en-US" sz="1400" smtClean="0">
                <a:latin typeface="Arial" charset="0"/>
                <a:cs typeface="Arial" charset="0"/>
              </a:rPr>
              <a:t> </a:t>
            </a:r>
            <a:endParaRPr lang="el-GR" sz="1400" smtClean="0">
              <a:latin typeface="Arial" charset="0"/>
              <a:cs typeface="Arial" charset="0"/>
            </a:endParaRPr>
          </a:p>
          <a:p>
            <a:pPr algn="just"/>
            <a:r>
              <a:rPr lang="el-GR" sz="1600" smtClean="0">
                <a:latin typeface="Arial" charset="0"/>
                <a:cs typeface="Arial" charset="0"/>
              </a:rPr>
              <a:t>Τα μέτρα, ωστόσο, είναι εθελοντικού χαρακτήρα και η εφαρμογή τους εναπόκειται στη διακριτική ευχέρεια κάθε κράτους  </a:t>
            </a:r>
          </a:p>
          <a:p>
            <a:pPr algn="just"/>
            <a:r>
              <a:rPr lang="el-GR" sz="1600" smtClean="0">
                <a:latin typeface="Arial" charset="0"/>
                <a:cs typeface="Arial" charset="0"/>
              </a:rPr>
              <a:t>Μέχρι σήμερα η Ελλάδα δεν έχει επεξεργαστεί τέτοιο σχέδιο, παρά το γεγονός ότι το ενεργειακό κόστος για τις εγχώριες βιομηχανίες έχει αυξηθεί τα τελευταία χρόνια υπέρμετρα, υποσκάπτοντας σε μεγάλο βαθμό την ανταγωνιστικότητά τους</a:t>
            </a:r>
          </a:p>
          <a:p>
            <a:endParaRPr lang="el-GR" sz="1400" smtClean="0">
              <a:latin typeface="Arial" charset="0"/>
              <a:cs typeface="Arial" charset="0"/>
            </a:endParaRPr>
          </a:p>
        </p:txBody>
      </p:sp>
      <p:sp>
        <p:nvSpPr>
          <p:cNvPr id="6" name="Content Placeholder 2"/>
          <p:cNvSpPr txBox="1">
            <a:spLocks/>
          </p:cNvSpPr>
          <p:nvPr/>
        </p:nvSpPr>
        <p:spPr>
          <a:xfrm>
            <a:off x="323850" y="4797425"/>
            <a:ext cx="8713788" cy="1727200"/>
          </a:xfrm>
          <a:prstGeom prst="rect">
            <a:avLst/>
          </a:prstGeom>
          <a:solidFill>
            <a:schemeClr val="accent3">
              <a:lumMod val="20000"/>
              <a:lumOff val="80000"/>
            </a:schemeClr>
          </a:solidFill>
        </p:spPr>
        <p:style>
          <a:lnRef idx="1">
            <a:schemeClr val="accent1"/>
          </a:lnRef>
          <a:fillRef idx="2">
            <a:schemeClr val="accent1"/>
          </a:fillRef>
          <a:effectRef idx="1">
            <a:schemeClr val="accent1"/>
          </a:effectRef>
          <a:fontRef idx="minor">
            <a:schemeClr val="dk1"/>
          </a:fontRef>
        </p:style>
        <p:txBody>
          <a:bodyPr/>
          <a:lstStyle/>
          <a:p>
            <a:pPr marL="342900" indent="-342900" algn="ctr">
              <a:spcBef>
                <a:spcPts val="600"/>
              </a:spcBef>
              <a:buClr>
                <a:schemeClr val="accent1"/>
              </a:buClr>
              <a:buSzPct val="70000"/>
            </a:pPr>
            <a:r>
              <a:rPr lang="el-GR" sz="1600" b="1">
                <a:solidFill>
                  <a:srgbClr val="000000"/>
                </a:solidFill>
                <a:latin typeface="Arial" charset="0"/>
                <a:ea typeface="ＭＳ Ｐゴシック" charset="-128"/>
                <a:cs typeface="Arial" charset="0"/>
              </a:rPr>
              <a:t>Σκοπός μελέτης</a:t>
            </a:r>
          </a:p>
          <a:p>
            <a:pPr marL="342900" indent="-342900" algn="ctr">
              <a:spcBef>
                <a:spcPts val="600"/>
              </a:spcBef>
              <a:buClr>
                <a:schemeClr val="accent1"/>
              </a:buClr>
              <a:buFont typeface="Calibri" pitchFamily="34" charset="0"/>
              <a:buAutoNum type="arabicPeriod"/>
            </a:pPr>
            <a:r>
              <a:rPr lang="en-US" sz="1600" b="1">
                <a:solidFill>
                  <a:srgbClr val="000000"/>
                </a:solidFill>
                <a:latin typeface="Arial" charset="0"/>
                <a:ea typeface="ＭＳ Ｐゴシック" charset="-128"/>
                <a:cs typeface="Arial" charset="0"/>
              </a:rPr>
              <a:t> </a:t>
            </a:r>
            <a:r>
              <a:rPr lang="el-GR" sz="1600" b="1">
                <a:solidFill>
                  <a:srgbClr val="000000"/>
                </a:solidFill>
                <a:latin typeface="Arial" charset="0"/>
                <a:ea typeface="ＭＳ Ｐゴシック" charset="-128"/>
                <a:cs typeface="Arial" charset="0"/>
              </a:rPr>
              <a:t>Προσδιορισμός των επιπτώσεων στο σύνολο της ελληνικής οικονομίας από τη μετακύλιση του πρόσθετου κόστους αγοράς δικαιωμάτων εκπομπής </a:t>
            </a:r>
            <a:r>
              <a:rPr lang="en-US" sz="1600" b="1">
                <a:solidFill>
                  <a:srgbClr val="000000"/>
                </a:solidFill>
                <a:latin typeface="Arial" charset="0"/>
                <a:ea typeface="ＭＳ Ｐゴシック" charset="-128"/>
                <a:cs typeface="Arial" charset="0"/>
              </a:rPr>
              <a:t>CO</a:t>
            </a:r>
            <a:r>
              <a:rPr lang="el-GR" sz="1600" b="1" baseline="-25000">
                <a:solidFill>
                  <a:srgbClr val="000000"/>
                </a:solidFill>
                <a:latin typeface="Arial" charset="0"/>
                <a:ea typeface="ＭＳ Ｐゴシック" charset="-128"/>
                <a:cs typeface="Arial" charset="0"/>
              </a:rPr>
              <a:t>2</a:t>
            </a:r>
            <a:r>
              <a:rPr lang="el-GR" sz="1600" b="1">
                <a:solidFill>
                  <a:srgbClr val="000000"/>
                </a:solidFill>
                <a:latin typeface="Arial" charset="0"/>
                <a:ea typeface="ＭＳ Ｐゴシック" charset="-128"/>
                <a:cs typeface="Arial" charset="0"/>
              </a:rPr>
              <a:t> στις τιμές ηλεκτρικής ενέργειας. </a:t>
            </a:r>
          </a:p>
          <a:p>
            <a:pPr marL="342900" indent="-342900" algn="ctr">
              <a:spcBef>
                <a:spcPts val="600"/>
              </a:spcBef>
              <a:buClr>
                <a:schemeClr val="accent1"/>
              </a:buClr>
              <a:buFont typeface="Calibri" pitchFamily="34" charset="0"/>
              <a:buAutoNum type="arabicPeriod"/>
            </a:pPr>
            <a:r>
              <a:rPr lang="el-GR" sz="1600" b="1">
                <a:solidFill>
                  <a:schemeClr val="tx1"/>
                </a:solidFill>
                <a:latin typeface="Arial" charset="0"/>
                <a:ea typeface="ＭＳ Ｐゴシック" charset="-128"/>
                <a:cs typeface="Arial" charset="0"/>
              </a:rPr>
              <a:t>Πρόταση αντιστάθμισης </a:t>
            </a:r>
            <a:endParaRPr lang="el-GR" sz="1400" b="1">
              <a:solidFill>
                <a:schemeClr val="tx1"/>
              </a:solidFill>
              <a:latin typeface="Arial" charset="0"/>
              <a:ea typeface="ＭＳ Ｐゴシック" charset="-128"/>
              <a:cs typeface="Arial" charset="0"/>
            </a:endParaRPr>
          </a:p>
        </p:txBody>
      </p:sp>
      <p:sp>
        <p:nvSpPr>
          <p:cNvPr id="2" name="Slide Number Placeholder 1"/>
          <p:cNvSpPr>
            <a:spLocks noGrp="1"/>
          </p:cNvSpPr>
          <p:nvPr>
            <p:ph type="sldNum" sz="quarter" idx="12"/>
          </p:nvPr>
        </p:nvSpPr>
        <p:spPr/>
        <p:txBody>
          <a:bodyPr/>
          <a:lstStyle/>
          <a:p>
            <a:pPr>
              <a:defRPr/>
            </a:pPr>
            <a:fld id="{795AF975-4017-4DD1-AD18-77636B96B847}" type="slidenum">
              <a:rPr lang="el-GR" smtClean="0"/>
              <a:pPr>
                <a:defRPr/>
              </a:pPr>
              <a:t>39</a:t>
            </a:fld>
            <a:endParaRPr lang="el-GR"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Title 3"/>
          <p:cNvSpPr>
            <a:spLocks/>
          </p:cNvSpPr>
          <p:nvPr/>
        </p:nvSpPr>
        <p:spPr bwMode="auto">
          <a:xfrm>
            <a:off x="0" y="381000"/>
            <a:ext cx="9144000" cy="871538"/>
          </a:xfrm>
          <a:prstGeom prst="rect">
            <a:avLst/>
          </a:prstGeom>
          <a:solidFill>
            <a:srgbClr val="336666"/>
          </a:solidFill>
          <a:ln w="9525">
            <a:noFill/>
            <a:miter lim="800000"/>
            <a:headEnd/>
            <a:tailEnd/>
          </a:ln>
        </p:spPr>
        <p:txBody>
          <a:bodyPr anchor="ctr"/>
          <a:lstStyle/>
          <a:p>
            <a:pPr algn="ctr" eaLnBrk="0" hangingPunct="0"/>
            <a:r>
              <a:rPr lang="el-GR" sz="1600" b="1">
                <a:solidFill>
                  <a:schemeClr val="bg1"/>
                </a:solidFill>
                <a:cs typeface="Arial" charset="0"/>
              </a:rPr>
              <a:t>Αυξημένος κίνδυνος «διαρροής άνθρακα» λόγω του έμμεσου κόστους εκπομπής σε επιχειρήσεις συγκεκριμένων κλάδων οικονομικής δραστηριότητας</a:t>
            </a:r>
            <a:endParaRPr lang="el-GR" sz="1600" b="1">
              <a:solidFill>
                <a:schemeClr val="bg1"/>
              </a:solidFill>
            </a:endParaRPr>
          </a:p>
        </p:txBody>
      </p:sp>
      <p:graphicFrame>
        <p:nvGraphicFramePr>
          <p:cNvPr id="66653" name="Group 93"/>
          <p:cNvGraphicFramePr>
            <a:graphicFrameLocks noGrp="1"/>
          </p:cNvGraphicFramePr>
          <p:nvPr>
            <p:ph sz="quarter" idx="1"/>
          </p:nvPr>
        </p:nvGraphicFramePr>
        <p:xfrm>
          <a:off x="971550" y="1412875"/>
          <a:ext cx="7178675" cy="3606800"/>
        </p:xfrm>
        <a:graphic>
          <a:graphicData uri="http://schemas.openxmlformats.org/drawingml/2006/table">
            <a:tbl>
              <a:tblPr/>
              <a:tblGrid>
                <a:gridCol w="379412"/>
                <a:gridCol w="763588"/>
                <a:gridCol w="6035675"/>
              </a:tblGrid>
              <a:tr h="225425">
                <a:tc>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kumimoji="0" lang="el-GR" sz="1100" b="0" i="0" u="none" strike="noStrike" cap="none" normalizeH="0" baseline="0" smtClean="0">
                        <a:ln>
                          <a:noFill/>
                        </a:ln>
                        <a:solidFill>
                          <a:schemeClr val="bg1"/>
                        </a:solidFill>
                        <a:effectLst/>
                        <a:latin typeface="Arial" charset="0"/>
                        <a:ea typeface="ＭＳ Ｐゴシック"/>
                        <a:cs typeface="Arial" charset="0"/>
                      </a:endParaRP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4BACC6"/>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rgbClr val="FFFFFF"/>
                          </a:solidFill>
                          <a:effectLst/>
                          <a:latin typeface="Arial" charset="0"/>
                          <a:ea typeface="ＭＳ Ｐゴシック"/>
                          <a:cs typeface="Arial" charset="0"/>
                        </a:rPr>
                        <a:t>Nace 2</a:t>
                      </a:r>
                      <a:endParaRPr kumimoji="0" lang="en-US" sz="1100" b="0" i="0" u="none" strike="noStrike" cap="none" normalizeH="0" baseline="0" smtClean="0">
                        <a:ln>
                          <a:noFill/>
                        </a:ln>
                        <a:solidFill>
                          <a:schemeClr val="bg1"/>
                        </a:solidFill>
                        <a:effectLst/>
                        <a:latin typeface="Arial" charset="0"/>
                        <a:ea typeface="ＭＳ Ｐゴシック"/>
                        <a:cs typeface="Arial" charset="0"/>
                      </a:endParaRP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4BACC6"/>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1" i="0" u="none" strike="noStrike" cap="none" normalizeH="0" baseline="0" dirty="0" smtClean="0">
                          <a:ln>
                            <a:noFill/>
                          </a:ln>
                          <a:solidFill>
                            <a:srgbClr val="FFFFFF"/>
                          </a:solidFill>
                          <a:effectLst/>
                          <a:latin typeface="Arial" charset="0"/>
                          <a:ea typeface="ＭＳ Ｐゴシック"/>
                          <a:cs typeface="Arial" charset="0"/>
                        </a:rPr>
                        <a:t>Περιγραφή</a:t>
                      </a:r>
                      <a:endParaRPr kumimoji="0" lang="el-GR" sz="1100" b="0" i="0" u="none" strike="noStrike" cap="none" normalizeH="0" baseline="0" dirty="0" smtClean="0">
                        <a:ln>
                          <a:noFill/>
                        </a:ln>
                        <a:solidFill>
                          <a:schemeClr val="bg1"/>
                        </a:solidFill>
                        <a:effectLst/>
                        <a:latin typeface="Arial" charset="0"/>
                        <a:ea typeface="ＭＳ Ｐゴシック"/>
                        <a:cs typeface="Arial" charset="0"/>
                      </a:endParaRP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4BACC6"/>
                    </a:solidFill>
                  </a:tcPr>
                </a:tc>
              </a:tr>
              <a:tr h="22542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1.</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2442</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Παραγωγή αλουμινίου (αργιλίου)</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r>
              <a:tr h="22542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2.</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0891</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Εξόρυξη ορυκτών για τη χημική βιομηχανία και τη βιομηχανία λιπασμάτων</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F1F5"/>
                    </a:solidFill>
                  </a:tcPr>
                </a:tc>
              </a:tr>
              <a:tr h="22542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3.</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2013</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Παραγωγή άλλων ανόργανων βασικών χημικών ουσιών</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r>
              <a:tr h="22542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4.</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1411</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Κατασκευή δερμάτινων ενδυμάτων</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F1F5"/>
                    </a:solidFill>
                  </a:tcPr>
                </a:tc>
              </a:tr>
              <a:tr h="22542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5.</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2410</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Παραγωγή βασικού σιδήρου και χάλυβα και σιδηροκραμάτων</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r>
              <a:tr h="22542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6.</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1712</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Κατασκευή χαρτιού και χαρτονιού</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F1F5"/>
                    </a:solidFill>
                  </a:tcPr>
                </a:tc>
              </a:tr>
              <a:tr h="22542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7.</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2015</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Παραγωγή λιπασμάτων και αζωτούχων ενώσεων</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r>
              <a:tr h="22542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8.</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2444</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Παραγωγή χαλκού</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F1F5"/>
                    </a:solidFill>
                  </a:tcPr>
                </a:tc>
              </a:tr>
              <a:tr h="22542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9.</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2014</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Παραγωγή άλλων οργανικών βασικών χημικών ουσιών</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r>
              <a:tr h="22542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10.</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1310</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Προπαρασκευή και νηματοποίηση υφαντικών ινών</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F1F5"/>
                    </a:solidFill>
                  </a:tcPr>
                </a:tc>
              </a:tr>
              <a:tr h="22542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11.</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2060</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Παραγωγή συνθετικών ινών</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r>
              <a:tr h="22542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12.</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0710</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Εξόρυξη σιδηρομεταλλεύματος</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F1F5"/>
                    </a:solidFill>
                  </a:tcPr>
                </a:tc>
              </a:tr>
              <a:tr h="22542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13.</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2016</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Παραγωγή πλαστικών σε πρωτογενείς μορφές</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r>
              <a:tr h="22542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14.</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2443</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Παραγωγή μολύβδου, ψευδαργύρου και κασσίτερου</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F1F5"/>
                    </a:solidFill>
                  </a:tcPr>
                </a:tc>
              </a:tr>
              <a:tr h="22542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15.</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1711</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dirty="0" smtClean="0">
                          <a:ln>
                            <a:noFill/>
                          </a:ln>
                          <a:solidFill>
                            <a:srgbClr val="000000"/>
                          </a:solidFill>
                          <a:effectLst/>
                          <a:latin typeface="Arial" charset="0"/>
                          <a:ea typeface="ＭＳ Ｐゴシック"/>
                          <a:cs typeface="Arial" charset="0"/>
                        </a:rPr>
                        <a:t>Παραγωγή πολτού (μόνο ο </a:t>
                      </a:r>
                      <a:r>
                        <a:rPr kumimoji="0" lang="el-GR" sz="1100" b="0" i="0" u="none" strike="noStrike" cap="none" normalizeH="0" baseline="0" dirty="0" err="1" smtClean="0">
                          <a:ln>
                            <a:noFill/>
                          </a:ln>
                          <a:solidFill>
                            <a:srgbClr val="000000"/>
                          </a:solidFill>
                          <a:effectLst/>
                          <a:latin typeface="Arial" charset="0"/>
                          <a:ea typeface="ＭＳ Ｐゴシック"/>
                          <a:cs typeface="Arial" charset="0"/>
                        </a:rPr>
                        <a:t>υποτομέας</a:t>
                      </a:r>
                      <a:r>
                        <a:rPr kumimoji="0" lang="el-GR" sz="1100" b="0" i="0" u="none" strike="noStrike" cap="none" normalizeH="0" baseline="0" dirty="0" smtClean="0">
                          <a:ln>
                            <a:noFill/>
                          </a:ln>
                          <a:solidFill>
                            <a:srgbClr val="000000"/>
                          </a:solidFill>
                          <a:effectLst/>
                          <a:latin typeface="Arial" charset="0"/>
                          <a:ea typeface="ＭＳ Ｐゴシック"/>
                          <a:cs typeface="Arial" charset="0"/>
                        </a:rPr>
                        <a:t> παραγωγής μηχανικού πολτού)</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r>
            </a:tbl>
          </a:graphicData>
        </a:graphic>
      </p:graphicFrame>
      <p:sp>
        <p:nvSpPr>
          <p:cNvPr id="9" name="Rounded Rectangle 8"/>
          <p:cNvSpPr/>
          <p:nvPr/>
        </p:nvSpPr>
        <p:spPr>
          <a:xfrm>
            <a:off x="395288" y="5516563"/>
            <a:ext cx="8497887" cy="1081087"/>
          </a:xfrm>
          <a:prstGeom prst="roundRect">
            <a:avLst/>
          </a:prstGeom>
          <a:solidFill>
            <a:srgbClr val="336666"/>
          </a:solidFill>
          <a:ln/>
        </p:spPr>
        <p:style>
          <a:lnRef idx="1">
            <a:schemeClr val="accent3"/>
          </a:lnRef>
          <a:fillRef idx="2">
            <a:schemeClr val="accent3"/>
          </a:fillRef>
          <a:effectRef idx="1">
            <a:schemeClr val="accent3"/>
          </a:effectRef>
          <a:fontRef idx="minor">
            <a:schemeClr val="dk1"/>
          </a:fontRef>
        </p:style>
        <p:txBody>
          <a:bodyPr/>
          <a:lstStyle/>
          <a:p>
            <a:pPr marL="88900" indent="20638" algn="just">
              <a:defRPr/>
            </a:pPr>
            <a:r>
              <a:rPr lang="el-GR" sz="1200" u="sng" dirty="0">
                <a:solidFill>
                  <a:srgbClr val="FFFFFF"/>
                </a:solidFill>
                <a:latin typeface="Arial" pitchFamily="34" charset="0"/>
                <a:cs typeface="Arial" pitchFamily="34" charset="0"/>
              </a:rPr>
              <a:t>Ένας τομέας ή επιμέρους τομέας θεωρείται ότι εκτίθεται σε σημαντικό κίνδυνο διαρροής άνθρακα λόγω του κόστους έμμεσων εκπομπών όταν </a:t>
            </a:r>
            <a:r>
              <a:rPr lang="el-GR" sz="1050" u="sng" dirty="0">
                <a:solidFill>
                  <a:srgbClr val="FFFFFF"/>
                </a:solidFill>
                <a:latin typeface="Arial" pitchFamily="34" charset="0"/>
                <a:cs typeface="Arial" pitchFamily="34" charset="0"/>
              </a:rPr>
              <a:t>:</a:t>
            </a:r>
          </a:p>
          <a:p>
            <a:pPr marL="88900" indent="20638" algn="just">
              <a:buFontTx/>
              <a:buChar char="-"/>
              <a:defRPr/>
            </a:pPr>
            <a:r>
              <a:rPr lang="el-GR" sz="1050" dirty="0">
                <a:solidFill>
                  <a:srgbClr val="FFFFFF"/>
                </a:solidFill>
                <a:latin typeface="Arial" pitchFamily="34" charset="0"/>
                <a:cs typeface="Arial" pitchFamily="34" charset="0"/>
              </a:rPr>
              <a:t>Το έμμεσο πρόσθετο κόστος λόγω της εφαρμογής του ΣΕΔΕ οδηγεί σε σημαντική αύξηση του κόστους παραγωγής ως ποσοστό της ακαθάριστης  προστιθέμενης αξίας, τουλάχιστον κατά 5 % </a:t>
            </a:r>
            <a:r>
              <a:rPr lang="el-GR" sz="1050" b="1" dirty="0">
                <a:solidFill>
                  <a:srgbClr val="FFFFFF"/>
                </a:solidFill>
                <a:latin typeface="Arial" pitchFamily="34" charset="0"/>
                <a:cs typeface="Arial" pitchFamily="34" charset="0"/>
              </a:rPr>
              <a:t>και</a:t>
            </a:r>
          </a:p>
          <a:p>
            <a:pPr marL="88900" indent="20638" algn="just">
              <a:buFontTx/>
              <a:buChar char="-"/>
              <a:defRPr/>
            </a:pPr>
            <a:r>
              <a:rPr lang="el-GR" sz="1050" dirty="0">
                <a:solidFill>
                  <a:srgbClr val="FFFFFF"/>
                </a:solidFill>
                <a:latin typeface="Arial" pitchFamily="34" charset="0"/>
                <a:cs typeface="Arial" pitchFamily="34" charset="0"/>
              </a:rPr>
              <a:t>Η  ένταση των συναλλαγών  του κλάδου με τρίτες (εκτός ΕΕ) χώρες (εισαγωγές και εξαγωγές) υπερβαίνει το 10%.</a:t>
            </a:r>
          </a:p>
          <a:p>
            <a:pPr marL="88900" indent="20638">
              <a:buFontTx/>
              <a:buChar char="-"/>
              <a:defRPr/>
            </a:pPr>
            <a:endParaRPr lang="el-GR" sz="1000" dirty="0">
              <a:solidFill>
                <a:srgbClr val="FFFFFF"/>
              </a:solidFill>
              <a:latin typeface="Arial" pitchFamily="34" charset="0"/>
              <a:cs typeface="Arial" pitchFamily="34" charset="0"/>
            </a:endParaRPr>
          </a:p>
          <a:p>
            <a:pPr marL="88900" indent="20638">
              <a:buFontTx/>
              <a:buChar char="-"/>
              <a:defRPr/>
            </a:pPr>
            <a:endParaRPr lang="en-US" sz="1000" dirty="0">
              <a:solidFill>
                <a:srgbClr val="FFFFFF"/>
              </a:solidFill>
              <a:latin typeface="Arial" pitchFamily="34" charset="0"/>
              <a:cs typeface="Arial" pitchFamily="34" charset="0"/>
            </a:endParaRPr>
          </a:p>
          <a:p>
            <a:pPr>
              <a:defRPr/>
            </a:pPr>
            <a:endParaRPr lang="el-GR" sz="1000" dirty="0">
              <a:solidFill>
                <a:srgbClr val="FFFFFF"/>
              </a:solidFill>
              <a:latin typeface="Arial" pitchFamily="34" charset="0"/>
              <a:cs typeface="Arial" pitchFamily="34" charset="0"/>
            </a:endParaRPr>
          </a:p>
        </p:txBody>
      </p:sp>
      <p:sp>
        <p:nvSpPr>
          <p:cNvPr id="10" name="Footer Placeholder 4"/>
          <p:cNvSpPr txBox="1">
            <a:spLocks/>
          </p:cNvSpPr>
          <p:nvPr/>
        </p:nvSpPr>
        <p:spPr>
          <a:xfrm>
            <a:off x="323850" y="4476750"/>
            <a:ext cx="7561263" cy="247650"/>
          </a:xfrm>
          <a:prstGeom prst="rect">
            <a:avLst/>
          </a:prstGeom>
        </p:spPr>
        <p:txBody>
          <a:bodyPr anchor="ctr"/>
          <a:lstStyle/>
          <a:p>
            <a:pPr fontAlgn="auto">
              <a:spcBef>
                <a:spcPts val="0"/>
              </a:spcBef>
              <a:spcAft>
                <a:spcPts val="0"/>
              </a:spcAft>
              <a:defRPr/>
            </a:pPr>
            <a:endParaRPr lang="el-GR" sz="1000" dirty="0">
              <a:solidFill>
                <a:schemeClr val="tx2"/>
              </a:solidFill>
              <a:latin typeface="Calibri" pitchFamily="34" charset="0"/>
              <a:ea typeface="+mn-ea"/>
            </a:endParaRPr>
          </a:p>
        </p:txBody>
      </p:sp>
      <p:sp>
        <p:nvSpPr>
          <p:cNvPr id="70730" name="Footer Placeholder 4"/>
          <p:cNvSpPr txBox="1">
            <a:spLocks/>
          </p:cNvSpPr>
          <p:nvPr/>
        </p:nvSpPr>
        <p:spPr bwMode="auto">
          <a:xfrm>
            <a:off x="395288" y="5157788"/>
            <a:ext cx="2808287" cy="287337"/>
          </a:xfrm>
          <a:prstGeom prst="rect">
            <a:avLst/>
          </a:prstGeom>
          <a:noFill/>
          <a:ln w="9525">
            <a:noFill/>
            <a:miter lim="800000"/>
            <a:headEnd/>
            <a:tailEnd/>
          </a:ln>
        </p:spPr>
        <p:txBody>
          <a:bodyPr anchor="ctr"/>
          <a:lstStyle/>
          <a:p>
            <a:r>
              <a:rPr lang="el-GR" sz="900" b="1">
                <a:cs typeface="Arial" charset="0"/>
              </a:rPr>
              <a:t>Πηγή</a:t>
            </a:r>
            <a:r>
              <a:rPr lang="el-GR" sz="900">
                <a:cs typeface="Arial" charset="0"/>
              </a:rPr>
              <a:t>: Ευρωπαϊκή Επιτροπή, </a:t>
            </a:r>
            <a:r>
              <a:rPr lang="en-US" sz="900">
                <a:cs typeface="Arial" charset="0"/>
              </a:rPr>
              <a:t>C(2012) 3230 final.</a:t>
            </a:r>
            <a:endParaRPr lang="el-GR" sz="900">
              <a:cs typeface="Arial" charset="0"/>
            </a:endParaRPr>
          </a:p>
        </p:txBody>
      </p:sp>
      <p:sp>
        <p:nvSpPr>
          <p:cNvPr id="2" name="Slide Number Placeholder 1"/>
          <p:cNvSpPr>
            <a:spLocks noGrp="1"/>
          </p:cNvSpPr>
          <p:nvPr>
            <p:ph type="sldNum" sz="quarter" idx="12"/>
          </p:nvPr>
        </p:nvSpPr>
        <p:spPr/>
        <p:txBody>
          <a:bodyPr/>
          <a:lstStyle/>
          <a:p>
            <a:pPr>
              <a:defRPr/>
            </a:pPr>
            <a:fld id="{AB655CA2-579E-4423-B6A2-E67EB07DF8FD}" type="slidenum">
              <a:rPr lang="el-GR" smtClean="0"/>
              <a:pPr>
                <a:defRPr/>
              </a:pPr>
              <a:t>40</a:t>
            </a:fld>
            <a:endParaRPr lang="el-G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Title 3"/>
          <p:cNvSpPr>
            <a:spLocks/>
          </p:cNvSpPr>
          <p:nvPr/>
        </p:nvSpPr>
        <p:spPr bwMode="auto">
          <a:xfrm>
            <a:off x="0" y="381000"/>
            <a:ext cx="9144000" cy="871538"/>
          </a:xfrm>
          <a:prstGeom prst="rect">
            <a:avLst/>
          </a:prstGeom>
          <a:solidFill>
            <a:srgbClr val="336666"/>
          </a:solidFill>
          <a:ln w="9525">
            <a:noFill/>
            <a:miter lim="800000"/>
            <a:headEnd/>
            <a:tailEnd/>
          </a:ln>
        </p:spPr>
        <p:txBody>
          <a:bodyPr anchor="ctr"/>
          <a:lstStyle/>
          <a:p>
            <a:pPr algn="ctr" eaLnBrk="0" hangingPunct="0"/>
            <a:r>
              <a:rPr lang="el-GR" sz="1600" b="1">
                <a:solidFill>
                  <a:schemeClr val="bg1"/>
                </a:solidFill>
                <a:cs typeface="Arial" charset="0"/>
              </a:rPr>
              <a:t>Σημαντικοί κλάδοι για την ελληνική οικονομία κυρίως λόγω της διασύνδεσής τους με άλλους κλάδους της οικονομίας, αλλά και λόγω της παραγωγικής τους βάσης</a:t>
            </a:r>
            <a:endParaRPr lang="el-GR" sz="1600" b="1">
              <a:solidFill>
                <a:schemeClr val="bg1"/>
              </a:solidFill>
            </a:endParaRPr>
          </a:p>
        </p:txBody>
      </p:sp>
      <p:graphicFrame>
        <p:nvGraphicFramePr>
          <p:cNvPr id="12" name="Γράφημα 1"/>
          <p:cNvGraphicFramePr/>
          <p:nvPr/>
        </p:nvGraphicFramePr>
        <p:xfrm>
          <a:off x="357158" y="1285860"/>
          <a:ext cx="3998818" cy="400052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3" name="Γράφημα 2"/>
          <p:cNvGraphicFramePr/>
          <p:nvPr/>
        </p:nvGraphicFramePr>
        <p:xfrm>
          <a:off x="4489448" y="1311260"/>
          <a:ext cx="4071966" cy="3929090"/>
        </p:xfrm>
        <a:graphic>
          <a:graphicData uri="http://schemas.openxmlformats.org/drawingml/2006/chart">
            <c:chart xmlns:c="http://schemas.openxmlformats.org/drawingml/2006/chart" xmlns:r="http://schemas.openxmlformats.org/officeDocument/2006/relationships" r:id="rId4"/>
          </a:graphicData>
        </a:graphic>
      </p:graphicFrame>
      <p:sp>
        <p:nvSpPr>
          <p:cNvPr id="14" name="Rounded Rectangle 8"/>
          <p:cNvSpPr/>
          <p:nvPr/>
        </p:nvSpPr>
        <p:spPr>
          <a:xfrm>
            <a:off x="395288" y="5589588"/>
            <a:ext cx="8497887" cy="768350"/>
          </a:xfrm>
          <a:prstGeom prst="roundRect">
            <a:avLst/>
          </a:prstGeom>
          <a:solidFill>
            <a:srgbClr val="336666"/>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l-GR" sz="1400" b="1" dirty="0">
                <a:solidFill>
                  <a:srgbClr val="FFFFFF"/>
                </a:solidFill>
                <a:latin typeface="Arial" pitchFamily="34" charset="0"/>
                <a:cs typeface="Arial" pitchFamily="34" charset="0"/>
              </a:rPr>
              <a:t>Οι εκτεθειμένοι κλάδοι χαρακτηρίζονται από υψηλούς πολλαπλασιαστές - κάθε μία θέση εργασίας και κάθε μονάδα προστιθέμενης αξίας συνδέονται αντίστοιχα με περίπου 6 θέσεις εργασίας και 5,5 μονάδες προστιθέμενης αξίας στο σύνολο της οικονομίας.</a:t>
            </a:r>
          </a:p>
        </p:txBody>
      </p:sp>
      <p:sp>
        <p:nvSpPr>
          <p:cNvPr id="2" name="Slide Number Placeholder 1"/>
          <p:cNvSpPr>
            <a:spLocks noGrp="1"/>
          </p:cNvSpPr>
          <p:nvPr>
            <p:ph type="sldNum" sz="quarter" idx="12"/>
          </p:nvPr>
        </p:nvSpPr>
        <p:spPr/>
        <p:txBody>
          <a:bodyPr/>
          <a:lstStyle/>
          <a:p>
            <a:pPr>
              <a:defRPr/>
            </a:pPr>
            <a:fld id="{F748C76B-4E19-4535-927F-93F522749A18}" type="slidenum">
              <a:rPr lang="el-GR" smtClean="0"/>
              <a:pPr>
                <a:defRPr/>
              </a:pPr>
              <a:t>41</a:t>
            </a:fld>
            <a:endParaRPr lang="el-G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Title 3"/>
          <p:cNvSpPr>
            <a:spLocks/>
          </p:cNvSpPr>
          <p:nvPr/>
        </p:nvSpPr>
        <p:spPr bwMode="auto">
          <a:xfrm>
            <a:off x="0" y="381000"/>
            <a:ext cx="9144000" cy="871538"/>
          </a:xfrm>
          <a:prstGeom prst="rect">
            <a:avLst/>
          </a:prstGeom>
          <a:solidFill>
            <a:srgbClr val="336666"/>
          </a:solidFill>
          <a:ln w="9525">
            <a:noFill/>
            <a:miter lim="800000"/>
            <a:headEnd/>
            <a:tailEnd/>
          </a:ln>
        </p:spPr>
        <p:txBody>
          <a:bodyPr anchor="ctr"/>
          <a:lstStyle/>
          <a:p>
            <a:pPr algn="ctr" eaLnBrk="0" hangingPunct="0"/>
            <a:r>
              <a:rPr lang="el-GR" b="1">
                <a:solidFill>
                  <a:schemeClr val="bg1"/>
                </a:solidFill>
                <a:cs typeface="Arial" charset="0"/>
              </a:rPr>
              <a:t>Η «διαρροή άνθρακα» έχει σημαντικές επιπτώσεις για την ελληνική οικονομία</a:t>
            </a:r>
            <a:endParaRPr lang="el-GR" b="1">
              <a:solidFill>
                <a:schemeClr val="bg1"/>
              </a:solidFill>
            </a:endParaRPr>
          </a:p>
        </p:txBody>
      </p:sp>
      <p:graphicFrame>
        <p:nvGraphicFramePr>
          <p:cNvPr id="10" name="Content Placeholder 9"/>
          <p:cNvGraphicFramePr>
            <a:graphicFrameLocks noGrp="1"/>
          </p:cNvGraphicFramePr>
          <p:nvPr>
            <p:ph sz="quarter" idx="1"/>
          </p:nvPr>
        </p:nvGraphicFramePr>
        <p:xfrm>
          <a:off x="827088" y="1844675"/>
          <a:ext cx="7400925" cy="3586166"/>
        </p:xfrm>
        <a:graphic>
          <a:graphicData uri="http://schemas.openxmlformats.org/drawingml/2006/table">
            <a:tbl>
              <a:tblPr/>
              <a:tblGrid>
                <a:gridCol w="4454525"/>
                <a:gridCol w="927100"/>
                <a:gridCol w="1009650"/>
                <a:gridCol w="1009650"/>
              </a:tblGrid>
              <a:tr h="32543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1" i="0" u="none" strike="noStrike" cap="none" normalizeH="0" baseline="0" smtClean="0">
                          <a:ln>
                            <a:noFill/>
                          </a:ln>
                          <a:solidFill>
                            <a:srgbClr val="FFFFFF"/>
                          </a:solidFill>
                          <a:effectLst/>
                          <a:latin typeface="Arial" charset="0"/>
                          <a:ea typeface="ＭＳ Ｐゴシック" charset="-128"/>
                          <a:cs typeface="Arial" charset="0"/>
                        </a:rPr>
                        <a:t>Επίδραση σε κύρια μεγέθη της οικονομίας (ποσά σε εκ. €)</a:t>
                      </a:r>
                    </a:p>
                  </a:txBody>
                  <a:tcPr anchor="b" horzOverflow="overflow">
                    <a:lnL w="12700" cap="flat" cmpd="sng" algn="ctr">
                      <a:solidFill>
                        <a:srgbClr val="4BACC6"/>
                      </a:solidFill>
                      <a:prstDash val="solid"/>
                      <a:round/>
                      <a:headEnd type="none" w="med" len="med"/>
                      <a:tailEnd type="none" w="med" len="med"/>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4BACC6"/>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1" i="0" u="none" strike="noStrike" cap="none" normalizeH="0" baseline="0" smtClean="0">
                          <a:ln>
                            <a:noFill/>
                          </a:ln>
                          <a:solidFill>
                            <a:srgbClr val="FFFFFF"/>
                          </a:solidFill>
                          <a:effectLst/>
                          <a:latin typeface="Arial" charset="0"/>
                          <a:ea typeface="ＭＳ Ｐゴシック" charset="-128"/>
                          <a:cs typeface="Arial" charset="0"/>
                        </a:rPr>
                        <a:t>Σενάριο 5</a:t>
                      </a:r>
                    </a:p>
                  </a:txBody>
                  <a:tcPr anchor="b" horzOverflow="overflow">
                    <a:lnL>
                      <a:noFill/>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4BACC6"/>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1" i="0" u="none" strike="noStrike" cap="none" normalizeH="0" baseline="0" smtClean="0">
                          <a:ln>
                            <a:noFill/>
                          </a:ln>
                          <a:solidFill>
                            <a:srgbClr val="FFFFFF"/>
                          </a:solidFill>
                          <a:effectLst/>
                          <a:latin typeface="Arial" charset="0"/>
                          <a:ea typeface="ＭＳ Ｐゴシック" charset="-128"/>
                          <a:cs typeface="Arial" charset="0"/>
                        </a:rPr>
                        <a:t>Σενάριο 15</a:t>
                      </a:r>
                    </a:p>
                  </a:txBody>
                  <a:tcPr anchor="b" horzOverflow="overflow">
                    <a:lnL>
                      <a:noFill/>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4BACC6"/>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1" i="0" u="none" strike="noStrike" cap="none" normalizeH="0" baseline="0" smtClean="0">
                          <a:ln>
                            <a:noFill/>
                          </a:ln>
                          <a:solidFill>
                            <a:srgbClr val="FFFFFF"/>
                          </a:solidFill>
                          <a:effectLst/>
                          <a:latin typeface="Arial" charset="0"/>
                          <a:ea typeface="ＭＳ Ｐゴシック" charset="-128"/>
                          <a:cs typeface="Arial" charset="0"/>
                        </a:rPr>
                        <a:t>Σενάριο 25</a:t>
                      </a:r>
                    </a:p>
                  </a:txBody>
                  <a:tcPr anchor="b" horzOverflow="overflow">
                    <a:lnL>
                      <a:noFill/>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4BACC6"/>
                    </a:solidFill>
                  </a:tcPr>
                </a:tc>
              </a:tr>
              <a:tr h="32702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Ακαθάριστη αξία παραγωγής</a:t>
                      </a:r>
                    </a:p>
                  </a:txBody>
                  <a:tcPr anchor="b" horzOverflow="overflow">
                    <a:lnL w="12700" cap="flat" cmpd="sng" algn="ctr">
                      <a:solidFill>
                        <a:srgbClr val="4BACC6"/>
                      </a:solidFill>
                      <a:prstDash val="solid"/>
                      <a:round/>
                      <a:headEnd type="none" w="med" len="med"/>
                      <a:tailEnd type="none" w="med" len="med"/>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-218</a:t>
                      </a:r>
                    </a:p>
                  </a:txBody>
                  <a:tcPr marL="9525" marR="9525" marT="9525" marB="0" anchor="ctr" horzOverflow="overflow">
                    <a:lnL>
                      <a:noFill/>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-654</a:t>
                      </a:r>
                    </a:p>
                  </a:txBody>
                  <a:tcPr marL="9525" marR="9525" marT="9525" marB="0" anchor="ctr" horzOverflow="overflow">
                    <a:lnL>
                      <a:noFill/>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-1.091</a:t>
                      </a:r>
                    </a:p>
                  </a:txBody>
                  <a:tcPr marL="9525" marR="9525" marT="9525" marB="0" anchor="ctr" horzOverflow="overflow">
                    <a:lnL>
                      <a:noFill/>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E9F1F5"/>
                    </a:solidFill>
                  </a:tcPr>
                </a:tc>
              </a:tr>
              <a:tr h="32543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Προστιθέμενη αξία</a:t>
                      </a:r>
                    </a:p>
                  </a:txBody>
                  <a:tcPr anchor="b" horzOverflow="overflow">
                    <a:lnL w="12700" cap="flat" cmpd="sng" algn="ctr">
                      <a:solidFill>
                        <a:srgbClr val="4BACC6"/>
                      </a:solidFill>
                      <a:prstDash val="solid"/>
                      <a:round/>
                      <a:headEnd type="none" w="med" len="med"/>
                      <a:tailEnd type="none" w="med" len="med"/>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-95</a:t>
                      </a:r>
                    </a:p>
                  </a:txBody>
                  <a:tcPr marL="9525" marR="9525" marT="9525" marB="0" anchor="ctr" horzOverflow="overflow">
                    <a:lnL>
                      <a:noFill/>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-284</a:t>
                      </a:r>
                    </a:p>
                  </a:txBody>
                  <a:tcPr marL="9525" marR="9525" marT="9525" marB="0" anchor="ctr" horzOverflow="overflow">
                    <a:lnL>
                      <a:noFill/>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-474</a:t>
                      </a:r>
                    </a:p>
                  </a:txBody>
                  <a:tcPr marL="9525" marR="9525" marT="9525" marB="0" anchor="ctr" horzOverflow="overflow">
                    <a:lnL>
                      <a:noFill/>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chemeClr val="bg1"/>
                    </a:solidFill>
                  </a:tcPr>
                </a:tc>
              </a:tr>
              <a:tr h="32702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ΑΕΠ</a:t>
                      </a:r>
                    </a:p>
                  </a:txBody>
                  <a:tcPr anchor="b" horzOverflow="overflow">
                    <a:lnL w="12700" cap="flat" cmpd="sng" algn="ctr">
                      <a:solidFill>
                        <a:srgbClr val="4BACC6"/>
                      </a:solidFill>
                      <a:prstDash val="solid"/>
                      <a:round/>
                      <a:headEnd type="none" w="med" len="med"/>
                      <a:tailEnd type="none" w="med" len="med"/>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-100</a:t>
                      </a:r>
                    </a:p>
                  </a:txBody>
                  <a:tcPr marL="9525" marR="9525" marT="9525" marB="0" anchor="ctr" horzOverflow="overflow">
                    <a:lnL>
                      <a:noFill/>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-300</a:t>
                      </a:r>
                    </a:p>
                  </a:txBody>
                  <a:tcPr marL="9525" marR="9525" marT="9525" marB="0" anchor="ctr" horzOverflow="overflow">
                    <a:lnL>
                      <a:noFill/>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-501</a:t>
                      </a:r>
                    </a:p>
                  </a:txBody>
                  <a:tcPr marL="9525" marR="9525" marT="9525" marB="0" anchor="ctr" horzOverflow="overflow">
                    <a:lnL>
                      <a:noFill/>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E9F1F5"/>
                    </a:solidFill>
                  </a:tcPr>
                </a:tc>
              </a:tr>
              <a:tr h="32543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Εισόδημα από εργασία</a:t>
                      </a:r>
                    </a:p>
                  </a:txBody>
                  <a:tcPr anchor="b" horzOverflow="overflow">
                    <a:lnL w="12700" cap="flat" cmpd="sng" algn="ctr">
                      <a:solidFill>
                        <a:srgbClr val="4BACC6"/>
                      </a:solidFill>
                      <a:prstDash val="solid"/>
                      <a:round/>
                      <a:headEnd type="none" w="med" len="med"/>
                      <a:tailEnd type="none" w="med" len="med"/>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-29</a:t>
                      </a:r>
                    </a:p>
                  </a:txBody>
                  <a:tcPr marL="9525" marR="9525" marT="9525" marB="0" anchor="ctr" horzOverflow="overflow">
                    <a:lnL>
                      <a:noFill/>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-88</a:t>
                      </a:r>
                    </a:p>
                  </a:txBody>
                  <a:tcPr marL="9525" marR="9525" marT="9525" marB="0" anchor="ctr" horzOverflow="overflow">
                    <a:lnL>
                      <a:noFill/>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-146</a:t>
                      </a:r>
                    </a:p>
                  </a:txBody>
                  <a:tcPr marL="9525" marR="9525" marT="9525" marB="0" anchor="ctr" horzOverflow="overflow">
                    <a:lnL>
                      <a:noFill/>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chemeClr val="bg1"/>
                    </a:solidFill>
                  </a:tcPr>
                </a:tc>
              </a:tr>
              <a:tr h="32543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Φόροι και εισφορές</a:t>
                      </a:r>
                    </a:p>
                  </a:txBody>
                  <a:tcPr anchor="b" horzOverflow="overflow">
                    <a:lnL w="12700" cap="flat" cmpd="sng" algn="ctr">
                      <a:solidFill>
                        <a:srgbClr val="4BACC6"/>
                      </a:solidFill>
                      <a:prstDash val="solid"/>
                      <a:round/>
                      <a:headEnd type="none" w="med" len="med"/>
                      <a:tailEnd type="none" w="med" len="med"/>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-15</a:t>
                      </a:r>
                    </a:p>
                  </a:txBody>
                  <a:tcPr marL="9525" marR="9525" marT="9525" marB="0" anchor="ctr" horzOverflow="overflow">
                    <a:lnL>
                      <a:noFill/>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-45</a:t>
                      </a:r>
                    </a:p>
                  </a:txBody>
                  <a:tcPr marL="9525" marR="9525" marT="9525" marB="0" anchor="ctr" horzOverflow="overflow">
                    <a:lnL>
                      <a:noFill/>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-75</a:t>
                      </a:r>
                    </a:p>
                  </a:txBody>
                  <a:tcPr marL="9525" marR="9525" marT="9525" marB="0" anchor="ctr" horzOverflow="overflow">
                    <a:lnL>
                      <a:noFill/>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E9F1F5"/>
                    </a:solidFill>
                  </a:tcPr>
                </a:tc>
              </a:tr>
              <a:tr h="32702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Καθαρές εξαγωγές</a:t>
                      </a:r>
                    </a:p>
                  </a:txBody>
                  <a:tcPr anchor="b" horzOverflow="overflow">
                    <a:lnL w="12700" cap="flat" cmpd="sng" algn="ctr">
                      <a:solidFill>
                        <a:srgbClr val="4BACC6"/>
                      </a:solidFill>
                      <a:prstDash val="solid"/>
                      <a:round/>
                      <a:headEnd type="none" w="med" len="med"/>
                      <a:tailEnd type="none" w="med" len="med"/>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-17</a:t>
                      </a:r>
                    </a:p>
                  </a:txBody>
                  <a:tcPr marL="9525" marR="9525" marT="9525" marB="0" anchor="ctr" horzOverflow="overflow">
                    <a:lnL>
                      <a:noFill/>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-52</a:t>
                      </a:r>
                    </a:p>
                  </a:txBody>
                  <a:tcPr marL="9525" marR="9525" marT="9525" marB="0" anchor="ctr" horzOverflow="overflow">
                    <a:lnL>
                      <a:noFill/>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-87</a:t>
                      </a:r>
                    </a:p>
                  </a:txBody>
                  <a:tcPr marL="9525" marR="9525" marT="9525" marB="0" anchor="ctr" horzOverflow="overflow">
                    <a:lnL>
                      <a:noFill/>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chemeClr val="bg1"/>
                    </a:solidFill>
                  </a:tcPr>
                </a:tc>
              </a:tr>
              <a:tr h="32543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Απασχόληση</a:t>
                      </a:r>
                    </a:p>
                  </a:txBody>
                  <a:tcPr anchor="b" horzOverflow="overflow">
                    <a:lnL w="12700" cap="flat" cmpd="sng" algn="ctr">
                      <a:solidFill>
                        <a:srgbClr val="4BACC6"/>
                      </a:solidFill>
                      <a:prstDash val="solid"/>
                      <a:round/>
                      <a:headEnd type="none" w="med" len="med"/>
                      <a:tailEnd type="none" w="med" len="med"/>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-1.921</a:t>
                      </a:r>
                    </a:p>
                  </a:txBody>
                  <a:tcPr marL="9525" marR="9525" marT="9525" marB="0" anchor="ctr" horzOverflow="overflow">
                    <a:lnL>
                      <a:noFill/>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-5.764</a:t>
                      </a:r>
                    </a:p>
                  </a:txBody>
                  <a:tcPr marL="9525" marR="9525" marT="9525" marB="0" anchor="ctr" horzOverflow="overflow">
                    <a:lnL>
                      <a:noFill/>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-9.607</a:t>
                      </a:r>
                    </a:p>
                  </a:txBody>
                  <a:tcPr marL="9525" marR="9525" marT="9525" marB="0" anchor="ctr" horzOverflow="overflow">
                    <a:lnL>
                      <a:noFill/>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E9F1F5"/>
                    </a:solidFill>
                  </a:tcPr>
                </a:tc>
              </a:tr>
              <a:tr h="32702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400" b="0" i="0" u="none" strike="noStrike" cap="none" normalizeH="0" baseline="0" smtClean="0">
                          <a:ln>
                            <a:noFill/>
                          </a:ln>
                          <a:solidFill>
                            <a:schemeClr val="tx1"/>
                          </a:solidFill>
                          <a:effectLst/>
                          <a:latin typeface="Arial" charset="0"/>
                          <a:ea typeface="ＭＳ Ｐゴシック" charset="-128"/>
                          <a:cs typeface="Arial" charset="0"/>
                        </a:rPr>
                        <a:t>Έμμεσο κόστος των δικαιωμάτων CO</a:t>
                      </a:r>
                      <a:r>
                        <a:rPr kumimoji="0" lang="el-GR" sz="1400" b="0" i="0" u="none" strike="noStrike" cap="none" normalizeH="0" baseline="-25000" smtClean="0">
                          <a:ln>
                            <a:noFill/>
                          </a:ln>
                          <a:solidFill>
                            <a:schemeClr val="tx1"/>
                          </a:solidFill>
                          <a:effectLst/>
                          <a:latin typeface="Arial" charset="0"/>
                          <a:ea typeface="ＭＳ Ｐゴシック" charset="-128"/>
                          <a:cs typeface="Arial" charset="0"/>
                        </a:rPr>
                        <a:t>2</a:t>
                      </a:r>
                      <a:endParaRPr kumimoji="0" lang="el-GR" sz="1400" b="0" i="0" u="none" strike="noStrike" cap="none" normalizeH="0" baseline="0" smtClean="0">
                        <a:ln>
                          <a:noFill/>
                        </a:ln>
                        <a:solidFill>
                          <a:schemeClr val="tx1"/>
                        </a:solidFill>
                        <a:effectLst/>
                        <a:latin typeface="Arial" charset="0"/>
                        <a:ea typeface="ＭＳ Ｐゴシック" charset="-128"/>
                        <a:cs typeface="Arial" charset="0"/>
                      </a:endParaRPr>
                    </a:p>
                  </a:txBody>
                  <a:tcPr anchor="b" horzOverflow="overflow">
                    <a:lnL w="12700" cap="flat" cmpd="sng" algn="ctr">
                      <a:solidFill>
                        <a:srgbClr val="4BACC6"/>
                      </a:solidFill>
                      <a:prstDash val="solid"/>
                      <a:round/>
                      <a:headEnd type="none" w="med" len="med"/>
                      <a:tailEnd type="none" w="med" len="med"/>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400" b="0" i="0" u="none" strike="noStrike" cap="none" normalizeH="0" baseline="0" smtClean="0">
                          <a:ln>
                            <a:noFill/>
                          </a:ln>
                          <a:solidFill>
                            <a:schemeClr val="tx1"/>
                          </a:solidFill>
                          <a:effectLst/>
                          <a:latin typeface="Arial" charset="0"/>
                          <a:ea typeface="ＭＳ Ｐゴシック" charset="-128"/>
                          <a:cs typeface="Arial" charset="0"/>
                        </a:rPr>
                        <a:t>16</a:t>
                      </a:r>
                    </a:p>
                  </a:txBody>
                  <a:tcPr marL="9525" marR="9525" marT="9525" marB="0" anchor="ctr" horzOverflow="overflow">
                    <a:lnL>
                      <a:noFill/>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400" b="0" i="0" u="none" strike="noStrike" cap="none" normalizeH="0" baseline="0" smtClean="0">
                          <a:ln>
                            <a:noFill/>
                          </a:ln>
                          <a:solidFill>
                            <a:schemeClr val="tx1"/>
                          </a:solidFill>
                          <a:effectLst/>
                          <a:latin typeface="Arial" charset="0"/>
                          <a:ea typeface="ＭＳ Ｐゴシック" charset="-128"/>
                          <a:cs typeface="Arial" charset="0"/>
                        </a:rPr>
                        <a:t>47</a:t>
                      </a:r>
                    </a:p>
                  </a:txBody>
                  <a:tcPr marL="9525" marR="9525" marT="9525" marB="0" anchor="ctr" horzOverflow="overflow">
                    <a:lnL>
                      <a:noFill/>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400" b="0" i="0" u="none" strike="noStrike" cap="none" normalizeH="0" baseline="0" smtClean="0">
                          <a:ln>
                            <a:noFill/>
                          </a:ln>
                          <a:solidFill>
                            <a:schemeClr val="tx1"/>
                          </a:solidFill>
                          <a:effectLst/>
                          <a:latin typeface="Arial" charset="0"/>
                          <a:ea typeface="ＭＳ Ｐゴシック" charset="-128"/>
                          <a:cs typeface="Arial" charset="0"/>
                        </a:rPr>
                        <a:t>78</a:t>
                      </a:r>
                    </a:p>
                  </a:txBody>
                  <a:tcPr marL="9525" marR="9525" marT="9525" marB="0" anchor="ctr" horzOverflow="overflow">
                    <a:lnL>
                      <a:noFill/>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FFFF00"/>
                    </a:solidFill>
                  </a:tcPr>
                </a:tc>
              </a:tr>
              <a:tr h="32543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Μέγιστο κόστος αντιστάθμισης (80,7% του έμμεσου κόστους)</a:t>
                      </a:r>
                    </a:p>
                  </a:txBody>
                  <a:tcPr anchor="b" horzOverflow="overflow">
                    <a:lnL w="12700" cap="flat" cmpd="sng" algn="ctr">
                      <a:solidFill>
                        <a:srgbClr val="4BACC6"/>
                      </a:solidFill>
                      <a:prstDash val="solid"/>
                      <a:round/>
                      <a:headEnd type="none" w="med" len="med"/>
                      <a:tailEnd type="none" w="med" len="med"/>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13</a:t>
                      </a:r>
                    </a:p>
                  </a:txBody>
                  <a:tcPr marL="9525" marR="9525" marT="9525" marB="0" anchor="ctr" horzOverflow="overflow">
                    <a:lnL>
                      <a:noFill/>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38</a:t>
                      </a:r>
                    </a:p>
                  </a:txBody>
                  <a:tcPr marL="9525" marR="9525" marT="9525" marB="0" anchor="ctr" horzOverflow="overflow">
                    <a:lnL>
                      <a:noFill/>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63</a:t>
                      </a:r>
                    </a:p>
                  </a:txBody>
                  <a:tcPr marL="9525" marR="9525" marT="9525" marB="0" anchor="ctr" horzOverflow="overflow">
                    <a:lnL>
                      <a:noFill/>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FFFF00"/>
                    </a:solidFill>
                  </a:tcPr>
                </a:tc>
              </a:tr>
              <a:tr h="32543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Εκτιμώμενο κόστος αντιστάθμισης (70% του έμμεσου κόστους)</a:t>
                      </a:r>
                    </a:p>
                  </a:txBody>
                  <a:tcPr anchor="b" horzOverflow="overflow">
                    <a:lnL w="12700" cap="flat" cmpd="sng" algn="ctr">
                      <a:solidFill>
                        <a:srgbClr val="4BACC6"/>
                      </a:solidFill>
                      <a:prstDash val="solid"/>
                      <a:round/>
                      <a:headEnd type="none" w="med" len="med"/>
                      <a:tailEnd type="none" w="med" len="med"/>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11</a:t>
                      </a:r>
                    </a:p>
                  </a:txBody>
                  <a:tcPr marL="9525" marR="9525" marT="9525" marB="0" anchor="ctr" horzOverflow="overflow">
                    <a:lnL>
                      <a:noFill/>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33</a:t>
                      </a:r>
                    </a:p>
                  </a:txBody>
                  <a:tcPr marL="9525" marR="9525" marT="9525" marB="0" anchor="ctr" horzOverflow="overflow">
                    <a:lnL>
                      <a:noFill/>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54</a:t>
                      </a:r>
                    </a:p>
                  </a:txBody>
                  <a:tcPr marL="9525" marR="9525" marT="9525" marB="0" anchor="ctr" horzOverflow="overflow">
                    <a:lnL>
                      <a:noFill/>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FFFF00"/>
                    </a:solidFill>
                  </a:tcPr>
                </a:tc>
              </a:tr>
            </a:tbl>
          </a:graphicData>
        </a:graphic>
      </p:graphicFrame>
      <p:sp>
        <p:nvSpPr>
          <p:cNvPr id="2" name="Slide Number Placeholder 1"/>
          <p:cNvSpPr>
            <a:spLocks noGrp="1"/>
          </p:cNvSpPr>
          <p:nvPr>
            <p:ph type="sldNum" sz="quarter" idx="12"/>
          </p:nvPr>
        </p:nvSpPr>
        <p:spPr/>
        <p:txBody>
          <a:bodyPr/>
          <a:lstStyle/>
          <a:p>
            <a:pPr>
              <a:defRPr/>
            </a:pPr>
            <a:fld id="{552B6D01-D570-4485-8EC6-55571BF63AB8}" type="slidenum">
              <a:rPr lang="el-GR" smtClean="0"/>
              <a:pPr>
                <a:defRPr/>
              </a:pPr>
              <a:t>42</a:t>
            </a:fld>
            <a:endParaRPr lang="el-GR"/>
          </a:p>
        </p:txBody>
      </p:sp>
      <p:sp>
        <p:nvSpPr>
          <p:cNvPr id="74814" name="4 - TextBox"/>
          <p:cNvSpPr txBox="1">
            <a:spLocks noChangeArrowheads="1"/>
          </p:cNvSpPr>
          <p:nvPr/>
        </p:nvSpPr>
        <p:spPr bwMode="auto">
          <a:xfrm>
            <a:off x="755650" y="5805488"/>
            <a:ext cx="6624638" cy="366712"/>
          </a:xfrm>
          <a:prstGeom prst="rect">
            <a:avLst/>
          </a:prstGeom>
          <a:noFill/>
          <a:ln w="9525">
            <a:noFill/>
            <a:miter lim="800000"/>
            <a:headEnd/>
            <a:tailEnd/>
          </a:ln>
        </p:spPr>
        <p:txBody>
          <a:bodyPr>
            <a:spAutoFit/>
          </a:bodyPr>
          <a:lstStyle/>
          <a:p>
            <a:r>
              <a:rPr lang="el-GR"/>
              <a:t>Σήμερα: τιμή δικαιωμάτων ~5 € / </a:t>
            </a:r>
            <a:r>
              <a:rPr lang="en-US"/>
              <a:t>tCO2</a:t>
            </a:r>
            <a:endParaRPr lang="el-G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6801" name="Title 3"/>
          <p:cNvSpPr>
            <a:spLocks/>
          </p:cNvSpPr>
          <p:nvPr/>
        </p:nvSpPr>
        <p:spPr bwMode="auto">
          <a:xfrm>
            <a:off x="0" y="381000"/>
            <a:ext cx="9144000" cy="871538"/>
          </a:xfrm>
          <a:prstGeom prst="rect">
            <a:avLst/>
          </a:prstGeom>
          <a:solidFill>
            <a:srgbClr val="336666"/>
          </a:solidFill>
          <a:ln w="9525">
            <a:noFill/>
            <a:miter lim="800000"/>
            <a:headEnd/>
            <a:tailEnd/>
          </a:ln>
        </p:spPr>
        <p:txBody>
          <a:bodyPr anchor="ctr"/>
          <a:lstStyle/>
          <a:p>
            <a:pPr algn="ctr" eaLnBrk="0" hangingPunct="0"/>
            <a:r>
              <a:rPr lang="el-GR" sz="1600" b="1">
                <a:solidFill>
                  <a:schemeClr val="bg1"/>
                </a:solidFill>
                <a:cs typeface="Arial" charset="0"/>
              </a:rPr>
              <a:t>Τα προηγούμενα αποτελέσματα δεν λαμβάνουν υπόψη το γεγονός ότι πολλές επιχειρήσεις βρίσκονται ήδη πριν από το 2013 σε ζώνη υψηλού κινδύνου πτώχευσης</a:t>
            </a:r>
            <a:endParaRPr lang="el-GR" sz="1600" b="1">
              <a:solidFill>
                <a:schemeClr val="bg1"/>
              </a:solidFill>
            </a:endParaRPr>
          </a:p>
        </p:txBody>
      </p:sp>
      <p:graphicFrame>
        <p:nvGraphicFramePr>
          <p:cNvPr id="10" name="Content Placeholder 9"/>
          <p:cNvGraphicFramePr>
            <a:graphicFrameLocks noGrp="1"/>
          </p:cNvGraphicFramePr>
          <p:nvPr>
            <p:ph sz="quarter" idx="1"/>
          </p:nvPr>
        </p:nvGraphicFramePr>
        <p:xfrm>
          <a:off x="571500" y="1785938"/>
          <a:ext cx="7572427" cy="3227246"/>
        </p:xfrm>
        <a:graphic>
          <a:graphicData uri="http://schemas.openxmlformats.org/drawingml/2006/table">
            <a:tbl>
              <a:tblPr firstRow="1" bandRow="1">
                <a:tableStyleId>{FABFCF23-3B69-468F-B69F-88F6DE6A72F2}</a:tableStyleId>
              </a:tblPr>
              <a:tblGrid>
                <a:gridCol w="2646831"/>
                <a:gridCol w="1229343"/>
                <a:gridCol w="971786"/>
                <a:gridCol w="1683269"/>
                <a:gridCol w="1041198"/>
              </a:tblGrid>
              <a:tr h="446819">
                <a:tc>
                  <a:txBody>
                    <a:bodyPr/>
                    <a:lstStyle/>
                    <a:p>
                      <a:pPr algn="ctr">
                        <a:lnSpc>
                          <a:spcPct val="150000"/>
                        </a:lnSpc>
                        <a:spcBef>
                          <a:spcPts val="0"/>
                        </a:spcBef>
                        <a:spcAft>
                          <a:spcPts val="0"/>
                        </a:spcAft>
                      </a:pPr>
                      <a:r>
                        <a:rPr lang="el-GR" sz="1200" dirty="0">
                          <a:latin typeface="Arial" pitchFamily="34" charset="0"/>
                          <a:cs typeface="Arial" pitchFamily="34" charset="0"/>
                        </a:rPr>
                        <a:t>Μέγεθος</a:t>
                      </a:r>
                      <a:endParaRPr lang="el-GR" sz="1200" dirty="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dirty="0">
                          <a:latin typeface="Arial" pitchFamily="34" charset="0"/>
                          <a:cs typeface="Arial" pitchFamily="34" charset="0"/>
                        </a:rPr>
                        <a:t>Άμεση</a:t>
                      </a:r>
                      <a:endParaRPr lang="el-GR" sz="1200" dirty="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a:latin typeface="Arial" pitchFamily="34" charset="0"/>
                          <a:cs typeface="Arial" pitchFamily="34" charset="0"/>
                        </a:rPr>
                        <a:t>Έμμεση</a:t>
                      </a:r>
                      <a:endParaRPr lang="el-GR" sz="120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a:latin typeface="Arial" pitchFamily="34" charset="0"/>
                          <a:cs typeface="Arial" pitchFamily="34" charset="0"/>
                        </a:rPr>
                        <a:t>Προκαλούμενη</a:t>
                      </a:r>
                      <a:endParaRPr lang="el-GR" sz="120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a:latin typeface="Arial" pitchFamily="34" charset="0"/>
                          <a:cs typeface="Arial" pitchFamily="34" charset="0"/>
                        </a:rPr>
                        <a:t>Συνολική</a:t>
                      </a:r>
                      <a:endParaRPr lang="el-GR" sz="1200">
                        <a:solidFill>
                          <a:srgbClr val="365F91"/>
                        </a:solidFill>
                        <a:latin typeface="Arial" pitchFamily="34" charset="0"/>
                        <a:ea typeface="Calibri"/>
                        <a:cs typeface="Arial" pitchFamily="34" charset="0"/>
                      </a:endParaRPr>
                    </a:p>
                  </a:txBody>
                  <a:tcPr marL="68580" marR="68580" marT="0" marB="0"/>
                </a:tc>
              </a:tr>
              <a:tr h="546332">
                <a:tc>
                  <a:txBody>
                    <a:bodyPr/>
                    <a:lstStyle/>
                    <a:p>
                      <a:pPr algn="ctr">
                        <a:lnSpc>
                          <a:spcPct val="150000"/>
                        </a:lnSpc>
                        <a:spcBef>
                          <a:spcPts val="0"/>
                        </a:spcBef>
                        <a:spcAft>
                          <a:spcPts val="0"/>
                        </a:spcAft>
                      </a:pPr>
                      <a:r>
                        <a:rPr lang="el-GR" sz="1200" dirty="0">
                          <a:latin typeface="Arial" pitchFamily="34" charset="0"/>
                          <a:cs typeface="Arial" pitchFamily="34" charset="0"/>
                        </a:rPr>
                        <a:t>Ακαθάριστη αξία παραγωγής</a:t>
                      </a:r>
                      <a:endParaRPr lang="el-GR" sz="1200" dirty="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dirty="0">
                          <a:latin typeface="Arial" pitchFamily="34" charset="0"/>
                          <a:cs typeface="Arial" pitchFamily="34" charset="0"/>
                        </a:rPr>
                        <a:t>-659</a:t>
                      </a:r>
                      <a:endParaRPr lang="el-GR" sz="1200" dirty="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a:latin typeface="Arial" pitchFamily="34" charset="0"/>
                          <a:cs typeface="Arial" pitchFamily="34" charset="0"/>
                        </a:rPr>
                        <a:t>-516</a:t>
                      </a:r>
                      <a:endParaRPr lang="el-GR" sz="120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a:latin typeface="Arial" pitchFamily="34" charset="0"/>
                          <a:cs typeface="Arial" pitchFamily="34" charset="0"/>
                        </a:rPr>
                        <a:t>-882</a:t>
                      </a:r>
                      <a:endParaRPr lang="el-GR" sz="120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a:latin typeface="Arial" pitchFamily="34" charset="0"/>
                          <a:cs typeface="Arial" pitchFamily="34" charset="0"/>
                        </a:rPr>
                        <a:t>-2.057</a:t>
                      </a:r>
                      <a:endParaRPr lang="el-GR" sz="1200">
                        <a:solidFill>
                          <a:srgbClr val="365F91"/>
                        </a:solidFill>
                        <a:latin typeface="Arial" pitchFamily="34" charset="0"/>
                        <a:ea typeface="Calibri"/>
                        <a:cs typeface="Arial" pitchFamily="34" charset="0"/>
                      </a:endParaRPr>
                    </a:p>
                  </a:txBody>
                  <a:tcPr marL="68580" marR="68580" marT="0" marB="0"/>
                </a:tc>
              </a:tr>
              <a:tr h="446819">
                <a:tc>
                  <a:txBody>
                    <a:bodyPr/>
                    <a:lstStyle/>
                    <a:p>
                      <a:pPr algn="ctr">
                        <a:lnSpc>
                          <a:spcPct val="150000"/>
                        </a:lnSpc>
                        <a:spcBef>
                          <a:spcPts val="0"/>
                        </a:spcBef>
                        <a:spcAft>
                          <a:spcPts val="0"/>
                        </a:spcAft>
                      </a:pPr>
                      <a:r>
                        <a:rPr lang="el-GR" sz="1200" dirty="0">
                          <a:latin typeface="Arial" pitchFamily="34" charset="0"/>
                          <a:cs typeface="Arial" pitchFamily="34" charset="0"/>
                        </a:rPr>
                        <a:t>Προστιθέμενη αξία</a:t>
                      </a:r>
                      <a:endParaRPr lang="el-GR" sz="1200" dirty="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dirty="0">
                          <a:latin typeface="Arial" pitchFamily="34" charset="0"/>
                          <a:cs typeface="Arial" pitchFamily="34" charset="0"/>
                        </a:rPr>
                        <a:t>-181</a:t>
                      </a:r>
                      <a:endParaRPr lang="el-GR" sz="1200" dirty="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a:latin typeface="Arial" pitchFamily="34" charset="0"/>
                          <a:cs typeface="Arial" pitchFamily="34" charset="0"/>
                        </a:rPr>
                        <a:t>-231</a:t>
                      </a:r>
                      <a:endParaRPr lang="el-GR" sz="120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a:latin typeface="Arial" pitchFamily="34" charset="0"/>
                          <a:cs typeface="Arial" pitchFamily="34" charset="0"/>
                        </a:rPr>
                        <a:t>-523</a:t>
                      </a:r>
                      <a:endParaRPr lang="el-GR" sz="120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a:latin typeface="Arial" pitchFamily="34" charset="0"/>
                          <a:cs typeface="Arial" pitchFamily="34" charset="0"/>
                        </a:rPr>
                        <a:t>-935</a:t>
                      </a:r>
                      <a:endParaRPr lang="el-GR" sz="1200">
                        <a:solidFill>
                          <a:srgbClr val="365F91"/>
                        </a:solidFill>
                        <a:latin typeface="Arial" pitchFamily="34" charset="0"/>
                        <a:ea typeface="Calibri"/>
                        <a:cs typeface="Arial" pitchFamily="34" charset="0"/>
                      </a:endParaRPr>
                    </a:p>
                  </a:txBody>
                  <a:tcPr marL="68580" marR="68580" marT="0" marB="0"/>
                </a:tc>
              </a:tr>
              <a:tr h="446819">
                <a:tc>
                  <a:txBody>
                    <a:bodyPr/>
                    <a:lstStyle/>
                    <a:p>
                      <a:pPr algn="ctr">
                        <a:lnSpc>
                          <a:spcPct val="150000"/>
                        </a:lnSpc>
                        <a:spcBef>
                          <a:spcPts val="0"/>
                        </a:spcBef>
                        <a:spcAft>
                          <a:spcPts val="0"/>
                        </a:spcAft>
                      </a:pPr>
                      <a:r>
                        <a:rPr lang="el-GR" sz="1200">
                          <a:latin typeface="Arial" pitchFamily="34" charset="0"/>
                          <a:cs typeface="Arial" pitchFamily="34" charset="0"/>
                        </a:rPr>
                        <a:t>ΑΕΠ</a:t>
                      </a:r>
                      <a:endParaRPr lang="el-GR" sz="120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dirty="0">
                          <a:latin typeface="Arial" pitchFamily="34" charset="0"/>
                          <a:cs typeface="Arial" pitchFamily="34" charset="0"/>
                        </a:rPr>
                        <a:t>-206</a:t>
                      </a:r>
                      <a:endParaRPr lang="el-GR" sz="1200" dirty="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dirty="0">
                          <a:latin typeface="Arial" pitchFamily="34" charset="0"/>
                          <a:cs typeface="Arial" pitchFamily="34" charset="0"/>
                        </a:rPr>
                        <a:t>-245</a:t>
                      </a:r>
                      <a:endParaRPr lang="el-GR" sz="1200" dirty="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a:latin typeface="Arial" pitchFamily="34" charset="0"/>
                          <a:cs typeface="Arial" pitchFamily="34" charset="0"/>
                        </a:rPr>
                        <a:t>-545</a:t>
                      </a:r>
                      <a:endParaRPr lang="el-GR" sz="120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a:latin typeface="Arial" pitchFamily="34" charset="0"/>
                          <a:cs typeface="Arial" pitchFamily="34" charset="0"/>
                        </a:rPr>
                        <a:t>-996</a:t>
                      </a:r>
                      <a:endParaRPr lang="el-GR" sz="1200">
                        <a:solidFill>
                          <a:srgbClr val="365F91"/>
                        </a:solidFill>
                        <a:latin typeface="Arial" pitchFamily="34" charset="0"/>
                        <a:ea typeface="Calibri"/>
                        <a:cs typeface="Arial" pitchFamily="34" charset="0"/>
                      </a:endParaRPr>
                    </a:p>
                  </a:txBody>
                  <a:tcPr marL="68580" marR="68580" marT="0" marB="0"/>
                </a:tc>
              </a:tr>
              <a:tr h="446819">
                <a:tc>
                  <a:txBody>
                    <a:bodyPr/>
                    <a:lstStyle/>
                    <a:p>
                      <a:pPr algn="ctr">
                        <a:lnSpc>
                          <a:spcPct val="150000"/>
                        </a:lnSpc>
                        <a:spcBef>
                          <a:spcPts val="0"/>
                        </a:spcBef>
                        <a:spcAft>
                          <a:spcPts val="0"/>
                        </a:spcAft>
                      </a:pPr>
                      <a:r>
                        <a:rPr lang="el-GR" sz="1200">
                          <a:latin typeface="Arial" pitchFamily="34" charset="0"/>
                          <a:cs typeface="Arial" pitchFamily="34" charset="0"/>
                        </a:rPr>
                        <a:t>Εισόδημα από εργασία</a:t>
                      </a:r>
                      <a:endParaRPr lang="el-GR" sz="120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a:latin typeface="Arial" pitchFamily="34" charset="0"/>
                          <a:cs typeface="Arial" pitchFamily="34" charset="0"/>
                        </a:rPr>
                        <a:t>-81</a:t>
                      </a:r>
                      <a:endParaRPr lang="el-GR" sz="120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a:latin typeface="Arial" pitchFamily="34" charset="0"/>
                          <a:cs typeface="Arial" pitchFamily="34" charset="0"/>
                        </a:rPr>
                        <a:t>-80</a:t>
                      </a:r>
                      <a:endParaRPr lang="el-GR" sz="120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dirty="0">
                          <a:latin typeface="Arial" pitchFamily="34" charset="0"/>
                          <a:cs typeface="Arial" pitchFamily="34" charset="0"/>
                        </a:rPr>
                        <a:t>-135</a:t>
                      </a:r>
                      <a:endParaRPr lang="el-GR" sz="1200" dirty="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a:latin typeface="Arial" pitchFamily="34" charset="0"/>
                          <a:cs typeface="Arial" pitchFamily="34" charset="0"/>
                        </a:rPr>
                        <a:t>-296</a:t>
                      </a:r>
                      <a:endParaRPr lang="el-GR" sz="1200">
                        <a:solidFill>
                          <a:srgbClr val="365F91"/>
                        </a:solidFill>
                        <a:latin typeface="Arial" pitchFamily="34" charset="0"/>
                        <a:ea typeface="Calibri"/>
                        <a:cs typeface="Arial" pitchFamily="34" charset="0"/>
                      </a:endParaRPr>
                    </a:p>
                  </a:txBody>
                  <a:tcPr marL="68580" marR="68580" marT="0" marB="0"/>
                </a:tc>
              </a:tr>
              <a:tr h="446819">
                <a:tc>
                  <a:txBody>
                    <a:bodyPr/>
                    <a:lstStyle/>
                    <a:p>
                      <a:pPr algn="ctr">
                        <a:lnSpc>
                          <a:spcPct val="150000"/>
                        </a:lnSpc>
                        <a:spcBef>
                          <a:spcPts val="0"/>
                        </a:spcBef>
                        <a:spcAft>
                          <a:spcPts val="0"/>
                        </a:spcAft>
                      </a:pPr>
                      <a:r>
                        <a:rPr lang="el-GR" sz="1200">
                          <a:latin typeface="Arial" pitchFamily="34" charset="0"/>
                          <a:cs typeface="Arial" pitchFamily="34" charset="0"/>
                        </a:rPr>
                        <a:t>Φόροι και εισφορές</a:t>
                      </a:r>
                      <a:endParaRPr lang="el-GR" sz="120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dirty="0">
                          <a:latin typeface="Arial" pitchFamily="34" charset="0"/>
                          <a:cs typeface="Arial" pitchFamily="34" charset="0"/>
                        </a:rPr>
                        <a:t>-54</a:t>
                      </a:r>
                      <a:endParaRPr lang="el-GR" sz="1200" dirty="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a:latin typeface="Arial" pitchFamily="34" charset="0"/>
                          <a:cs typeface="Arial" pitchFamily="34" charset="0"/>
                        </a:rPr>
                        <a:t>-44</a:t>
                      </a:r>
                      <a:endParaRPr lang="el-GR" sz="120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dirty="0">
                          <a:latin typeface="Arial" pitchFamily="34" charset="0"/>
                          <a:cs typeface="Arial" pitchFamily="34" charset="0"/>
                        </a:rPr>
                        <a:t>-60</a:t>
                      </a:r>
                      <a:endParaRPr lang="el-GR" sz="1200" dirty="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a:latin typeface="Arial" pitchFamily="34" charset="0"/>
                          <a:cs typeface="Arial" pitchFamily="34" charset="0"/>
                        </a:rPr>
                        <a:t>-157</a:t>
                      </a:r>
                      <a:endParaRPr lang="el-GR" sz="1200">
                        <a:solidFill>
                          <a:srgbClr val="365F91"/>
                        </a:solidFill>
                        <a:latin typeface="Arial" pitchFamily="34" charset="0"/>
                        <a:ea typeface="Calibri"/>
                        <a:cs typeface="Arial" pitchFamily="34" charset="0"/>
                      </a:endParaRPr>
                    </a:p>
                  </a:txBody>
                  <a:tcPr marL="68580" marR="68580" marT="0" marB="0"/>
                </a:tc>
              </a:tr>
              <a:tr h="446819">
                <a:tc>
                  <a:txBody>
                    <a:bodyPr/>
                    <a:lstStyle/>
                    <a:p>
                      <a:pPr algn="ctr">
                        <a:lnSpc>
                          <a:spcPct val="150000"/>
                        </a:lnSpc>
                        <a:spcBef>
                          <a:spcPts val="0"/>
                        </a:spcBef>
                        <a:spcAft>
                          <a:spcPts val="0"/>
                        </a:spcAft>
                      </a:pPr>
                      <a:r>
                        <a:rPr lang="el-GR" sz="1200">
                          <a:latin typeface="Arial" pitchFamily="34" charset="0"/>
                          <a:cs typeface="Arial" pitchFamily="34" charset="0"/>
                        </a:rPr>
                        <a:t>Απασχόληση</a:t>
                      </a:r>
                      <a:endParaRPr lang="el-GR" sz="120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a:latin typeface="Arial" pitchFamily="34" charset="0"/>
                          <a:cs typeface="Arial" pitchFamily="34" charset="0"/>
                        </a:rPr>
                        <a:t>-4.098</a:t>
                      </a:r>
                      <a:endParaRPr lang="el-GR" sz="120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a:latin typeface="Arial" pitchFamily="34" charset="0"/>
                          <a:cs typeface="Arial" pitchFamily="34" charset="0"/>
                        </a:rPr>
                        <a:t>-5.284</a:t>
                      </a:r>
                      <a:endParaRPr lang="el-GR" sz="120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dirty="0">
                          <a:latin typeface="Arial" pitchFamily="34" charset="0"/>
                          <a:cs typeface="Arial" pitchFamily="34" charset="0"/>
                        </a:rPr>
                        <a:t>-10.581</a:t>
                      </a:r>
                      <a:endParaRPr lang="el-GR" sz="1200" dirty="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dirty="0">
                          <a:latin typeface="Arial" pitchFamily="34" charset="0"/>
                          <a:cs typeface="Arial" pitchFamily="34" charset="0"/>
                        </a:rPr>
                        <a:t>-19.963</a:t>
                      </a:r>
                      <a:endParaRPr lang="el-GR" sz="1200" dirty="0">
                        <a:solidFill>
                          <a:srgbClr val="365F91"/>
                        </a:solidFill>
                        <a:latin typeface="Arial" pitchFamily="34" charset="0"/>
                        <a:ea typeface="Calibri"/>
                        <a:cs typeface="Arial" pitchFamily="34" charset="0"/>
                      </a:endParaRPr>
                    </a:p>
                  </a:txBody>
                  <a:tcPr marL="68580" marR="68580" marT="0" marB="0"/>
                </a:tc>
              </a:tr>
            </a:tbl>
          </a:graphicData>
        </a:graphic>
      </p:graphicFrame>
      <p:sp>
        <p:nvSpPr>
          <p:cNvPr id="11" name="Rectangle 10"/>
          <p:cNvSpPr/>
          <p:nvPr/>
        </p:nvSpPr>
        <p:spPr>
          <a:xfrm>
            <a:off x="539750" y="1268413"/>
            <a:ext cx="7561263" cy="431800"/>
          </a:xfrm>
          <a:prstGeom prst="rect">
            <a:avLst/>
          </a:prstGeom>
        </p:spPr>
        <p:txBody>
          <a:bodyPr>
            <a:spAutoFit/>
          </a:bodyPr>
          <a:lstStyle/>
          <a:p>
            <a:pPr algn="ctr">
              <a:defRPr/>
            </a:pPr>
            <a:r>
              <a:rPr lang="el-GR" sz="1050" b="1" dirty="0">
                <a:latin typeface="Arial" pitchFamily="34" charset="0"/>
                <a:ea typeface="ＭＳ Ｐゴシック" pitchFamily="34" charset="-128"/>
                <a:cs typeface="Arial" pitchFamily="34" charset="0"/>
              </a:rPr>
              <a:t>Επίδραση σε κύρια οικονομικά μεγέθη σε περίπτωση πτώχευσης των επιχειρήσεων σε οικονομική δυσχέρεια στους εκτεθειμένους κλάδους</a:t>
            </a:r>
            <a:endParaRPr lang="en-GB" sz="1050" b="1" dirty="0">
              <a:latin typeface="Arial" pitchFamily="34" charset="0"/>
              <a:ea typeface="ＭＳ Ｐゴシック" pitchFamily="34" charset="-128"/>
              <a:cs typeface="Arial" pitchFamily="34" charset="0"/>
            </a:endParaRPr>
          </a:p>
        </p:txBody>
      </p:sp>
      <p:sp>
        <p:nvSpPr>
          <p:cNvPr id="12" name="Content Placeholder 2"/>
          <p:cNvSpPr txBox="1">
            <a:spLocks/>
          </p:cNvSpPr>
          <p:nvPr/>
        </p:nvSpPr>
        <p:spPr>
          <a:xfrm>
            <a:off x="250825" y="5445125"/>
            <a:ext cx="8642350" cy="698500"/>
          </a:xfrm>
          <a:prstGeom prst="rect">
            <a:avLst/>
          </a:prstGeom>
          <a:solidFill>
            <a:srgbClr val="336666"/>
          </a:solidFill>
        </p:spPr>
        <p:style>
          <a:lnRef idx="1">
            <a:schemeClr val="accent1"/>
          </a:lnRef>
          <a:fillRef idx="2">
            <a:schemeClr val="accent1"/>
          </a:fillRef>
          <a:effectRef idx="1">
            <a:schemeClr val="accent1"/>
          </a:effectRef>
          <a:fontRef idx="minor">
            <a:schemeClr val="dk1"/>
          </a:fontRef>
        </p:style>
        <p:txBody>
          <a:bodyPr anchor="ctr"/>
          <a:lstStyle/>
          <a:p>
            <a:pPr indent="-457200" algn="ctr">
              <a:buClr>
                <a:schemeClr val="accent1"/>
              </a:buClr>
              <a:buSzPct val="70000"/>
              <a:defRPr/>
            </a:pPr>
            <a:r>
              <a:rPr lang="el-GR" sz="1400" b="1" dirty="0">
                <a:solidFill>
                  <a:srgbClr val="FFFFFF"/>
                </a:solidFill>
                <a:latin typeface="Arial" pitchFamily="34" charset="0"/>
                <a:cs typeface="Arial" pitchFamily="34" charset="0"/>
              </a:rPr>
              <a:t>Το κλείσιμο των επιχειρήσεων σε οικονομική δυσχέρεια </a:t>
            </a:r>
            <a:r>
              <a:rPr lang="en-US" sz="1400" b="1" dirty="0">
                <a:solidFill>
                  <a:srgbClr val="FFFFFF"/>
                </a:solidFill>
                <a:latin typeface="Arial" pitchFamily="34" charset="0"/>
                <a:cs typeface="Arial" pitchFamily="34" charset="0"/>
              </a:rPr>
              <a:t>(distress) </a:t>
            </a:r>
            <a:r>
              <a:rPr lang="el-GR" sz="1400" b="1" dirty="0">
                <a:solidFill>
                  <a:srgbClr val="FFFFFF"/>
                </a:solidFill>
                <a:latin typeface="Arial" pitchFamily="34" charset="0"/>
                <a:cs typeface="Arial" pitchFamily="34" charset="0"/>
              </a:rPr>
              <a:t>στους εκτεθειμένους κλάδους συνεπάγεται απώλεια προστιθέμενης αξίας κατά €935 εκατ. και σχεδόν 20.000 λιγότερες θέσεις εργασίας στο σύνολο της ελληνικής οικονομίας.</a:t>
            </a:r>
          </a:p>
        </p:txBody>
      </p:sp>
      <p:sp>
        <p:nvSpPr>
          <p:cNvPr id="2" name="Slide Number Placeholder 1"/>
          <p:cNvSpPr>
            <a:spLocks noGrp="1"/>
          </p:cNvSpPr>
          <p:nvPr>
            <p:ph type="sldNum" sz="quarter" idx="12"/>
          </p:nvPr>
        </p:nvSpPr>
        <p:spPr/>
        <p:txBody>
          <a:bodyPr/>
          <a:lstStyle/>
          <a:p>
            <a:pPr>
              <a:defRPr/>
            </a:pPr>
            <a:fld id="{F7B6CE6F-4821-429F-AF6F-AFEB1C804D4F}" type="slidenum">
              <a:rPr lang="el-GR" smtClean="0"/>
              <a:pPr>
                <a:defRPr/>
              </a:pPr>
              <a:t>43</a:t>
            </a:fld>
            <a:endParaRPr lang="el-GR"/>
          </a:p>
        </p:txBody>
      </p:sp>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Title 3"/>
          <p:cNvSpPr>
            <a:spLocks/>
          </p:cNvSpPr>
          <p:nvPr/>
        </p:nvSpPr>
        <p:spPr bwMode="auto">
          <a:xfrm>
            <a:off x="0" y="381000"/>
            <a:ext cx="9144000" cy="871538"/>
          </a:xfrm>
          <a:prstGeom prst="rect">
            <a:avLst/>
          </a:prstGeom>
          <a:solidFill>
            <a:srgbClr val="336666"/>
          </a:solidFill>
          <a:ln w="9525">
            <a:noFill/>
            <a:miter lim="800000"/>
            <a:headEnd/>
            <a:tailEnd/>
          </a:ln>
        </p:spPr>
        <p:txBody>
          <a:bodyPr anchor="ctr"/>
          <a:lstStyle/>
          <a:p>
            <a:pPr algn="ctr" eaLnBrk="0" hangingPunct="0"/>
            <a:r>
              <a:rPr lang="el-GR" sz="1600" b="1">
                <a:solidFill>
                  <a:schemeClr val="bg1"/>
                </a:solidFill>
                <a:cs typeface="Arial" charset="0"/>
              </a:rPr>
              <a:t>Οι επιπτώσεις μπορεί να μετριαστούν σημαντικά στηρίζοντας τους εκτεθειμένους κλάδους, χωρίς να παραβιάζονται οι κανόνες της ΕΕ, με μια παρέμβαση υψηλής επίδρασης και σχετικά χαμηλού κόστους (</a:t>
            </a:r>
            <a:r>
              <a:rPr lang="en-GB" sz="1600" b="1">
                <a:solidFill>
                  <a:schemeClr val="bg1"/>
                </a:solidFill>
                <a:cs typeface="Arial" charset="0"/>
              </a:rPr>
              <a:t>high-impact low-cost measure)</a:t>
            </a:r>
            <a:r>
              <a:rPr lang="el-GR" sz="1600" b="1">
                <a:solidFill>
                  <a:schemeClr val="bg1"/>
                </a:solidFill>
                <a:cs typeface="Arial" charset="0"/>
              </a:rPr>
              <a:t> </a:t>
            </a:r>
            <a:endParaRPr lang="el-GR" sz="1600" b="1">
              <a:solidFill>
                <a:schemeClr val="bg1"/>
              </a:solidFill>
            </a:endParaRPr>
          </a:p>
        </p:txBody>
      </p:sp>
      <p:sp>
        <p:nvSpPr>
          <p:cNvPr id="78850" name="Content Placeholder 6"/>
          <p:cNvSpPr>
            <a:spLocks noGrp="1"/>
          </p:cNvSpPr>
          <p:nvPr>
            <p:ph sz="quarter" idx="1"/>
          </p:nvPr>
        </p:nvSpPr>
        <p:spPr>
          <a:xfrm>
            <a:off x="323850" y="1341438"/>
            <a:ext cx="8280400" cy="4032250"/>
          </a:xfrm>
        </p:spPr>
        <p:txBody>
          <a:bodyPr/>
          <a:lstStyle/>
          <a:p>
            <a:pPr algn="just"/>
            <a:r>
              <a:rPr lang="el-GR" sz="1600" smtClean="0">
                <a:latin typeface="Arial" charset="0"/>
                <a:cs typeface="Arial" charset="0"/>
              </a:rPr>
              <a:t>Διαφορά μεταξύ έμμεσου κόστους εκπομπών και απωλειών φορολογικών εσόδων: κάτω από €2,5 εκατ. ακόμα και στο σενάριο υψηλής τιμής δικαιωμάτων (€25/tCO</a:t>
            </a:r>
            <a:r>
              <a:rPr lang="el-GR" sz="1600" baseline="-25000" smtClean="0">
                <a:latin typeface="Arial" charset="0"/>
                <a:cs typeface="Arial" charset="0"/>
              </a:rPr>
              <a:t>2</a:t>
            </a:r>
            <a:r>
              <a:rPr lang="el-GR" sz="1600" smtClean="0">
                <a:latin typeface="Arial" charset="0"/>
                <a:cs typeface="Arial" charset="0"/>
              </a:rPr>
              <a:t>).</a:t>
            </a:r>
          </a:p>
          <a:p>
            <a:pPr algn="just"/>
            <a:r>
              <a:rPr lang="el-GR" sz="1600" smtClean="0">
                <a:latin typeface="Arial" charset="0"/>
                <a:cs typeface="Arial" charset="0"/>
              </a:rPr>
              <a:t>Λαμβάνοντας υπόψη και πιθανές σημαντικές απώλειες από πτωχεύσεις, το καθαρό αποτέλεσμα ενός μηχανισμού αντιστάθμισης του έμμεσου κόστους εκπομπής ενδέχεται να είναι θετικό ακόμα και σε δημοσιονομικούς όρους.</a:t>
            </a:r>
          </a:p>
          <a:p>
            <a:pPr algn="just"/>
            <a:r>
              <a:rPr lang="el-GR" sz="1600" smtClean="0">
                <a:latin typeface="Arial" charset="0"/>
                <a:cs typeface="Arial" charset="0"/>
              </a:rPr>
              <a:t>Ήδη άλλες χώρες έχουν θέσει σε ισχύ αντίστοιχους μηχανισμούς στήριξης (Γερμανία, Ηνωμένο Βασίλειο, Νορβηγία) </a:t>
            </a:r>
          </a:p>
          <a:p>
            <a:pPr algn="just"/>
            <a:r>
              <a:rPr lang="el-GR" sz="1600" smtClean="0">
                <a:latin typeface="Arial" charset="0"/>
                <a:cs typeface="Arial" charset="0"/>
              </a:rPr>
              <a:t>Αντιστάθμιση: δωρεάν διάθεση δικαιωμάτων εκπομπής προς δημοπράτηση από το Ελληνικό Δημόσιο.</a:t>
            </a:r>
          </a:p>
          <a:p>
            <a:pPr algn="just"/>
            <a:r>
              <a:rPr lang="el-GR" sz="1600" smtClean="0">
                <a:latin typeface="Arial" charset="0"/>
                <a:cs typeface="Arial" charset="0"/>
              </a:rPr>
              <a:t>Το ύψος της αντιστάθμισης να τεθεί στο επίπεδο που προβλέπουν οι κατευθυντήριες γραμμές της ΕΕ ανά εγκατάσταση</a:t>
            </a:r>
          </a:p>
          <a:p>
            <a:pPr lvl="1" algn="just"/>
            <a:r>
              <a:rPr lang="el-GR" sz="1400" smtClean="0">
                <a:latin typeface="Arial" charset="0"/>
                <a:cs typeface="Arial" charset="0"/>
              </a:rPr>
              <a:t>Έτσι ελαχιστοποιούνται οι απώλειες για την οικονομία, χωρίς να εξαλείφεται το κίνητρο προσαρμογής των διαδικασιών παραγωγής έτσι ώστε να επιτευχθεί η μέγιστη δυνατή μείωση των εκπομπών αερίων θερμοκηπίου</a:t>
            </a:r>
            <a:endParaRPr lang="en-GB" sz="1400" smtClean="0">
              <a:latin typeface="Arial" charset="0"/>
              <a:cs typeface="Arial" charset="0"/>
            </a:endParaRPr>
          </a:p>
        </p:txBody>
      </p:sp>
      <p:sp>
        <p:nvSpPr>
          <p:cNvPr id="6" name="Content Placeholder 2"/>
          <p:cNvSpPr txBox="1">
            <a:spLocks/>
          </p:cNvSpPr>
          <p:nvPr/>
        </p:nvSpPr>
        <p:spPr>
          <a:xfrm>
            <a:off x="179388" y="5445125"/>
            <a:ext cx="8785225" cy="923925"/>
          </a:xfrm>
          <a:prstGeom prst="rect">
            <a:avLst/>
          </a:prstGeom>
          <a:solidFill>
            <a:srgbClr val="336666"/>
          </a:solidFill>
        </p:spPr>
        <p:style>
          <a:lnRef idx="1">
            <a:schemeClr val="accent1"/>
          </a:lnRef>
          <a:fillRef idx="2">
            <a:schemeClr val="accent1"/>
          </a:fillRef>
          <a:effectRef idx="1">
            <a:schemeClr val="accent1"/>
          </a:effectRef>
          <a:fontRef idx="minor">
            <a:schemeClr val="dk1"/>
          </a:fontRef>
        </p:style>
        <p:txBody>
          <a:bodyPr>
            <a:spAutoFit/>
          </a:bodyPr>
          <a:lstStyle/>
          <a:p>
            <a:pPr indent="-457200" algn="ctr">
              <a:spcBef>
                <a:spcPts val="600"/>
              </a:spcBef>
              <a:buClr>
                <a:schemeClr val="accent1"/>
              </a:buClr>
              <a:buSzPct val="70000"/>
              <a:defRPr/>
            </a:pPr>
            <a:r>
              <a:rPr lang="el-GR" b="1" dirty="0">
                <a:solidFill>
                  <a:srgbClr val="FFFFFF"/>
                </a:solidFill>
                <a:latin typeface="Arial" charset="0"/>
                <a:ea typeface="ＭＳ Ｐゴシック"/>
                <a:cs typeface="Arial" charset="0"/>
              </a:rPr>
              <a:t>Η θέσπιση μηχανισμού αντιστάθμισης πρέπει να συμπεριληφθεί στις άμεσες στρατηγικές προτεραιότητες των αρμόδιων αρχών, σε εξίσου σημαντική θέση με την προσπάθεια εξεύρεσης νέων επενδύσεων στη χώρα μας</a:t>
            </a:r>
          </a:p>
        </p:txBody>
      </p:sp>
      <p:sp>
        <p:nvSpPr>
          <p:cNvPr id="2" name="Slide Number Placeholder 1"/>
          <p:cNvSpPr>
            <a:spLocks noGrp="1"/>
          </p:cNvSpPr>
          <p:nvPr>
            <p:ph type="sldNum" sz="quarter" idx="12"/>
          </p:nvPr>
        </p:nvSpPr>
        <p:spPr/>
        <p:txBody>
          <a:bodyPr/>
          <a:lstStyle/>
          <a:p>
            <a:pPr>
              <a:defRPr/>
            </a:pPr>
            <a:fld id="{AEF091BC-5E9B-4393-BFA3-FC75496C78A8}" type="slidenum">
              <a:rPr lang="el-GR" smtClean="0"/>
              <a:pPr>
                <a:defRPr/>
              </a:pPr>
              <a:t>44</a:t>
            </a:fld>
            <a:endParaRPr lang="el-G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
  <TotalTime>6923</TotalTime>
  <Words>4223</Words>
  <Application>Microsoft Office PowerPoint</Application>
  <PresentationFormat>Προβολή στην οθόνη (4:3)</PresentationFormat>
  <Paragraphs>508</Paragraphs>
  <Slides>43</Slides>
  <Notes>18</Notes>
  <HiddenSlides>1</HiddenSlides>
  <MMClips>0</MMClips>
  <ScaleCrop>false</ScaleCrop>
  <HeadingPairs>
    <vt:vector size="4" baseType="variant">
      <vt:variant>
        <vt:lpstr>Θέμα</vt:lpstr>
      </vt:variant>
      <vt:variant>
        <vt:i4>1</vt:i4>
      </vt:variant>
      <vt:variant>
        <vt:lpstr>Τίτλοι διαφανειών</vt:lpstr>
      </vt:variant>
      <vt:variant>
        <vt:i4>43</vt:i4>
      </vt:variant>
    </vt:vector>
  </HeadingPairs>
  <TitlesOfParts>
    <vt:vector size="44" baseType="lpstr">
      <vt:lpstr>Office Theme</vt:lpstr>
      <vt:lpstr>Διαφάνεια 2</vt:lpstr>
      <vt:lpstr>Η ελληνική οικονομία βρίσκεται κοντά σε σημείο σταθεροποίησης</vt:lpstr>
      <vt:lpstr>Δεν μπορεί να επιτευχθεί ανάπτυξη μέσω συστηματικών ελλειμμάτων</vt:lpstr>
      <vt:lpstr>Συνολικά καλύτερη από την αναμενόμενη η μακροοικονομική εικόνα του δευτέρου τριμήνου του 2013</vt:lpstr>
      <vt:lpstr>Ευεργετική επίδραση της σταδιακής σταθεροποίησης και της ανάκαμψης των προσδοκιών</vt:lpstr>
      <vt:lpstr>Παράγοντες ανησυχίας</vt:lpstr>
      <vt:lpstr>Ενίσχυση εξωστρεφούς επιχειρηματικότητας   Νέες επενδύσεις   Υγιές εξωτερικό ισοζύγιο</vt:lpstr>
      <vt:lpstr>Προϋπόθεση ανάπτυξης το αυξανόμενο επενδυτικό κλίμα</vt:lpstr>
      <vt:lpstr>Συνολική θεώρηση</vt:lpstr>
      <vt:lpstr>Διαφάνεια 11</vt:lpstr>
      <vt:lpstr>Ενδείξεις ανάκαμψης στην Ευρωζώνη</vt:lpstr>
      <vt:lpstr>Αβεβαιότητες στην Παγκόσμια Οικονομία…</vt:lpstr>
      <vt:lpstr>Τρέχουσες εξελίξεις στο εγχώριο πολιτικοοικονομικό περιβάλλον</vt:lpstr>
      <vt:lpstr>Διαφάνεια 15</vt:lpstr>
      <vt:lpstr>Διαφάνεια 16</vt:lpstr>
      <vt:lpstr>Συνέχιση επίτευξης δημοσιονομικών στόχων στο α’ οκτάμηνο: μείωση ελλείμματος ΚΠ κυρίως από λιγότερους τόκους</vt:lpstr>
      <vt:lpstr>Διαφάνεια 18</vt:lpstr>
      <vt:lpstr>Στα περυσινά επίπεδα η συρρίκνωση της βιομηχανικής παραγωγής...</vt:lpstr>
      <vt:lpstr>Διαφάνεια 20</vt:lpstr>
      <vt:lpstr>Διαφάνεια 21</vt:lpstr>
      <vt:lpstr>Διαφάνεια 22</vt:lpstr>
      <vt:lpstr>Βελτιώνεται το οικονομικό κλίμα, αν και το καλοκαίρι υπήρξε διόρθωση του δείκτη</vt:lpstr>
      <vt:lpstr>Μικρότερη απαισιοδοξία σε όλους τους τομείς</vt:lpstr>
      <vt:lpstr>Με μεγάλες αυξομειώσεις η καταναλωτική εμπιστοσύνη: κυρίαρχος ο φόβος της ανεργίας</vt:lpstr>
      <vt:lpstr>Για πρώτη φορά από το 2Q 2009 ο αριθμός των ανέργων δεν παρουσιάζει αύξηση</vt:lpstr>
      <vt:lpstr>Διαφάνεια 27</vt:lpstr>
      <vt:lpstr>Διαφάνεια 28</vt:lpstr>
      <vt:lpstr>Σημαντική συρρίκνωση εμπορικού ισοζυγίου αγαθών κατά το α΄ επτάμηνο του 2013</vt:lpstr>
      <vt:lpstr>Διαφάνεια 30</vt:lpstr>
      <vt:lpstr>Το ισοζύγιο ΤΣ σχεδόν μηδενίζεται* στο πρώτο 7μηνο του 2013</vt:lpstr>
      <vt:lpstr>Το ισοζύγιο αγαθών (χωρίς καύσιμα και πλοία) &amp; τουρισμού βελτιώνεται μεταξύ 2008-2013</vt:lpstr>
      <vt:lpstr>Διαφάνεια 33</vt:lpstr>
      <vt:lpstr>Διαφάνεια 34</vt:lpstr>
      <vt:lpstr>Διαφάνεια 35</vt:lpstr>
      <vt:lpstr>Προβλέψεις 2013</vt:lpstr>
      <vt:lpstr>Διαφάνεια 37</vt:lpstr>
      <vt:lpstr>Διαφάνεια 38</vt:lpstr>
      <vt:lpstr>Διαφάνεια 39</vt:lpstr>
      <vt:lpstr>Διαφάνεια 40</vt:lpstr>
      <vt:lpstr>Διαφάνεια 41</vt:lpstr>
      <vt:lpstr>Διαφάνεια 42</vt:lpstr>
      <vt:lpstr>Διαφάνεια 43</vt:lpstr>
      <vt:lpstr>Διαφάνεια 44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dc:creator>
  <cp:lastModifiedBy>News</cp:lastModifiedBy>
  <cp:revision>1500</cp:revision>
  <dcterms:created xsi:type="dcterms:W3CDTF">2010-02-10T08:23:55Z</dcterms:created>
  <dcterms:modified xsi:type="dcterms:W3CDTF">2013-10-14T11:43:07Z</dcterms:modified>
</cp:coreProperties>
</file>