
<file path=[Content_Types].xml><?xml version="1.0" encoding="utf-8"?>
<Types xmlns="http://schemas.openxmlformats.org/package/2006/content-types">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drawings/drawing2.xml" ContentType="application/vnd.openxmlformats-officedocument.drawingml.chartshapes+xml"/>
  <Override PartName="/ppt/charts/colors6.xml" ContentType="application/vnd.ms-office.chartcolorstyl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charts/style11.xml" ContentType="application/vnd.ms-office.chartstyl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hart13.xml" ContentType="application/vnd.openxmlformats-officedocument.drawingml.chart+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charts/colors12.xml" ContentType="application/vnd.ms-office.chartcolorstyle+xml"/>
  <Override PartName="/ppt/charts/chart7.xml" ContentType="application/vnd.openxmlformats-officedocument.drawingml.chart+xml"/>
  <Override PartName="/ppt/charts/style9.xml" ContentType="application/vnd.ms-office.chartstyle+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charts/style5.xml" ContentType="application/vnd.ms-office.chart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rawings/drawing5.xml" ContentType="application/vnd.openxmlformats-officedocument.drawingml.chartshapes+xml"/>
  <Override PartName="/ppt/charts/style3.xml" ContentType="application/vnd.ms-office.chart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drawing3.xml" ContentType="application/vnd.ms-office.drawingml.diagramDrawing+xml"/>
  <Override PartName="/ppt/drawings/drawing3.xml" ContentType="application/vnd.openxmlformats-officedocument.drawingml.chartshapes+xml"/>
  <Override PartName="/ppt/charts/colors9.xml" ContentType="application/vnd.ms-office.chartcolorstyle+xml"/>
  <Override PartName="/ppt/charts/style14.xml" ContentType="application/vnd.ms-office.chartstyl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rawings/drawing1.xml" ContentType="application/vnd.openxmlformats-officedocument.drawingml.chartshapes+xml"/>
  <Override PartName="/ppt/diagrams/quickStyle3.xml" ContentType="application/vnd.openxmlformats-officedocument.drawingml.diagramStyle+xml"/>
  <Override PartName="/ppt/charts/chart18.xml" ContentType="application/vnd.openxmlformats-officedocument.drawingml.chart+xml"/>
  <Override PartName="/ppt/charts/style12.xml" ContentType="application/vnd.ms-office.chartstyle+xml"/>
  <Override PartName="/ppt/charts/colors7.xml" ContentType="application/vnd.ms-office.chartcolor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charts/chart16.xml" ContentType="application/vnd.openxmlformats-officedocument.drawingml.chart+xml"/>
  <Default Extension="jpeg" ContentType="image/jpeg"/>
  <Override PartName="/ppt/charts/colors5.xml" ContentType="application/vnd.ms-office.chartcolorstyle+xml"/>
  <Override PartName="/ppt/charts/style10.xml" ContentType="application/vnd.ms-office.chart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charts/colors3.xml" ContentType="application/vnd.ms-office.chartcolorstyle+xml"/>
  <Override PartName="/ppt/charts/colors1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charts/colors1.xml" ContentType="application/vnd.ms-office.chartcolorstyle+xml"/>
  <Override PartName="/ppt/charts/colors11.xml" ContentType="application/vnd.ms-office.chartcolorstyle+xml"/>
  <Override PartName="/ppt/slideLayouts/slideLayout10.xml" ContentType="application/vnd.openxmlformats-officedocument.presentationml.slideLayout+xml"/>
  <Override PartName="/ppt/diagrams/layout2.xml" ContentType="application/vnd.openxmlformats-officedocument.drawingml.diagramLayout+xml"/>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style8.xml" ContentType="application/vnd.ms-office.chartstyle+xml"/>
  <Override PartName="/ppt/charts/chart4.xml" ContentType="application/vnd.openxmlformats-officedocument.drawingml.chart+xml"/>
  <Override PartName="/ppt/diagrams/data3.xml" ContentType="application/vnd.openxmlformats-officedocument.drawingml.diagramData+xml"/>
  <Override PartName="/ppt/notesSlides/notesSlide6.xml" ContentType="application/vnd.openxmlformats-officedocument.presentationml.notesSlide+xml"/>
  <Override PartName="/ppt/charts/style6.xml" ContentType="application/vnd.ms-office.chartstyle+xml"/>
  <Override PartName="/ppt/slides/slide8.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rawings/drawing4.xml" ContentType="application/vnd.openxmlformats-officedocument.drawingml.chartshapes+xml"/>
  <Override PartName="/ppt/charts/colors8.xml" ContentType="application/vnd.ms-office.chartcolorstyle+xml"/>
  <Override PartName="/ppt/charts/style2.xml" ContentType="application/vnd.ms-office.chart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charts/style13.xml" ContentType="application/vnd.ms-office.chartstyl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charts/colors4.xml" ContentType="application/vnd.ms-office.chartcolorstyle+xml"/>
  <Default Extension="rels" ContentType="application/vnd.openxmlformats-package.relationships+xml"/>
  <Override PartName="/ppt/slideLayouts/slideLayout22.xml" ContentType="application/vnd.openxmlformats-officedocument.presentationml.slideLayout+xml"/>
  <Override PartName="/ppt/charts/chart15.xml" ContentType="application/vnd.openxmlformats-officedocument.drawingml.chart+xml"/>
  <Override PartName="/ppt/charts/colors14.xml" ContentType="application/vnd.ms-office.chartcolorstyle+xml"/>
  <Override PartName="/ppt/slides/slide12.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diagrams/layout3.xml" ContentType="application/vnd.openxmlformats-officedocument.drawingml.diagramLayout+xml"/>
  <Override PartName="/ppt/notesSlides/notesSlide9.xml" ContentType="application/vnd.openxmlformats-officedocument.presentationml.notesSlide+xml"/>
  <Override PartName="/ppt/charts/colors10.xml" ContentType="application/vnd.ms-office.chartcolorstyle+xml"/>
  <Override PartName="/ppt/charts/style7.xml" ContentType="application/vnd.ms-office.chartstyle+xml"/>
  <Override PartName="/ppt/charts/chart5.xml" ContentType="application/vnd.openxmlformats-officedocument.drawingml.chart+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258" r:id="rId3"/>
    <p:sldId id="563" r:id="rId4"/>
    <p:sldId id="564" r:id="rId5"/>
    <p:sldId id="4682" r:id="rId6"/>
    <p:sldId id="4667" r:id="rId7"/>
    <p:sldId id="1926" r:id="rId8"/>
    <p:sldId id="1928" r:id="rId9"/>
    <p:sldId id="1929" r:id="rId10"/>
    <p:sldId id="1868" r:id="rId11"/>
    <p:sldId id="4680" r:id="rId12"/>
    <p:sldId id="4668" r:id="rId13"/>
    <p:sldId id="4687" r:id="rId14"/>
    <p:sldId id="4688" r:id="rId15"/>
    <p:sldId id="4669" r:id="rId16"/>
    <p:sldId id="4671" r:id="rId17"/>
    <p:sldId id="4683" r:id="rId18"/>
    <p:sldId id="4685" r:id="rId19"/>
    <p:sldId id="4672" r:id="rId20"/>
    <p:sldId id="4670" r:id="rId21"/>
    <p:sldId id="4689" r:id="rId22"/>
    <p:sldId id="260" r:id="rId2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0" d="100"/>
          <a:sy n="110" d="100"/>
        </p:scale>
        <p:origin x="-594"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Microsoft_Office_Excel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______________Microsoft_Office_Excel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______________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_____________Microsoft_Office_Excel4.xlsx"/></Relationships>
</file>

<file path=ppt/charts/_rels/chart5.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chartUserShapes" Target="../drawings/drawing1.xml"/><Relationship Id="rId1" Type="http://schemas.openxmlformats.org/officeDocument/2006/relationships/package" Target="../embeddings/___________________Microsoft_Office_Excel5.xlsx"/><Relationship Id="rId4" Type="http://schemas.microsoft.com/office/2011/relationships/chartStyle" Target="style3.xml"/></Relationships>
</file>

<file path=ppt/charts/_rels/chart6.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___________________Microsoft_Office_Excel6.xlsx"/></Relationships>
</file>

<file path=ppt/charts/_rels/chart7.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______________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______________Microsoft_Office_Excel8.xlsx"/></Relationships>
</file>

<file path=ppt/charts/_rels/chart9.xml.rels><?xml version="1.0" encoding="UTF-8" standalone="yes"?>
<Relationships xmlns="http://schemas.openxmlformats.org/package/2006/relationships"><Relationship Id="rId3" Type="http://schemas.microsoft.com/office/2011/relationships/chartColorStyle" Target="colors6.xml"/><Relationship Id="rId2" Type="http://schemas.openxmlformats.org/officeDocument/2006/relationships/chartUserShapes" Target="../drawings/drawing2.xml"/><Relationship Id="rId1" Type="http://schemas.openxmlformats.org/officeDocument/2006/relationships/package" Target="../embeddings/___________________Microsoft_Office_Excel9.xlsx"/><Relationship Id="rId4"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___________________Microsoft_Office_Excel10.xlsx"/></Relationships>
</file>

<file path=ppt/charts/_rels/chart11.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___________________Microsoft_Office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______________Microsoft_Office_Excel12.xlsx"/></Relationships>
</file>

<file path=ppt/charts/_rels/chart13.xml.rels><?xml version="1.0" encoding="UTF-8" standalone="yes"?>
<Relationships xmlns="http://schemas.openxmlformats.org/package/2006/relationships"><Relationship Id="rId3" Type="http://schemas.microsoft.com/office/2011/relationships/chartColorStyle" Target="colors9.xml"/><Relationship Id="rId2" Type="http://schemas.openxmlformats.org/officeDocument/2006/relationships/chartUserShapes" Target="../drawings/drawing3.xml"/><Relationship Id="rId1" Type="http://schemas.openxmlformats.org/officeDocument/2006/relationships/package" Target="../embeddings/___________________Microsoft_Office_Excel13.xlsx"/><Relationship Id="rId4"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___________________Microsoft_Office_Excel14.xlsx"/></Relationships>
</file>

<file path=ppt/charts/_rels/chart15.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___________________Microsoft_Office_Excel15.xlsx"/></Relationships>
</file>

<file path=ppt/charts/_rels/chart16.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___________________Microsoft_Office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______________Microsoft_Office_Excel17.xlsx"/></Relationships>
</file>

<file path=ppt/charts/_rels/chart18.xml.rels><?xml version="1.0" encoding="UTF-8" standalone="yes"?>
<Relationships xmlns="http://schemas.openxmlformats.org/package/2006/relationships"><Relationship Id="rId3" Type="http://schemas.microsoft.com/office/2011/relationships/chartColorStyle" Target="colors13.xml"/><Relationship Id="rId2" Type="http://schemas.openxmlformats.org/officeDocument/2006/relationships/chartUserShapes" Target="../drawings/drawing4.xml"/><Relationship Id="rId1" Type="http://schemas.openxmlformats.org/officeDocument/2006/relationships/package" Target="../embeddings/___________________Microsoft_Office_Excel18.xlsx"/><Relationship Id="rId4" Type="http://schemas.microsoft.com/office/2011/relationships/chartStyle" Target="style13.xml"/></Relationships>
</file>

<file path=ppt/charts/_rels/chart19.xml.rels><?xml version="1.0" encoding="UTF-8" standalone="yes"?>
<Relationships xmlns="http://schemas.openxmlformats.org/package/2006/relationships"><Relationship Id="rId3" Type="http://schemas.microsoft.com/office/2011/relationships/chartColorStyle" Target="colors14.xml"/><Relationship Id="rId2" Type="http://schemas.openxmlformats.org/officeDocument/2006/relationships/chartUserShapes" Target="../drawings/drawing5.xml"/><Relationship Id="rId1" Type="http://schemas.openxmlformats.org/officeDocument/2006/relationships/package" Target="../embeddings/___________________Microsoft_Office_Excel19.xlsx"/><Relationship Id="rId4"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0249311614930324"/>
          <c:y val="0.10664945081680628"/>
          <c:w val="0.78402750113716946"/>
          <c:h val="0.88362524550913679"/>
        </c:manualLayout>
      </c:layout>
      <c:barChart>
        <c:barDir val="bar"/>
        <c:grouping val="stacked"/>
        <c:ser>
          <c:idx val="0"/>
          <c:order val="0"/>
          <c:tx>
            <c:strRef>
              <c:f>Sheet1!$B$1</c:f>
              <c:strCache>
                <c:ptCount val="1"/>
                <c:pt idx="0">
                  <c:v>Βάζετε στην άκρη κάποια χρήματα στο τέλος του μήνα</c:v>
                </c:pt>
              </c:strCache>
            </c:strRef>
          </c:tx>
          <c:spPr>
            <a:solidFill>
              <a:schemeClr val="accent2"/>
            </a:solidFill>
            <a:ln>
              <a:noFill/>
            </a:ln>
            <a:effectLst>
              <a:outerShdw blurRad="57150" dist="19050" dir="5400000" algn="ctr" rotWithShape="0">
                <a:srgbClr val="000000">
                  <a:alpha val="63000"/>
                </a:srgbClr>
              </a:outerShdw>
            </a:effectLst>
          </c:spPr>
          <c:dPt>
            <c:idx val="0"/>
            <c:extLst xmlns:c16r2="http://schemas.microsoft.com/office/drawing/2015/06/chart">
              <c:ext xmlns:c16="http://schemas.microsoft.com/office/drawing/2014/chart" uri="{C3380CC4-5D6E-409C-BE32-E72D297353CC}">
                <c16:uniqueId val="{00000000-9FA3-4906-962C-340652B707E7}"/>
              </c:ext>
            </c:extLst>
          </c:dPt>
          <c:dPt>
            <c:idx val="1"/>
            <c:extLst xmlns:c16r2="http://schemas.microsoft.com/office/drawing/2015/06/chart">
              <c:ext xmlns:c16="http://schemas.microsoft.com/office/drawing/2014/chart" uri="{C3380CC4-5D6E-409C-BE32-E72D297353CC}">
                <c16:uniqueId val="{00000001-9FA3-4906-962C-340652B707E7}"/>
              </c:ext>
            </c:extLst>
          </c:dPt>
          <c:dPt>
            <c:idx val="2"/>
            <c:extLst xmlns:c16r2="http://schemas.microsoft.com/office/drawing/2015/06/chart">
              <c:ext xmlns:c16="http://schemas.microsoft.com/office/drawing/2014/chart" uri="{C3380CC4-5D6E-409C-BE32-E72D297353CC}">
                <c16:uniqueId val="{00000002-9FA3-4906-962C-340652B707E7}"/>
              </c:ext>
            </c:extLst>
          </c:dPt>
          <c:dPt>
            <c:idx val="3"/>
            <c:extLst xmlns:c16r2="http://schemas.microsoft.com/office/drawing/2015/06/chart">
              <c:ext xmlns:c16="http://schemas.microsoft.com/office/drawing/2014/chart" uri="{C3380CC4-5D6E-409C-BE32-E72D297353CC}">
                <c16:uniqueId val="{00000003-9FA3-4906-962C-340652B707E7}"/>
              </c:ext>
            </c:extLst>
          </c:dPt>
          <c:dPt>
            <c:idx val="4"/>
            <c:extLst xmlns:c16r2="http://schemas.microsoft.com/office/drawing/2015/06/chart">
              <c:ext xmlns:c16="http://schemas.microsoft.com/office/drawing/2014/chart" uri="{C3380CC4-5D6E-409C-BE32-E72D297353CC}">
                <c16:uniqueId val="{00000004-9FA3-4906-962C-340652B707E7}"/>
              </c:ext>
            </c:extLst>
          </c:dPt>
          <c:dPt>
            <c:idx val="5"/>
            <c:extLst xmlns:c16r2="http://schemas.microsoft.com/office/drawing/2015/06/chart">
              <c:ext xmlns:c16="http://schemas.microsoft.com/office/drawing/2014/chart" uri="{C3380CC4-5D6E-409C-BE32-E72D297353CC}">
                <c16:uniqueId val="{00000005-9FA3-4906-962C-340652B707E7}"/>
              </c:ext>
            </c:extLst>
          </c:dPt>
          <c:dPt>
            <c:idx val="6"/>
            <c:extLst xmlns:c16r2="http://schemas.microsoft.com/office/drawing/2015/06/chart">
              <c:ext xmlns:c16="http://schemas.microsoft.com/office/drawing/2014/chart" uri="{C3380CC4-5D6E-409C-BE32-E72D297353CC}">
                <c16:uniqueId val="{00000006-9FA3-4906-962C-340652B707E7}"/>
              </c:ext>
            </c:extLst>
          </c:dPt>
          <c:dPt>
            <c:idx val="7"/>
            <c:extLst xmlns:c16r2="http://schemas.microsoft.com/office/drawing/2015/06/chart">
              <c:ext xmlns:c16="http://schemas.microsoft.com/office/drawing/2014/chart" uri="{C3380CC4-5D6E-409C-BE32-E72D297353CC}">
                <c16:uniqueId val="{00000007-9FA3-4906-962C-340652B707E7}"/>
              </c:ext>
            </c:extLst>
          </c:dPt>
          <c:dPt>
            <c:idx val="8"/>
            <c:extLst xmlns:c16r2="http://schemas.microsoft.com/office/drawing/2015/06/chart">
              <c:ext xmlns:c16="http://schemas.microsoft.com/office/drawing/2014/chart" uri="{C3380CC4-5D6E-409C-BE32-E72D297353CC}">
                <c16:uniqueId val="{00000008-9FA3-4906-962C-340652B707E7}"/>
              </c:ext>
            </c:extLst>
          </c:dPt>
          <c:dPt>
            <c:idx val="9"/>
            <c:extLst xmlns:c16r2="http://schemas.microsoft.com/office/drawing/2015/06/chart">
              <c:ext xmlns:c16="http://schemas.microsoft.com/office/drawing/2014/chart" uri="{C3380CC4-5D6E-409C-BE32-E72D297353CC}">
                <c16:uniqueId val="{00000009-9FA3-4906-962C-340652B707E7}"/>
              </c:ext>
            </c:extLst>
          </c:dPt>
          <c:dPt>
            <c:idx val="10"/>
            <c:extLst xmlns:c16r2="http://schemas.microsoft.com/office/drawing/2015/06/chart">
              <c:ext xmlns:c16="http://schemas.microsoft.com/office/drawing/2014/chart" uri="{C3380CC4-5D6E-409C-BE32-E72D297353CC}">
                <c16:uniqueId val="{0000000A-9FA3-4906-962C-340652B707E7}"/>
              </c:ext>
            </c:extLst>
          </c:dPt>
          <c:dPt>
            <c:idx val="11"/>
            <c:extLst xmlns:c16r2="http://schemas.microsoft.com/office/drawing/2015/06/chart">
              <c:ext xmlns:c16="http://schemas.microsoft.com/office/drawing/2014/chart" uri="{C3380CC4-5D6E-409C-BE32-E72D297353CC}">
                <c16:uniqueId val="{0000000B-9FA3-4906-962C-340652B707E7}"/>
              </c:ext>
            </c:extLst>
          </c:dPt>
          <c:dPt>
            <c:idx val="12"/>
            <c:extLst xmlns:c16r2="http://schemas.microsoft.com/office/drawing/2015/06/chart">
              <c:ext xmlns:c16="http://schemas.microsoft.com/office/drawing/2014/chart" uri="{C3380CC4-5D6E-409C-BE32-E72D297353CC}">
                <c16:uniqueId val="{0000000C-9FA3-4906-962C-340652B707E7}"/>
              </c:ext>
            </c:extLst>
          </c:dPt>
          <c:dPt>
            <c:idx val="13"/>
            <c:extLst xmlns:c16r2="http://schemas.microsoft.com/office/drawing/2015/06/chart">
              <c:ext xmlns:c16="http://schemas.microsoft.com/office/drawing/2014/chart" uri="{C3380CC4-5D6E-409C-BE32-E72D297353CC}">
                <c16:uniqueId val="{0000000D-9FA3-4906-962C-340652B707E7}"/>
              </c:ext>
            </c:extLst>
          </c:dPt>
          <c:dPt>
            <c:idx val="14"/>
            <c:extLst xmlns:c16r2="http://schemas.microsoft.com/office/drawing/2015/06/chart">
              <c:ext xmlns:c16="http://schemas.microsoft.com/office/drawing/2014/chart" uri="{C3380CC4-5D6E-409C-BE32-E72D297353CC}">
                <c16:uniqueId val="{0000000E-9FA3-4906-962C-340652B707E7}"/>
              </c:ext>
            </c:extLst>
          </c:dPt>
          <c:dLbls>
            <c:numFmt formatCode="#,##0" sourceLinked="0"/>
            <c:spPr>
              <a:noFill/>
              <a:ln>
                <a:noFill/>
              </a:ln>
              <a:effectLst/>
            </c:spPr>
            <c:txPr>
              <a:bodyPr/>
              <a:lstStyle/>
              <a:p>
                <a:pPr>
                  <a:defRPr sz="1200" b="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l-GR"/>
              </a:p>
            </c:txPr>
            <c:showVal val="1"/>
            <c:extLst xmlns:c16r2="http://schemas.microsoft.com/office/drawing/2015/06/chart">
              <c:ext xmlns:c15="http://schemas.microsoft.com/office/drawing/2012/chart" uri="{CE6537A1-D6FC-4f65-9D91-7224C49458BB}">
                <c15:showLeaderLines val="0"/>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 ετών</c:v>
                </c:pt>
              </c:strCache>
            </c:strRef>
          </c:cat>
          <c:val>
            <c:numRef>
              <c:f>Sheet1!$B$2:$B$22</c:f>
              <c:numCache>
                <c:formatCode>General</c:formatCode>
                <c:ptCount val="21"/>
                <c:pt idx="0" formatCode="0">
                  <c:v>17.899999999999999</c:v>
                </c:pt>
                <c:pt idx="2" formatCode="0">
                  <c:v>27.1</c:v>
                </c:pt>
                <c:pt idx="3" formatCode="0">
                  <c:v>12.9</c:v>
                </c:pt>
                <c:pt idx="4" formatCode="0">
                  <c:v>17</c:v>
                </c:pt>
                <c:pt idx="5" formatCode="0">
                  <c:v>4</c:v>
                </c:pt>
                <c:pt idx="6" formatCode="0">
                  <c:v>20.9</c:v>
                </c:pt>
                <c:pt idx="7" formatCode="0">
                  <c:v>13.6</c:v>
                </c:pt>
                <c:pt idx="9" formatCode="0">
                  <c:v>14.2</c:v>
                </c:pt>
                <c:pt idx="10" formatCode="0">
                  <c:v>9.1</c:v>
                </c:pt>
                <c:pt idx="11" formatCode="0">
                  <c:v>21.6</c:v>
                </c:pt>
                <c:pt idx="12" formatCode="0">
                  <c:v>32.5</c:v>
                </c:pt>
                <c:pt idx="13" formatCode="0">
                  <c:v>24.2</c:v>
                </c:pt>
                <c:pt idx="14" formatCode="0">
                  <c:v>5.2</c:v>
                </c:pt>
                <c:pt idx="16" formatCode="0">
                  <c:v>26.4</c:v>
                </c:pt>
                <c:pt idx="17" formatCode="0">
                  <c:v>14.9</c:v>
                </c:pt>
                <c:pt idx="18" formatCode="0">
                  <c:v>14.2</c:v>
                </c:pt>
                <c:pt idx="19" formatCode="0">
                  <c:v>19.2</c:v>
                </c:pt>
                <c:pt idx="20" formatCode="0">
                  <c:v>14.3</c:v>
                </c:pt>
              </c:numCache>
            </c:numRef>
          </c:val>
          <c:extLst xmlns:c16r2="http://schemas.microsoft.com/office/drawing/2015/06/chart">
            <c:ext xmlns:c16="http://schemas.microsoft.com/office/drawing/2014/chart" uri="{C3380CC4-5D6E-409C-BE32-E72D297353CC}">
              <c16:uniqueId val="{00000010-9FA3-4906-962C-340652B707E7}"/>
            </c:ext>
          </c:extLst>
        </c:ser>
        <c:ser>
          <c:idx val="1"/>
          <c:order val="1"/>
          <c:tx>
            <c:strRef>
              <c:f>Sheet1!$C$1</c:f>
              <c:strCache>
                <c:ptCount val="1"/>
                <c:pt idx="0">
                  <c:v>Τα φέρνετε βόλτα ίσα ίσα</c:v>
                </c:pt>
              </c:strCache>
            </c:strRef>
          </c:tx>
          <c:spPr>
            <a:solidFill>
              <a:srgbClr val="FFC000"/>
            </a:solidFill>
            <a:ln>
              <a:noFill/>
            </a:ln>
            <a:effectLst>
              <a:outerShdw blurRad="57150" dist="19050" dir="5400000" algn="ctr" rotWithShape="0">
                <a:srgbClr val="000000">
                  <a:alpha val="63000"/>
                </a:srgbClr>
              </a:outerShdw>
            </a:effectLst>
          </c:spPr>
          <c:dLbls>
            <c:spPr>
              <a:noFill/>
              <a:ln>
                <a:noFill/>
              </a:ln>
              <a:effectLst/>
            </c:spPr>
            <c:txPr>
              <a:bodyPr wrap="square" lIns="38100" tIns="19050" rIns="38100" bIns="19050" anchor="ctr">
                <a:spAutoFit/>
              </a:bodyPr>
              <a:lstStyle/>
              <a:p>
                <a:pPr>
                  <a:defRPr sz="1200" b="0">
                    <a:solidFill>
                      <a:schemeClr val="tx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 ετών</c:v>
                </c:pt>
              </c:strCache>
            </c:strRef>
          </c:cat>
          <c:val>
            <c:numRef>
              <c:f>Sheet1!$C$2:$C$22</c:f>
              <c:numCache>
                <c:formatCode>General</c:formatCode>
                <c:ptCount val="21"/>
                <c:pt idx="0" formatCode="0">
                  <c:v>45.5</c:v>
                </c:pt>
                <c:pt idx="2" formatCode="0">
                  <c:v>46.3</c:v>
                </c:pt>
                <c:pt idx="3" formatCode="0">
                  <c:v>46.1</c:v>
                </c:pt>
                <c:pt idx="4" formatCode="0">
                  <c:v>46.4</c:v>
                </c:pt>
                <c:pt idx="5" formatCode="0">
                  <c:v>53.5</c:v>
                </c:pt>
                <c:pt idx="6" formatCode="0">
                  <c:v>44.3</c:v>
                </c:pt>
                <c:pt idx="7" formatCode="0">
                  <c:v>43.8</c:v>
                </c:pt>
                <c:pt idx="9" formatCode="0">
                  <c:v>41.3</c:v>
                </c:pt>
                <c:pt idx="10" formatCode="0">
                  <c:v>52.2</c:v>
                </c:pt>
                <c:pt idx="11" formatCode="0">
                  <c:v>41.4</c:v>
                </c:pt>
                <c:pt idx="12" formatCode="0">
                  <c:v>47.5</c:v>
                </c:pt>
                <c:pt idx="13" formatCode="0">
                  <c:v>46.9</c:v>
                </c:pt>
                <c:pt idx="14" formatCode="0">
                  <c:v>47.9</c:v>
                </c:pt>
                <c:pt idx="16" formatCode="0">
                  <c:v>52.4</c:v>
                </c:pt>
                <c:pt idx="17" formatCode="0">
                  <c:v>44.8</c:v>
                </c:pt>
                <c:pt idx="18" formatCode="0">
                  <c:v>47.6</c:v>
                </c:pt>
                <c:pt idx="19" formatCode="0">
                  <c:v>37.700000000000003</c:v>
                </c:pt>
                <c:pt idx="20" formatCode="0">
                  <c:v>43.5</c:v>
                </c:pt>
              </c:numCache>
            </c:numRef>
          </c:val>
          <c:extLst xmlns:c16r2="http://schemas.microsoft.com/office/drawing/2015/06/chart">
            <c:ext xmlns:c16="http://schemas.microsoft.com/office/drawing/2014/chart" uri="{C3380CC4-5D6E-409C-BE32-E72D297353CC}">
              <c16:uniqueId val="{00000011-9FA3-4906-962C-340652B707E7}"/>
            </c:ext>
          </c:extLst>
        </c:ser>
        <c:ser>
          <c:idx val="2"/>
          <c:order val="2"/>
          <c:tx>
            <c:strRef>
              <c:f>Sheet1!$D$1</c:f>
              <c:strCache>
                <c:ptCount val="1"/>
                <c:pt idx="0">
                  <c:v>Τα λεφτά τελειώνουν πριν τελειώσει ο μήνας</c:v>
                </c:pt>
              </c:strCache>
            </c:strRef>
          </c:tx>
          <c:spPr>
            <a:solidFill>
              <a:schemeClr val="accent1"/>
            </a:solidFill>
            <a:ln>
              <a:noFill/>
            </a:ln>
            <a:effectLst>
              <a:outerShdw blurRad="57150" dist="19050" dir="5400000" algn="ctr" rotWithShape="0">
                <a:srgbClr val="000000">
                  <a:alpha val="63000"/>
                </a:srgbClr>
              </a:outerShdw>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 ετών</c:v>
                </c:pt>
              </c:strCache>
            </c:strRef>
          </c:cat>
          <c:val>
            <c:numRef>
              <c:f>Sheet1!$D$2:$D$22</c:f>
              <c:numCache>
                <c:formatCode>General</c:formatCode>
                <c:ptCount val="21"/>
                <c:pt idx="0" formatCode="0">
                  <c:v>36.200000000000003</c:v>
                </c:pt>
                <c:pt idx="2" formatCode="0">
                  <c:v>26.6</c:v>
                </c:pt>
                <c:pt idx="3" formatCode="0">
                  <c:v>41</c:v>
                </c:pt>
                <c:pt idx="4" formatCode="0">
                  <c:v>36.5</c:v>
                </c:pt>
                <c:pt idx="5" formatCode="0">
                  <c:v>42.5</c:v>
                </c:pt>
                <c:pt idx="6" formatCode="0">
                  <c:v>34.800000000000011</c:v>
                </c:pt>
                <c:pt idx="7" formatCode="0">
                  <c:v>41.6</c:v>
                </c:pt>
                <c:pt idx="9" formatCode="0">
                  <c:v>44.6</c:v>
                </c:pt>
                <c:pt idx="10" formatCode="0">
                  <c:v>38.700000000000003</c:v>
                </c:pt>
                <c:pt idx="11" formatCode="0">
                  <c:v>36.9</c:v>
                </c:pt>
                <c:pt idx="12" formatCode="0">
                  <c:v>20</c:v>
                </c:pt>
                <c:pt idx="13" formatCode="0">
                  <c:v>27.8</c:v>
                </c:pt>
                <c:pt idx="14" formatCode="0">
                  <c:v>46.1</c:v>
                </c:pt>
                <c:pt idx="16" formatCode="0">
                  <c:v>21.2</c:v>
                </c:pt>
                <c:pt idx="17" formatCode="0">
                  <c:v>39.1</c:v>
                </c:pt>
                <c:pt idx="18" formatCode="0">
                  <c:v>38.200000000000003</c:v>
                </c:pt>
                <c:pt idx="19" formatCode="0">
                  <c:v>43.1</c:v>
                </c:pt>
                <c:pt idx="20" formatCode="0">
                  <c:v>41.6</c:v>
                </c:pt>
              </c:numCache>
            </c:numRef>
          </c:val>
          <c:extLst xmlns:c16r2="http://schemas.microsoft.com/office/drawing/2015/06/chart">
            <c:ext xmlns:c16="http://schemas.microsoft.com/office/drawing/2014/chart" uri="{C3380CC4-5D6E-409C-BE32-E72D297353CC}">
              <c16:uniqueId val="{00000012-9FA3-4906-962C-340652B707E7}"/>
            </c:ext>
          </c:extLst>
        </c:ser>
        <c:ser>
          <c:idx val="3"/>
          <c:order val="3"/>
          <c:tx>
            <c:strRef>
              <c:f>Sheet1!$E$1</c:f>
              <c:strCache>
                <c:ptCount val="1"/>
                <c:pt idx="0">
                  <c:v>ΔΓ/ΔΑ (αυθ.)</c:v>
                </c:pt>
              </c:strCache>
            </c:strRef>
          </c:tx>
          <c:spPr>
            <a:solidFill>
              <a:schemeClr val="accent3"/>
            </a:solidFill>
          </c:spPr>
          <c:dLbls>
            <c:spPr>
              <a:noFill/>
              <a:ln>
                <a:noFill/>
              </a:ln>
              <a:effectLst/>
            </c:spPr>
            <c:txPr>
              <a:bodyPr wrap="square" lIns="38100" tIns="19050" rIns="38100" bIns="19050" anchor="ctr">
                <a:spAutoFit/>
              </a:bodyPr>
              <a:lstStyle/>
              <a:p>
                <a:pPr>
                  <a:defRPr sz="120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 ετών</c:v>
                </c:pt>
              </c:strCache>
            </c:strRef>
          </c:cat>
          <c:val>
            <c:numRef>
              <c:f>Sheet1!$E$2:$E$22</c:f>
              <c:numCache>
                <c:formatCode>General</c:formatCode>
                <c:ptCount val="21"/>
                <c:pt idx="13" formatCode="0">
                  <c:v>1.1000000000000001</c:v>
                </c:pt>
                <c:pt idx="14" formatCode="0">
                  <c:v>0.8</c:v>
                </c:pt>
                <c:pt idx="17" formatCode="0">
                  <c:v>1.3</c:v>
                </c:pt>
              </c:numCache>
            </c:numRef>
          </c:val>
          <c:extLst xmlns:c16r2="http://schemas.microsoft.com/office/drawing/2015/06/chart">
            <c:ext xmlns:c16="http://schemas.microsoft.com/office/drawing/2014/chart" uri="{C3380CC4-5D6E-409C-BE32-E72D297353CC}">
              <c16:uniqueId val="{00000000-6999-4926-B1E1-8AB338643E69}"/>
            </c:ext>
          </c:extLst>
        </c:ser>
        <c:dLbls/>
        <c:gapWidth val="50"/>
        <c:overlap val="100"/>
        <c:axId val="165253120"/>
        <c:axId val="165254656"/>
      </c:barChart>
      <c:catAx>
        <c:axId val="165253120"/>
        <c:scaling>
          <c:orientation val="maxMin"/>
        </c:scaling>
        <c:axPos val="l"/>
        <c:numFmt formatCode="General" sourceLinked="0"/>
        <c:tickLblPos val="nextTo"/>
        <c:txPr>
          <a:bodyPr/>
          <a:lstStyle/>
          <a:p>
            <a:pPr>
              <a:defRPr sz="1000" b="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defRPr>
            </a:pPr>
            <a:endParaRPr lang="el-GR"/>
          </a:p>
        </c:txPr>
        <c:crossAx val="165254656"/>
        <c:crosses val="autoZero"/>
        <c:auto val="1"/>
        <c:lblAlgn val="ctr"/>
        <c:lblOffset val="100"/>
      </c:catAx>
      <c:valAx>
        <c:axId val="165254656"/>
        <c:scaling>
          <c:orientation val="minMax"/>
          <c:max val="100"/>
          <c:min val="0"/>
        </c:scaling>
        <c:delete val="1"/>
        <c:axPos val="t"/>
        <c:numFmt formatCode="0" sourceLinked="1"/>
        <c:tickLblPos val="none"/>
        <c:crossAx val="165253120"/>
        <c:crosses val="autoZero"/>
        <c:crossBetween val="between"/>
      </c:valAx>
    </c:plotArea>
    <c:legend>
      <c:legendPos val="t"/>
      <c:layout>
        <c:manualLayout>
          <c:xMode val="edge"/>
          <c:yMode val="edge"/>
          <c:x val="0"/>
          <c:y val="0"/>
          <c:w val="0.99775744528166488"/>
          <c:h val="0.10362741259552501"/>
        </c:manualLayout>
      </c:layout>
      <c:txPr>
        <a:bodyPr/>
        <a:lstStyle/>
        <a:p>
          <a:pPr>
            <a:defRPr sz="1050"/>
          </a:pPr>
          <a:endParaRPr lang="el-GR"/>
        </a:p>
      </c:txPr>
    </c:legend>
    <c:plotVisOnly val="1"/>
    <c:dispBlanksAs val="gap"/>
  </c:chart>
  <c:spPr>
    <a:ln w="12700">
      <a:solidFill>
        <a:schemeClr val="bg1">
          <a:lumMod val="75000"/>
        </a:schemeClr>
      </a:solidFill>
      <a:prstDash val="dash"/>
    </a:ln>
  </c:spPr>
  <c:txPr>
    <a:bodyPr/>
    <a:lstStyle/>
    <a:p>
      <a:pPr>
        <a:defRPr sz="1800"/>
      </a:pPr>
      <a:endParaRPr lang="el-G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2.5258497305639751E-2"/>
          <c:y val="4.7901440300644117E-2"/>
          <c:w val="0.94718677836093512"/>
          <c:h val="0.7245379156872932"/>
        </c:manualLayout>
      </c:layout>
      <c:barChart>
        <c:barDir val="col"/>
        <c:grouping val="clustered"/>
        <c:ser>
          <c:idx val="0"/>
          <c:order val="0"/>
          <c:tx>
            <c:strRef>
              <c:f>Sheet1!$B$1</c:f>
              <c:strCache>
                <c:ptCount val="1"/>
                <c:pt idx="0">
                  <c:v>Series 1</c:v>
                </c:pt>
              </c:strCache>
            </c:strRef>
          </c:tx>
          <c:spPr>
            <a:solidFill>
              <a:schemeClr val="accent1"/>
            </a:solidFill>
            <a:ln>
              <a:noFill/>
            </a:ln>
            <a:effectLst/>
          </c:spPr>
          <c:dPt>
            <c:idx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extLst xmlns:c16r2="http://schemas.microsoft.com/office/drawing/2015/06/chart">
              <c:ext xmlns:c16="http://schemas.microsoft.com/office/drawing/2014/chart" uri="{C3380CC4-5D6E-409C-BE32-E72D297353CC}">
                <c16:uniqueId val="{00000001-1348-487A-9C64-CC306C5DDB76}"/>
              </c:ext>
            </c:extLst>
          </c:dPt>
          <c:dPt>
            <c:idx val="1"/>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w="6350" cap="flat" cmpd="sng" algn="ctr">
                <a:solidFill>
                  <a:schemeClr val="accent6"/>
                </a:solidFill>
                <a:prstDash val="solid"/>
                <a:miter lim="800000"/>
              </a:ln>
              <a:effectLst/>
            </c:spPr>
            <c:extLst xmlns:c16r2="http://schemas.microsoft.com/office/drawing/2015/06/chart">
              <c:ext xmlns:c16="http://schemas.microsoft.com/office/drawing/2014/chart" uri="{C3380CC4-5D6E-409C-BE32-E72D297353CC}">
                <c16:uniqueId val="{00000003-1348-487A-9C64-CC306C5DDB76}"/>
              </c:ext>
            </c:extLst>
          </c:dPt>
          <c:dPt>
            <c:idx val="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extLst xmlns:c16r2="http://schemas.microsoft.com/office/drawing/2015/06/chart">
              <c:ext xmlns:c16="http://schemas.microsoft.com/office/drawing/2014/chart" uri="{C3380CC4-5D6E-409C-BE32-E72D297353CC}">
                <c16:uniqueId val="{00000005-1348-487A-9C64-CC306C5DDB76}"/>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Sheet1!$A$2:$A$4</c:f>
              <c:strCache>
                <c:ptCount val="3"/>
                <c:pt idx="0">
                  <c:v> Βάζετε στην άκρη κάποια χρήματα στο τέλος του μήνα</c:v>
                </c:pt>
                <c:pt idx="1">
                  <c:v>Τα φέρνετε βόλτα ίσα ίσα</c:v>
                </c:pt>
                <c:pt idx="2">
                  <c:v>Τα λεφτά τελειώνουν πριν τελειώσει ο μήνας</c:v>
                </c:pt>
              </c:strCache>
            </c:strRef>
          </c:cat>
          <c:val>
            <c:numRef>
              <c:f>Sheet1!$B$2:$B$4</c:f>
              <c:numCache>
                <c:formatCode>0</c:formatCode>
                <c:ptCount val="3"/>
                <c:pt idx="0">
                  <c:v>17.899999999999999</c:v>
                </c:pt>
                <c:pt idx="1">
                  <c:v>45.5</c:v>
                </c:pt>
                <c:pt idx="2">
                  <c:v>36.200000000000003</c:v>
                </c:pt>
              </c:numCache>
            </c:numRef>
          </c:val>
          <c:extLst xmlns:c16r2="http://schemas.microsoft.com/office/drawing/2015/06/chart">
            <c:ext xmlns:c16="http://schemas.microsoft.com/office/drawing/2014/chart" uri="{C3380CC4-5D6E-409C-BE32-E72D297353CC}">
              <c16:uniqueId val="{00000006-1348-487A-9C64-CC306C5DDB76}"/>
            </c:ext>
          </c:extLst>
        </c:ser>
        <c:dLbls/>
        <c:gapWidth val="267"/>
        <c:overlap val="-43"/>
        <c:axId val="165335808"/>
        <c:axId val="165337344"/>
      </c:barChart>
      <c:catAx>
        <c:axId val="165335808"/>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1" i="0" u="none" strike="noStrike" kern="1200" cap="none" spc="0" normalizeH="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l-GR"/>
          </a:p>
        </c:txPr>
        <c:crossAx val="165337344"/>
        <c:crosses val="autoZero"/>
        <c:auto val="1"/>
        <c:lblAlgn val="ctr"/>
        <c:lblOffset val="100"/>
      </c:catAx>
      <c:valAx>
        <c:axId val="165337344"/>
        <c:scaling>
          <c:orientation val="minMax"/>
          <c:max val="90"/>
          <c:min val="0"/>
        </c:scaling>
        <c:delete val="1"/>
        <c:axPos val="l"/>
        <c:numFmt formatCode="0" sourceLinked="1"/>
        <c:tickLblPos val="none"/>
        <c:crossAx val="165335808"/>
        <c:crosses val="autoZero"/>
        <c:crossBetween val="between"/>
      </c:valAx>
      <c:spPr>
        <a:pattFill prst="ltDnDiag">
          <a:fgClr>
            <a:srgbClr val="000000">
              <a:alpha val="0"/>
            </a:srgbClr>
          </a:fgClr>
          <a:bgClr>
            <a:srgbClr val="FFFFFF"/>
          </a:bgClr>
        </a:pattFill>
        <a:ln w="25400">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l-G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3140740360400594"/>
          <c:y val="0.15327221589514814"/>
          <c:w val="0.37342275483995008"/>
          <c:h val="0.78708228202530683"/>
        </c:manualLayout>
      </c:layout>
      <c:pieChart>
        <c:varyColors val="1"/>
        <c:ser>
          <c:idx val="0"/>
          <c:order val="0"/>
          <c:tx>
            <c:strRef>
              <c:f>Sheet1!$B$1</c:f>
              <c:strCache>
                <c:ptCount val="1"/>
                <c:pt idx="0">
                  <c:v>Series 1</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Pt>
            <c:idx val="0"/>
            <c:extLst xmlns:c16r2="http://schemas.microsoft.com/office/drawing/2015/06/chart">
              <c:ext xmlns:c16="http://schemas.microsoft.com/office/drawing/2014/chart" uri="{C3380CC4-5D6E-409C-BE32-E72D297353CC}">
                <c16:uniqueId val="{00000001-204E-4E21-8507-72C727382FFF}"/>
              </c:ext>
            </c:extLst>
          </c:dPt>
          <c:dPt>
            <c:idx val="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extLst xmlns:c16r2="http://schemas.microsoft.com/office/drawing/2015/06/chart">
              <c:ext xmlns:c16="http://schemas.microsoft.com/office/drawing/2014/chart" uri="{C3380CC4-5D6E-409C-BE32-E72D297353CC}">
                <c16:uniqueId val="{00000003-204E-4E21-8507-72C727382FFF}"/>
              </c:ext>
            </c:extLst>
          </c:dPt>
          <c:dPt>
            <c:idx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extLst xmlns:c16r2="http://schemas.microsoft.com/office/drawing/2015/06/chart">
              <c:ext xmlns:c16="http://schemas.microsoft.com/office/drawing/2014/chart" uri="{C3380CC4-5D6E-409C-BE32-E72D297353CC}">
                <c16:uniqueId val="{00000005-204E-4E21-8507-72C727382FFF}"/>
              </c:ext>
            </c:extLst>
          </c:dPt>
          <c:dLbls>
            <c:dLbl>
              <c:idx val="0"/>
              <c:layout>
                <c:manualLayout>
                  <c:x val="-7.5824788616012523E-3"/>
                  <c:y val="-2.1309305832583624E-2"/>
                </c:manualLayout>
              </c:layout>
              <c:tx>
                <c:rich>
                  <a:bodyPr/>
                  <a:lstStyle/>
                  <a:p>
                    <a:fld id="{CC06F1C9-5C2B-4D82-BF6C-5F0D0D407172}" type="CATEGORYNAME">
                      <a:rPr lang="el-GR" smtClean="0"/>
                      <a:pPr/>
                      <a:t>[CATEGORY NAME]</a:t>
                    </a:fld>
                    <a:endParaRPr lang="el-GR" dirty="0"/>
                  </a:p>
                  <a:p>
                    <a:r>
                      <a:rPr lang="el-GR" baseline="0" dirty="0"/>
                      <a:t> </a:t>
                    </a:r>
                    <a:fld id="{4B08B8D2-457C-4246-A6A1-148F0D140F13}" type="VALUE">
                      <a:rPr lang="el-GR" baseline="0"/>
                      <a:pPr/>
                      <a:t>[VALUE]</a:t>
                    </a:fld>
                    <a:endParaRPr lang="el-GR" baseline="0" dirty="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1-204E-4E21-8507-72C727382FFF}"/>
                </c:ext>
              </c:extLst>
            </c:dLbl>
            <c:dLbl>
              <c:idx val="1"/>
              <c:layout/>
              <c:tx>
                <c:rich>
                  <a:bodyPr/>
                  <a:lstStyle/>
                  <a:p>
                    <a:fld id="{2C21BEAD-DC7F-4769-B3A3-2118BCE64397}" type="CATEGORYNAME">
                      <a:rPr lang="el-GR" smtClean="0"/>
                      <a:pPr/>
                      <a:t>[CATEGORY NAME]</a:t>
                    </a:fld>
                    <a:r>
                      <a:rPr lang="el-GR" baseline="0" dirty="0"/>
                      <a:t> </a:t>
                    </a:r>
                    <a:fld id="{4B90A579-EC4F-4D3D-84E8-A27213818D63}" type="VALUE">
                      <a:rPr lang="el-GR" baseline="0"/>
                      <a:pPr/>
                      <a:t>[VALUE]</a:t>
                    </a:fld>
                    <a:endParaRPr lang="el-GR" baseline="0" dirty="0"/>
                  </a:p>
                </c:rich>
              </c:tx>
              <c:dLblPos val="outEnd"/>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3-204E-4E21-8507-72C727382FFF}"/>
                </c:ext>
              </c:extLst>
            </c:dLbl>
            <c:dLbl>
              <c:idx val="2"/>
              <c:layout>
                <c:manualLayout>
                  <c:x val="-2.0219943630936696E-2"/>
                  <c:y val="-5.3273264581458889E-2"/>
                </c:manualLayout>
              </c:layout>
              <c:tx>
                <c:rich>
                  <a:bodyPr/>
                  <a:lstStyle/>
                  <a:p>
                    <a:fld id="{4BC211C9-6683-44A5-9089-7C8178EA0BA9}" type="CATEGORYNAME">
                      <a:rPr lang="el-GR" smtClean="0"/>
                      <a:pPr/>
                      <a:t>[CATEGORY NAME]</a:t>
                    </a:fld>
                    <a:r>
                      <a:rPr lang="el-GR" baseline="0"/>
                      <a:t> </a:t>
                    </a:r>
                    <a:fld id="{5C617D4D-8401-492F-8EDC-7F8F36489034}" type="VALUE">
                      <a:rPr lang="el-GR" baseline="0"/>
                      <a:pPr/>
                      <a:t>[VALUE]</a:t>
                    </a:fld>
                    <a:endParaRPr lang="el-GR" baseline="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5-204E-4E21-8507-72C727382FF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l-GR"/>
              </a:p>
            </c:txPr>
            <c:dLblPos val="outEnd"/>
            <c:showVal val="1"/>
            <c:showCatName val="1"/>
            <c:extLst xmlns:c16r2="http://schemas.microsoft.com/office/drawing/2015/06/chart">
              <c:ext xmlns:c15="http://schemas.microsoft.com/office/drawing/2012/chart" uri="{CE6537A1-D6FC-4f65-9D91-7224C49458BB}"/>
            </c:extLst>
          </c:dLbls>
          <c:cat>
            <c:strRef>
              <c:f>Sheet1!$A$2:$A$4</c:f>
              <c:strCache>
                <c:ptCount val="3"/>
                <c:pt idx="0">
                  <c:v>Μάλλον αισιόδοξοι</c:v>
                </c:pt>
                <c:pt idx="1">
                  <c:v>Μάλλον απαισιόδοξοι</c:v>
                </c:pt>
                <c:pt idx="2">
                  <c:v>ΔΓ/ΔΑ (αυθ.)</c:v>
                </c:pt>
              </c:strCache>
            </c:strRef>
          </c:cat>
          <c:val>
            <c:numRef>
              <c:f>Sheet1!$B$2:$B$4</c:f>
              <c:numCache>
                <c:formatCode>0</c:formatCode>
                <c:ptCount val="3"/>
                <c:pt idx="0">
                  <c:v>28</c:v>
                </c:pt>
                <c:pt idx="1">
                  <c:v>69.900000000000006</c:v>
                </c:pt>
                <c:pt idx="2">
                  <c:v>2</c:v>
                </c:pt>
              </c:numCache>
            </c:numRef>
          </c:val>
          <c:extLst xmlns:c16r2="http://schemas.microsoft.com/office/drawing/2015/06/chart">
            <c:ext xmlns:c16="http://schemas.microsoft.com/office/drawing/2014/chart" uri="{C3380CC4-5D6E-409C-BE32-E72D297353CC}">
              <c16:uniqueId val="{00000008-204E-4E21-8507-72C727382FFF}"/>
            </c:ext>
          </c:extLst>
        </c:ser>
        <c:dLbls>
          <c:showCatName val="1"/>
        </c:dLbls>
        <c:firstSliceAng val="207"/>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0249311614930324"/>
          <c:y val="5.6589196511726371E-2"/>
          <c:w val="0.78402752054364644"/>
          <c:h val="0.94043237314869688"/>
        </c:manualLayout>
      </c:layout>
      <c:barChart>
        <c:barDir val="bar"/>
        <c:grouping val="stacked"/>
        <c:ser>
          <c:idx val="0"/>
          <c:order val="0"/>
          <c:tx>
            <c:strRef>
              <c:f>Sheet1!$B$1</c:f>
              <c:strCache>
                <c:ptCount val="1"/>
                <c:pt idx="0">
                  <c:v>Μάλλον αισιόδοξοι</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Pt>
            <c:idx val="0"/>
            <c:extLst xmlns:c16r2="http://schemas.microsoft.com/office/drawing/2015/06/chart">
              <c:ext xmlns:c16="http://schemas.microsoft.com/office/drawing/2014/chart" uri="{C3380CC4-5D6E-409C-BE32-E72D297353CC}">
                <c16:uniqueId val="{00000000-9FA3-4906-962C-340652B707E7}"/>
              </c:ext>
            </c:extLst>
          </c:dPt>
          <c:dPt>
            <c:idx val="1"/>
            <c:extLst xmlns:c16r2="http://schemas.microsoft.com/office/drawing/2015/06/chart">
              <c:ext xmlns:c16="http://schemas.microsoft.com/office/drawing/2014/chart" uri="{C3380CC4-5D6E-409C-BE32-E72D297353CC}">
                <c16:uniqueId val="{00000001-9FA3-4906-962C-340652B707E7}"/>
              </c:ext>
            </c:extLst>
          </c:dPt>
          <c:dPt>
            <c:idx val="2"/>
            <c:extLst xmlns:c16r2="http://schemas.microsoft.com/office/drawing/2015/06/chart">
              <c:ext xmlns:c16="http://schemas.microsoft.com/office/drawing/2014/chart" uri="{C3380CC4-5D6E-409C-BE32-E72D297353CC}">
                <c16:uniqueId val="{00000002-9FA3-4906-962C-340652B707E7}"/>
              </c:ext>
            </c:extLst>
          </c:dPt>
          <c:dPt>
            <c:idx val="3"/>
            <c:extLst xmlns:c16r2="http://schemas.microsoft.com/office/drawing/2015/06/chart">
              <c:ext xmlns:c16="http://schemas.microsoft.com/office/drawing/2014/chart" uri="{C3380CC4-5D6E-409C-BE32-E72D297353CC}">
                <c16:uniqueId val="{00000003-9FA3-4906-962C-340652B707E7}"/>
              </c:ext>
            </c:extLst>
          </c:dPt>
          <c:dPt>
            <c:idx val="4"/>
            <c:extLst xmlns:c16r2="http://schemas.microsoft.com/office/drawing/2015/06/chart">
              <c:ext xmlns:c16="http://schemas.microsoft.com/office/drawing/2014/chart" uri="{C3380CC4-5D6E-409C-BE32-E72D297353CC}">
                <c16:uniqueId val="{00000004-9FA3-4906-962C-340652B707E7}"/>
              </c:ext>
            </c:extLst>
          </c:dPt>
          <c:dPt>
            <c:idx val="5"/>
            <c:extLst xmlns:c16r2="http://schemas.microsoft.com/office/drawing/2015/06/chart">
              <c:ext xmlns:c16="http://schemas.microsoft.com/office/drawing/2014/chart" uri="{C3380CC4-5D6E-409C-BE32-E72D297353CC}">
                <c16:uniqueId val="{00000005-9FA3-4906-962C-340652B707E7}"/>
              </c:ext>
            </c:extLst>
          </c:dPt>
          <c:dPt>
            <c:idx val="6"/>
            <c:extLst xmlns:c16r2="http://schemas.microsoft.com/office/drawing/2015/06/chart">
              <c:ext xmlns:c16="http://schemas.microsoft.com/office/drawing/2014/chart" uri="{C3380CC4-5D6E-409C-BE32-E72D297353CC}">
                <c16:uniqueId val="{00000006-9FA3-4906-962C-340652B707E7}"/>
              </c:ext>
            </c:extLst>
          </c:dPt>
          <c:dPt>
            <c:idx val="7"/>
            <c:extLst xmlns:c16r2="http://schemas.microsoft.com/office/drawing/2015/06/chart">
              <c:ext xmlns:c16="http://schemas.microsoft.com/office/drawing/2014/chart" uri="{C3380CC4-5D6E-409C-BE32-E72D297353CC}">
                <c16:uniqueId val="{00000007-9FA3-4906-962C-340652B707E7}"/>
              </c:ext>
            </c:extLst>
          </c:dPt>
          <c:dPt>
            <c:idx val="8"/>
            <c:extLst xmlns:c16r2="http://schemas.microsoft.com/office/drawing/2015/06/chart">
              <c:ext xmlns:c16="http://schemas.microsoft.com/office/drawing/2014/chart" uri="{C3380CC4-5D6E-409C-BE32-E72D297353CC}">
                <c16:uniqueId val="{00000008-9FA3-4906-962C-340652B707E7}"/>
              </c:ext>
            </c:extLst>
          </c:dPt>
          <c:dPt>
            <c:idx val="9"/>
            <c:extLst xmlns:c16r2="http://schemas.microsoft.com/office/drawing/2015/06/chart">
              <c:ext xmlns:c16="http://schemas.microsoft.com/office/drawing/2014/chart" uri="{C3380CC4-5D6E-409C-BE32-E72D297353CC}">
                <c16:uniqueId val="{00000009-9FA3-4906-962C-340652B707E7}"/>
              </c:ext>
            </c:extLst>
          </c:dPt>
          <c:dPt>
            <c:idx val="10"/>
            <c:extLst xmlns:c16r2="http://schemas.microsoft.com/office/drawing/2015/06/chart">
              <c:ext xmlns:c16="http://schemas.microsoft.com/office/drawing/2014/chart" uri="{C3380CC4-5D6E-409C-BE32-E72D297353CC}">
                <c16:uniqueId val="{0000000A-9FA3-4906-962C-340652B707E7}"/>
              </c:ext>
            </c:extLst>
          </c:dPt>
          <c:dPt>
            <c:idx val="11"/>
            <c:extLst xmlns:c16r2="http://schemas.microsoft.com/office/drawing/2015/06/chart">
              <c:ext xmlns:c16="http://schemas.microsoft.com/office/drawing/2014/chart" uri="{C3380CC4-5D6E-409C-BE32-E72D297353CC}">
                <c16:uniqueId val="{0000000B-9FA3-4906-962C-340652B707E7}"/>
              </c:ext>
            </c:extLst>
          </c:dPt>
          <c:dPt>
            <c:idx val="12"/>
            <c:extLst xmlns:c16r2="http://schemas.microsoft.com/office/drawing/2015/06/chart">
              <c:ext xmlns:c16="http://schemas.microsoft.com/office/drawing/2014/chart" uri="{C3380CC4-5D6E-409C-BE32-E72D297353CC}">
                <c16:uniqueId val="{0000000C-9FA3-4906-962C-340652B707E7}"/>
              </c:ext>
            </c:extLst>
          </c:dPt>
          <c:dPt>
            <c:idx val="13"/>
            <c:extLst xmlns:c16r2="http://schemas.microsoft.com/office/drawing/2015/06/chart">
              <c:ext xmlns:c16="http://schemas.microsoft.com/office/drawing/2014/chart" uri="{C3380CC4-5D6E-409C-BE32-E72D297353CC}">
                <c16:uniqueId val="{0000000D-9FA3-4906-962C-340652B707E7}"/>
              </c:ext>
            </c:extLst>
          </c:dPt>
          <c:dPt>
            <c:idx val="14"/>
            <c:extLst xmlns:c16r2="http://schemas.microsoft.com/office/drawing/2015/06/chart">
              <c:ext xmlns:c16="http://schemas.microsoft.com/office/drawing/2014/chart" uri="{C3380CC4-5D6E-409C-BE32-E72D297353CC}">
                <c16:uniqueId val="{0000000E-9FA3-4906-962C-340652B707E7}"/>
              </c:ext>
            </c:extLst>
          </c:dPt>
          <c:dLbls>
            <c:numFmt formatCode="#,##0" sourceLinked="0"/>
            <c:spPr>
              <a:noFill/>
              <a:ln>
                <a:noFill/>
              </a:ln>
              <a:effectLst/>
            </c:spPr>
            <c:txPr>
              <a:bodyPr/>
              <a:lstStyle/>
              <a:p>
                <a:pPr>
                  <a:defRPr sz="1200" b="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l-GR"/>
              </a:p>
            </c:txPr>
            <c:showVal val="1"/>
            <c:extLst xmlns:c16r2="http://schemas.microsoft.com/office/drawing/2015/06/chart">
              <c:ext xmlns:c15="http://schemas.microsoft.com/office/drawing/2012/chart" uri="{CE6537A1-D6FC-4f65-9D91-7224C49458BB}">
                <c15:showLeaderLines val="0"/>
              </c:ext>
            </c:extLst>
          </c:dLbls>
          <c:cat>
            <c:strRef>
              <c:f>Sheet1!$A$2:$A$16</c:f>
              <c:strCache>
                <c:ptCount val="15"/>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strCache>
            </c:strRef>
          </c:cat>
          <c:val>
            <c:numRef>
              <c:f>Sheet1!$B$2:$B$16</c:f>
              <c:numCache>
                <c:formatCode>General</c:formatCode>
                <c:ptCount val="15"/>
                <c:pt idx="0" formatCode="0">
                  <c:v>28</c:v>
                </c:pt>
                <c:pt idx="2" formatCode="0">
                  <c:v>41.5</c:v>
                </c:pt>
                <c:pt idx="3" formatCode="0">
                  <c:v>10.5</c:v>
                </c:pt>
                <c:pt idx="4" formatCode="0">
                  <c:v>22.2</c:v>
                </c:pt>
                <c:pt idx="5" formatCode="0">
                  <c:v>12.7</c:v>
                </c:pt>
                <c:pt idx="6" formatCode="0">
                  <c:v>21.3</c:v>
                </c:pt>
                <c:pt idx="7" formatCode="0">
                  <c:v>29.9</c:v>
                </c:pt>
                <c:pt idx="9" formatCode="0">
                  <c:v>17.8</c:v>
                </c:pt>
                <c:pt idx="10" formatCode="0">
                  <c:v>12.4</c:v>
                </c:pt>
                <c:pt idx="11" formatCode="0">
                  <c:v>26.6</c:v>
                </c:pt>
                <c:pt idx="12" formatCode="0">
                  <c:v>40.6</c:v>
                </c:pt>
                <c:pt idx="13" formatCode="0">
                  <c:v>37.6</c:v>
                </c:pt>
                <c:pt idx="14" formatCode="0">
                  <c:v>33</c:v>
                </c:pt>
              </c:numCache>
            </c:numRef>
          </c:val>
          <c:extLst xmlns:c16r2="http://schemas.microsoft.com/office/drawing/2015/06/chart">
            <c:ext xmlns:c16="http://schemas.microsoft.com/office/drawing/2014/chart" uri="{C3380CC4-5D6E-409C-BE32-E72D297353CC}">
              <c16:uniqueId val="{00000010-9FA3-4906-962C-340652B707E7}"/>
            </c:ext>
          </c:extLst>
        </c:ser>
        <c:ser>
          <c:idx val="1"/>
          <c:order val="1"/>
          <c:tx>
            <c:strRef>
              <c:f>Sheet1!$C$1</c:f>
              <c:strCache>
                <c:ptCount val="1"/>
                <c:pt idx="0">
                  <c:v>Μάλλον απαισιόδοξοι</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Sheet1!$A$2:$A$16</c:f>
              <c:strCache>
                <c:ptCount val="15"/>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strCache>
            </c:strRef>
          </c:cat>
          <c:val>
            <c:numRef>
              <c:f>Sheet1!$C$2:$C$16</c:f>
              <c:numCache>
                <c:formatCode>General</c:formatCode>
                <c:ptCount val="15"/>
                <c:pt idx="0" formatCode="0">
                  <c:v>69.900000000000006</c:v>
                </c:pt>
                <c:pt idx="2" formatCode="0">
                  <c:v>55.3</c:v>
                </c:pt>
                <c:pt idx="3" formatCode="0">
                  <c:v>89.5</c:v>
                </c:pt>
                <c:pt idx="4" formatCode="0">
                  <c:v>77.8</c:v>
                </c:pt>
                <c:pt idx="5" formatCode="0">
                  <c:v>87.3</c:v>
                </c:pt>
                <c:pt idx="6" formatCode="0">
                  <c:v>77</c:v>
                </c:pt>
                <c:pt idx="7" formatCode="0">
                  <c:v>67.400000000000006</c:v>
                </c:pt>
                <c:pt idx="9" formatCode="0">
                  <c:v>81</c:v>
                </c:pt>
                <c:pt idx="10" formatCode="0">
                  <c:v>87</c:v>
                </c:pt>
                <c:pt idx="11" formatCode="0">
                  <c:v>70.400000000000006</c:v>
                </c:pt>
                <c:pt idx="12" formatCode="0">
                  <c:v>57</c:v>
                </c:pt>
                <c:pt idx="13" formatCode="0">
                  <c:v>60.4</c:v>
                </c:pt>
                <c:pt idx="14" formatCode="0">
                  <c:v>64.3</c:v>
                </c:pt>
              </c:numCache>
            </c:numRef>
          </c:val>
          <c:extLst xmlns:c16r2="http://schemas.microsoft.com/office/drawing/2015/06/chart">
            <c:ext xmlns:c16="http://schemas.microsoft.com/office/drawing/2014/chart" uri="{C3380CC4-5D6E-409C-BE32-E72D297353CC}">
              <c16:uniqueId val="{00000011-9FA3-4906-962C-340652B707E7}"/>
            </c:ext>
          </c:extLst>
        </c:ser>
        <c:ser>
          <c:idx val="2"/>
          <c:order val="2"/>
          <c:tx>
            <c:strRef>
              <c:f>Sheet1!$D$1</c:f>
              <c:strCache>
                <c:ptCount val="1"/>
                <c:pt idx="0">
                  <c:v>ΔΓ/ΔΑ (αυθ.)</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Sheet1!$A$2:$A$16</c:f>
              <c:strCache>
                <c:ptCount val="15"/>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strCache>
            </c:strRef>
          </c:cat>
          <c:val>
            <c:numRef>
              <c:f>Sheet1!$D$2:$D$16</c:f>
              <c:numCache>
                <c:formatCode>General</c:formatCode>
                <c:ptCount val="15"/>
                <c:pt idx="0" formatCode="0">
                  <c:v>2</c:v>
                </c:pt>
                <c:pt idx="2" formatCode="0">
                  <c:v>3.2</c:v>
                </c:pt>
                <c:pt idx="6" formatCode="0">
                  <c:v>1.7</c:v>
                </c:pt>
                <c:pt idx="7" formatCode="0">
                  <c:v>2.7</c:v>
                </c:pt>
                <c:pt idx="9" formatCode="0">
                  <c:v>1.2</c:v>
                </c:pt>
                <c:pt idx="10" formatCode="0">
                  <c:v>0.5</c:v>
                </c:pt>
                <c:pt idx="11" formatCode="0">
                  <c:v>3</c:v>
                </c:pt>
                <c:pt idx="12" formatCode="0">
                  <c:v>2.2999999999999998</c:v>
                </c:pt>
                <c:pt idx="13" formatCode="0">
                  <c:v>2</c:v>
                </c:pt>
                <c:pt idx="14" formatCode="0">
                  <c:v>2.7</c:v>
                </c:pt>
              </c:numCache>
            </c:numRef>
          </c:val>
          <c:extLst xmlns:c16r2="http://schemas.microsoft.com/office/drawing/2015/06/chart">
            <c:ext xmlns:c16="http://schemas.microsoft.com/office/drawing/2014/chart" uri="{C3380CC4-5D6E-409C-BE32-E72D297353CC}">
              <c16:uniqueId val="{00000012-9FA3-4906-962C-340652B707E7}"/>
            </c:ext>
          </c:extLst>
        </c:ser>
        <c:dLbls/>
        <c:gapWidth val="50"/>
        <c:overlap val="100"/>
        <c:axId val="167332480"/>
        <c:axId val="167358848"/>
      </c:barChart>
      <c:catAx>
        <c:axId val="167332480"/>
        <c:scaling>
          <c:orientation val="maxMin"/>
        </c:scaling>
        <c:axPos val="l"/>
        <c:numFmt formatCode="General" sourceLinked="0"/>
        <c:tickLblPos val="nextTo"/>
        <c:txPr>
          <a:bodyPr/>
          <a:lstStyle/>
          <a:p>
            <a:pPr>
              <a:defRPr sz="1000" b="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defRPr>
            </a:pPr>
            <a:endParaRPr lang="el-GR"/>
          </a:p>
        </c:txPr>
        <c:crossAx val="167358848"/>
        <c:crosses val="autoZero"/>
        <c:auto val="1"/>
        <c:lblAlgn val="ctr"/>
        <c:lblOffset val="100"/>
      </c:catAx>
      <c:valAx>
        <c:axId val="167358848"/>
        <c:scaling>
          <c:orientation val="minMax"/>
          <c:max val="100"/>
          <c:min val="0"/>
        </c:scaling>
        <c:delete val="1"/>
        <c:axPos val="t"/>
        <c:numFmt formatCode="0" sourceLinked="1"/>
        <c:tickLblPos val="none"/>
        <c:crossAx val="167332480"/>
        <c:crosses val="autoZero"/>
        <c:crossBetween val="between"/>
      </c:valAx>
    </c:plotArea>
    <c:legend>
      <c:legendPos val="t"/>
      <c:layout>
        <c:manualLayout>
          <c:xMode val="edge"/>
          <c:yMode val="edge"/>
          <c:x val="4.7753386380465473E-2"/>
          <c:y val="0"/>
          <c:w val="0.95224661361953478"/>
          <c:h val="4.802785068533099E-2"/>
        </c:manualLayout>
      </c:layout>
      <c:txPr>
        <a:bodyPr/>
        <a:lstStyle/>
        <a:p>
          <a:pPr>
            <a:defRPr sz="1200"/>
          </a:pPr>
          <a:endParaRPr lang="el-GR"/>
        </a:p>
      </c:txPr>
    </c:legend>
    <c:plotVisOnly val="1"/>
    <c:dispBlanksAs val="gap"/>
  </c:chart>
  <c:spPr>
    <a:ln w="12700">
      <a:solidFill>
        <a:schemeClr val="bg1">
          <a:lumMod val="75000"/>
        </a:schemeClr>
      </a:solidFill>
      <a:prstDash val="dash"/>
    </a:ln>
  </c:spPr>
  <c:txPr>
    <a:bodyPr/>
    <a:lstStyle/>
    <a:p>
      <a:pPr>
        <a:defRPr sz="1800"/>
      </a:pPr>
      <a:endParaRPr lang="el-G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2.3393853696145155E-2"/>
          <c:y val="0.18863366990232996"/>
          <c:w val="0.95321232589410387"/>
          <c:h val="0.55557963957690981"/>
        </c:manualLayout>
      </c:layout>
      <c:lineChart>
        <c:grouping val="standard"/>
        <c:ser>
          <c:idx val="0"/>
          <c:order val="0"/>
          <c:tx>
            <c:strRef>
              <c:f>Sheet1!$B$1</c:f>
              <c:strCache>
                <c:ptCount val="1"/>
                <c:pt idx="0">
                  <c:v>Μάλλον αισιόδοξοι</c:v>
                </c:pt>
              </c:strCache>
            </c:strRef>
          </c:tx>
          <c:spPr>
            <a:ln w="19050" cap="rnd" cmpd="sng" algn="ctr">
              <a:solidFill>
                <a:schemeClr val="accent2"/>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Sheet1!$A$2:$A$6</c:f>
              <c:strCache>
                <c:ptCount val="5"/>
                <c:pt idx="0">
                  <c:v>17-34</c:v>
                </c:pt>
                <c:pt idx="1">
                  <c:v>35-44</c:v>
                </c:pt>
                <c:pt idx="2">
                  <c:v>45-54</c:v>
                </c:pt>
                <c:pt idx="3">
                  <c:v>55-64</c:v>
                </c:pt>
                <c:pt idx="4">
                  <c:v>65+</c:v>
                </c:pt>
              </c:strCache>
            </c:strRef>
          </c:cat>
          <c:val>
            <c:numRef>
              <c:f>Sheet1!$B$2:$B$6</c:f>
              <c:numCache>
                <c:formatCode>0</c:formatCode>
                <c:ptCount val="5"/>
                <c:pt idx="0">
                  <c:v>54.2</c:v>
                </c:pt>
                <c:pt idx="1">
                  <c:v>24.5</c:v>
                </c:pt>
                <c:pt idx="2">
                  <c:v>19.7</c:v>
                </c:pt>
                <c:pt idx="3">
                  <c:v>20</c:v>
                </c:pt>
                <c:pt idx="4">
                  <c:v>18.600000000000001</c:v>
                </c:pt>
              </c:numCache>
            </c:numRef>
          </c:val>
          <c:extLst xmlns:c16r2="http://schemas.microsoft.com/office/drawing/2015/06/chart">
            <c:ext xmlns:c16="http://schemas.microsoft.com/office/drawing/2014/chart" uri="{C3380CC4-5D6E-409C-BE32-E72D297353CC}">
              <c16:uniqueId val="{00000000-F2E5-45E9-99C7-5BF24188968D}"/>
            </c:ext>
          </c:extLst>
        </c:ser>
        <c:ser>
          <c:idx val="1"/>
          <c:order val="1"/>
          <c:tx>
            <c:strRef>
              <c:f>Sheet1!$C$1</c:f>
              <c:strCache>
                <c:ptCount val="1"/>
                <c:pt idx="0">
                  <c:v>Μάλλον απαισιόδοξοι</c:v>
                </c:pt>
              </c:strCache>
            </c:strRef>
          </c:tx>
          <c:spPr>
            <a:ln w="19050" cap="rnd" cmpd="sng" algn="ctr">
              <a:solidFill>
                <a:schemeClr val="accent1"/>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Sheet1!$A$2:$A$6</c:f>
              <c:strCache>
                <c:ptCount val="5"/>
                <c:pt idx="0">
                  <c:v>17-34</c:v>
                </c:pt>
                <c:pt idx="1">
                  <c:v>35-44</c:v>
                </c:pt>
                <c:pt idx="2">
                  <c:v>45-54</c:v>
                </c:pt>
                <c:pt idx="3">
                  <c:v>55-64</c:v>
                </c:pt>
                <c:pt idx="4">
                  <c:v>65+</c:v>
                </c:pt>
              </c:strCache>
            </c:strRef>
          </c:cat>
          <c:val>
            <c:numRef>
              <c:f>Sheet1!$C$2:$C$6</c:f>
              <c:numCache>
                <c:formatCode>0</c:formatCode>
                <c:ptCount val="5"/>
                <c:pt idx="0">
                  <c:v>44.4</c:v>
                </c:pt>
                <c:pt idx="1">
                  <c:v>73.7</c:v>
                </c:pt>
                <c:pt idx="2">
                  <c:v>79.8</c:v>
                </c:pt>
                <c:pt idx="3">
                  <c:v>77.8</c:v>
                </c:pt>
                <c:pt idx="4">
                  <c:v>77.900000000000006</c:v>
                </c:pt>
              </c:numCache>
            </c:numRef>
          </c:val>
          <c:extLst xmlns:c16r2="http://schemas.microsoft.com/office/drawing/2015/06/chart">
            <c:ext xmlns:c16="http://schemas.microsoft.com/office/drawing/2014/chart" uri="{C3380CC4-5D6E-409C-BE32-E72D297353CC}">
              <c16:uniqueId val="{00000001-F2E5-45E9-99C7-5BF24188968D}"/>
            </c:ext>
          </c:extLst>
        </c:ser>
        <c:dLbls>
          <c:showVal val="1"/>
        </c:dLbls>
        <c:marker val="1"/>
        <c:axId val="167427456"/>
        <c:axId val="167433344"/>
      </c:lineChart>
      <c:catAx>
        <c:axId val="167427456"/>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dk1">
                    <a:lumMod val="65000"/>
                    <a:lumOff val="35000"/>
                  </a:schemeClr>
                </a:solidFill>
                <a:latin typeface="+mn-lt"/>
                <a:ea typeface="+mn-ea"/>
                <a:cs typeface="+mn-cs"/>
              </a:defRPr>
            </a:pPr>
            <a:endParaRPr lang="el-GR"/>
          </a:p>
        </c:txPr>
        <c:crossAx val="167433344"/>
        <c:crosses val="autoZero"/>
        <c:lblAlgn val="ctr"/>
        <c:lblOffset val="100"/>
      </c:catAx>
      <c:valAx>
        <c:axId val="167433344"/>
        <c:scaling>
          <c:orientation val="minMax"/>
          <c:max val="100"/>
        </c:scaling>
        <c:delete val="1"/>
        <c:axPos val="l"/>
        <c:numFmt formatCode="0" sourceLinked="1"/>
        <c:majorTickMark val="none"/>
        <c:tickLblPos val="none"/>
        <c:crossAx val="167427456"/>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l-GR"/>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2783914231942007"/>
          <c:y val="6.9172943743477835E-2"/>
          <c:w val="0.7556382900688362"/>
          <c:h val="0.82615846865093445"/>
        </c:manualLayout>
      </c:layout>
      <c:barChart>
        <c:barDir val="bar"/>
        <c:grouping val="stacked"/>
        <c:ser>
          <c:idx val="0"/>
          <c:order val="0"/>
          <c:tx>
            <c:strRef>
              <c:f>Sheet1!$B$1</c:f>
              <c:strCache>
                <c:ptCount val="1"/>
                <c:pt idx="0">
                  <c:v>Θα βελτιωθεί</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Οι αμοιβές στην εργασία  </c:v>
                </c:pt>
                <c:pt idx="1">
                  <c:v>Η γεωπολιτική θέση της χώρας</c:v>
                </c:pt>
                <c:pt idx="2">
                  <c:v> Η αντιμετώπιση φυσικών καταστροφών  </c:v>
                </c:pt>
                <c:pt idx="3">
                  <c:v> Η ιατροφαρμακευτική περίθαλψη  </c:v>
                </c:pt>
                <c:pt idx="4">
                  <c:v> Η απονομή δικαιοσύνης  </c:v>
                </c:pt>
                <c:pt idx="5">
                  <c:v> Το εκπαιδευτικό μας σύστημα  </c:v>
                </c:pt>
                <c:pt idx="6">
                  <c:v> Τα καύσιμα/ενέργεια (βενζίνη/πετρέλαιο κτλ.)  </c:v>
                </c:pt>
                <c:pt idx="7">
                  <c:v> Η παραβατικότητα / εγκληματικότητα  </c:v>
                </c:pt>
                <c:pt idx="8">
                  <c:v> Η εύρεση στέγης  </c:v>
                </c:pt>
                <c:pt idx="9">
                  <c:v> Οι τιμές των προϊόντων στο σουπερ μάρκετ  </c:v>
                </c:pt>
              </c:strCache>
            </c:strRef>
          </c:cat>
          <c:val>
            <c:numRef>
              <c:f>Sheet1!$B$2:$B$11</c:f>
              <c:numCache>
                <c:formatCode>0</c:formatCode>
                <c:ptCount val="10"/>
                <c:pt idx="0">
                  <c:v>20.100000000000001</c:v>
                </c:pt>
                <c:pt idx="1">
                  <c:v>18.5</c:v>
                </c:pt>
                <c:pt idx="2">
                  <c:v>16.3</c:v>
                </c:pt>
                <c:pt idx="3">
                  <c:v>13.3</c:v>
                </c:pt>
                <c:pt idx="4">
                  <c:v>11.2</c:v>
                </c:pt>
                <c:pt idx="5">
                  <c:v>10.4</c:v>
                </c:pt>
                <c:pt idx="6">
                  <c:v>7.6</c:v>
                </c:pt>
                <c:pt idx="7">
                  <c:v>6.6</c:v>
                </c:pt>
                <c:pt idx="8">
                  <c:v>6.4</c:v>
                </c:pt>
                <c:pt idx="9">
                  <c:v>6.1</c:v>
                </c:pt>
              </c:numCache>
            </c:numRef>
          </c:val>
          <c:extLst xmlns:c16r2="http://schemas.microsoft.com/office/drawing/2015/06/chart">
            <c:ext xmlns:c16="http://schemas.microsoft.com/office/drawing/2014/chart" uri="{C3380CC4-5D6E-409C-BE32-E72D297353CC}">
              <c16:uniqueId val="{00000000-28BE-4081-B79F-AC356ECAFEC6}"/>
            </c:ext>
          </c:extLst>
        </c:ser>
        <c:ser>
          <c:idx val="1"/>
          <c:order val="1"/>
          <c:tx>
            <c:strRef>
              <c:f>Sheet1!$C$1</c:f>
              <c:strCache>
                <c:ptCount val="1"/>
                <c:pt idx="0">
                  <c:v>Θα μείνει όπως είναι σήμερα</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w="6350" cap="flat" cmpd="sng" algn="ctr">
              <a:solidFill>
                <a:schemeClr val="accent6"/>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Οι αμοιβές στην εργασία  </c:v>
                </c:pt>
                <c:pt idx="1">
                  <c:v>Η γεωπολιτική θέση της χώρας</c:v>
                </c:pt>
                <c:pt idx="2">
                  <c:v> Η αντιμετώπιση φυσικών καταστροφών  </c:v>
                </c:pt>
                <c:pt idx="3">
                  <c:v> Η ιατροφαρμακευτική περίθαλψη  </c:v>
                </c:pt>
                <c:pt idx="4">
                  <c:v> Η απονομή δικαιοσύνης  </c:v>
                </c:pt>
                <c:pt idx="5">
                  <c:v> Το εκπαιδευτικό μας σύστημα  </c:v>
                </c:pt>
                <c:pt idx="6">
                  <c:v> Τα καύσιμα/ενέργεια (βενζίνη/πετρέλαιο κτλ.)  </c:v>
                </c:pt>
                <c:pt idx="7">
                  <c:v> Η παραβατικότητα / εγκληματικότητα  </c:v>
                </c:pt>
                <c:pt idx="8">
                  <c:v> Η εύρεση στέγης  </c:v>
                </c:pt>
                <c:pt idx="9">
                  <c:v> Οι τιμές των προϊόντων στο σουπερ μάρκετ  </c:v>
                </c:pt>
              </c:strCache>
            </c:strRef>
          </c:cat>
          <c:val>
            <c:numRef>
              <c:f>Sheet1!$C$2:$C$11</c:f>
              <c:numCache>
                <c:formatCode>0</c:formatCode>
                <c:ptCount val="10"/>
                <c:pt idx="0">
                  <c:v>44.6</c:v>
                </c:pt>
                <c:pt idx="1">
                  <c:v>47.4</c:v>
                </c:pt>
                <c:pt idx="2">
                  <c:v>40</c:v>
                </c:pt>
                <c:pt idx="3">
                  <c:v>43.6</c:v>
                </c:pt>
                <c:pt idx="4">
                  <c:v>40.5</c:v>
                </c:pt>
                <c:pt idx="5">
                  <c:v>41.7</c:v>
                </c:pt>
                <c:pt idx="6">
                  <c:v>10.7</c:v>
                </c:pt>
                <c:pt idx="7">
                  <c:v>23.3</c:v>
                </c:pt>
                <c:pt idx="8">
                  <c:v>24.5</c:v>
                </c:pt>
                <c:pt idx="9">
                  <c:v>12.4</c:v>
                </c:pt>
              </c:numCache>
            </c:numRef>
          </c:val>
          <c:extLst xmlns:c16r2="http://schemas.microsoft.com/office/drawing/2015/06/chart">
            <c:ext xmlns:c16="http://schemas.microsoft.com/office/drawing/2014/chart" uri="{C3380CC4-5D6E-409C-BE32-E72D297353CC}">
              <c16:uniqueId val="{00000001-28BE-4081-B79F-AC356ECAFEC6}"/>
            </c:ext>
          </c:extLst>
        </c:ser>
        <c:ser>
          <c:idx val="2"/>
          <c:order val="2"/>
          <c:tx>
            <c:strRef>
              <c:f>Sheet1!$D$1</c:f>
              <c:strCache>
                <c:ptCount val="1"/>
                <c:pt idx="0">
                  <c:v>Θα χειροτερέψει</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Οι αμοιβές στην εργασία  </c:v>
                </c:pt>
                <c:pt idx="1">
                  <c:v>Η γεωπολιτική θέση της χώρας</c:v>
                </c:pt>
                <c:pt idx="2">
                  <c:v> Η αντιμετώπιση φυσικών καταστροφών  </c:v>
                </c:pt>
                <c:pt idx="3">
                  <c:v> Η ιατροφαρμακευτική περίθαλψη  </c:v>
                </c:pt>
                <c:pt idx="4">
                  <c:v> Η απονομή δικαιοσύνης  </c:v>
                </c:pt>
                <c:pt idx="5">
                  <c:v> Το εκπαιδευτικό μας σύστημα  </c:v>
                </c:pt>
                <c:pt idx="6">
                  <c:v> Τα καύσιμα/ενέργεια (βενζίνη/πετρέλαιο κτλ.)  </c:v>
                </c:pt>
                <c:pt idx="7">
                  <c:v> Η παραβατικότητα / εγκληματικότητα  </c:v>
                </c:pt>
                <c:pt idx="8">
                  <c:v> Η εύρεση στέγης  </c:v>
                </c:pt>
                <c:pt idx="9">
                  <c:v> Οι τιμές των προϊόντων στο σουπερ μάρκετ  </c:v>
                </c:pt>
              </c:strCache>
            </c:strRef>
          </c:cat>
          <c:val>
            <c:numRef>
              <c:f>Sheet1!$D$2:$D$11</c:f>
              <c:numCache>
                <c:formatCode>0</c:formatCode>
                <c:ptCount val="10"/>
                <c:pt idx="0">
                  <c:v>34</c:v>
                </c:pt>
                <c:pt idx="1">
                  <c:v>31.5</c:v>
                </c:pt>
                <c:pt idx="2">
                  <c:v>40.5</c:v>
                </c:pt>
                <c:pt idx="3">
                  <c:v>41.8</c:v>
                </c:pt>
                <c:pt idx="4">
                  <c:v>46.1</c:v>
                </c:pt>
                <c:pt idx="5">
                  <c:v>45.6</c:v>
                </c:pt>
                <c:pt idx="6">
                  <c:v>80.400000000000006</c:v>
                </c:pt>
                <c:pt idx="7">
                  <c:v>69.3</c:v>
                </c:pt>
                <c:pt idx="8">
                  <c:v>65.900000000000006</c:v>
                </c:pt>
                <c:pt idx="9">
                  <c:v>80.599999999999994</c:v>
                </c:pt>
              </c:numCache>
            </c:numRef>
          </c:val>
          <c:extLst xmlns:c16r2="http://schemas.microsoft.com/office/drawing/2015/06/chart">
            <c:ext xmlns:c16="http://schemas.microsoft.com/office/drawing/2014/chart" uri="{C3380CC4-5D6E-409C-BE32-E72D297353CC}">
              <c16:uniqueId val="{00000002-28BE-4081-B79F-AC356ECAFEC6}"/>
            </c:ext>
          </c:extLst>
        </c:ser>
        <c:ser>
          <c:idx val="3"/>
          <c:order val="3"/>
          <c:tx>
            <c:strRef>
              <c:f>Sheet1!$E$1</c:f>
              <c:strCache>
                <c:ptCount val="1"/>
                <c:pt idx="0">
                  <c:v>ΔΓ/ΔΑ (αυθ.)</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 Οι αμοιβές στην εργασία  </c:v>
                </c:pt>
                <c:pt idx="1">
                  <c:v>Η γεωπολιτική θέση της χώρας</c:v>
                </c:pt>
                <c:pt idx="2">
                  <c:v> Η αντιμετώπιση φυσικών καταστροφών  </c:v>
                </c:pt>
                <c:pt idx="3">
                  <c:v> Η ιατροφαρμακευτική περίθαλψη  </c:v>
                </c:pt>
                <c:pt idx="4">
                  <c:v> Η απονομή δικαιοσύνης  </c:v>
                </c:pt>
                <c:pt idx="5">
                  <c:v> Το εκπαιδευτικό μας σύστημα  </c:v>
                </c:pt>
                <c:pt idx="6">
                  <c:v> Τα καύσιμα/ενέργεια (βενζίνη/πετρέλαιο κτλ.)  </c:v>
                </c:pt>
                <c:pt idx="7">
                  <c:v> Η παραβατικότητα / εγκληματικότητα  </c:v>
                </c:pt>
                <c:pt idx="8">
                  <c:v> Η εύρεση στέγης  </c:v>
                </c:pt>
                <c:pt idx="9">
                  <c:v> Οι τιμές των προϊόντων στο σουπερ μάρκετ  </c:v>
                </c:pt>
              </c:strCache>
            </c:strRef>
          </c:cat>
          <c:val>
            <c:numRef>
              <c:f>Sheet1!$E$2:$E$11</c:f>
              <c:numCache>
                <c:formatCode>0</c:formatCode>
                <c:ptCount val="10"/>
                <c:pt idx="0">
                  <c:v>1.4</c:v>
                </c:pt>
                <c:pt idx="1">
                  <c:v>2.4</c:v>
                </c:pt>
                <c:pt idx="2">
                  <c:v>3.3</c:v>
                </c:pt>
                <c:pt idx="3">
                  <c:v>1.3</c:v>
                </c:pt>
                <c:pt idx="4">
                  <c:v>2.2999999999999998</c:v>
                </c:pt>
                <c:pt idx="5">
                  <c:v>2.2000000000000002</c:v>
                </c:pt>
                <c:pt idx="6">
                  <c:v>1.2</c:v>
                </c:pt>
                <c:pt idx="7">
                  <c:v>0.9</c:v>
                </c:pt>
                <c:pt idx="8">
                  <c:v>3.2</c:v>
                </c:pt>
                <c:pt idx="9">
                  <c:v>0.9</c:v>
                </c:pt>
              </c:numCache>
            </c:numRef>
          </c:val>
          <c:extLst xmlns:c16r2="http://schemas.microsoft.com/office/drawing/2015/06/chart">
            <c:ext xmlns:c16="http://schemas.microsoft.com/office/drawing/2014/chart" uri="{C3380CC4-5D6E-409C-BE32-E72D297353CC}">
              <c16:uniqueId val="{00000003-28BE-4081-B79F-AC356ECAFEC6}"/>
            </c:ext>
          </c:extLst>
        </c:ser>
        <c:dLbls/>
        <c:gapWidth val="75"/>
        <c:overlap val="100"/>
        <c:axId val="168319232"/>
        <c:axId val="168333312"/>
      </c:barChart>
      <c:catAx>
        <c:axId val="168319232"/>
        <c:scaling>
          <c:orientation val="maxMin"/>
        </c:scaling>
        <c:axPos val="l"/>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crossAx val="168333312"/>
        <c:crosses val="autoZero"/>
        <c:auto val="1"/>
        <c:lblAlgn val="ctr"/>
        <c:lblOffset val="100"/>
      </c:catAx>
      <c:valAx>
        <c:axId val="168333312"/>
        <c:scaling>
          <c:orientation val="minMax"/>
          <c:max val="100"/>
        </c:scaling>
        <c:delete val="1"/>
        <c:axPos val="t"/>
        <c:numFmt formatCode="0" sourceLinked="1"/>
        <c:majorTickMark val="none"/>
        <c:tickLblPos val="none"/>
        <c:crossAx val="168319232"/>
        <c:crosses val="autoZero"/>
        <c:crossBetween val="between"/>
      </c:valAx>
      <c:spPr>
        <a:noFill/>
        <a:ln>
          <a:noFill/>
        </a:ln>
        <a:effectLst/>
      </c:spPr>
    </c:plotArea>
    <c:legend>
      <c:legendPos val="b"/>
      <c:layout>
        <c:manualLayout>
          <c:xMode val="edge"/>
          <c:yMode val="edge"/>
          <c:x val="0.12669806061290295"/>
          <c:y val="0.92381517997703733"/>
          <c:w val="0.86056690868268237"/>
          <c:h val="5.891192068067011E-2"/>
        </c:manualLayout>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3140740360400594"/>
          <c:y val="0.15327221589514814"/>
          <c:w val="0.37342275483995008"/>
          <c:h val="0.78708228202530683"/>
        </c:manualLayout>
      </c:layout>
      <c:pieChart>
        <c:varyColors val="1"/>
        <c:ser>
          <c:idx val="0"/>
          <c:order val="0"/>
          <c:tx>
            <c:strRef>
              <c:f>Sheet1!$B$1</c:f>
              <c:strCache>
                <c:ptCount val="1"/>
                <c:pt idx="0">
                  <c:v>Series 1</c:v>
                </c:pt>
              </c:strCache>
            </c:strRef>
          </c:tx>
          <c:spPr>
            <a:solidFill>
              <a:schemeClr val="accent2"/>
            </a:solidFill>
          </c:spPr>
          <c:dPt>
            <c:idx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extLst xmlns:c16r2="http://schemas.microsoft.com/office/drawing/2015/06/chart">
              <c:ext xmlns:c16="http://schemas.microsoft.com/office/drawing/2014/chart" uri="{C3380CC4-5D6E-409C-BE32-E72D297353CC}">
                <c16:uniqueId val="{00000001-204E-4E21-8507-72C727382FFF}"/>
              </c:ext>
            </c:extLst>
          </c:dPt>
          <c:dPt>
            <c:idx val="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extLst xmlns:c16r2="http://schemas.microsoft.com/office/drawing/2015/06/chart">
              <c:ext xmlns:c16="http://schemas.microsoft.com/office/drawing/2014/chart" uri="{C3380CC4-5D6E-409C-BE32-E72D297353CC}">
                <c16:uniqueId val="{00000003-204E-4E21-8507-72C727382FFF}"/>
              </c:ext>
            </c:extLst>
          </c:dPt>
          <c:dPt>
            <c:idx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extLst xmlns:c16r2="http://schemas.microsoft.com/office/drawing/2015/06/chart">
              <c:ext xmlns:c16="http://schemas.microsoft.com/office/drawing/2014/chart" uri="{C3380CC4-5D6E-409C-BE32-E72D297353CC}">
                <c16:uniqueId val="{00000005-204E-4E21-8507-72C727382FFF}"/>
              </c:ext>
            </c:extLst>
          </c:dPt>
          <c:dLbls>
            <c:dLbl>
              <c:idx val="0"/>
              <c:layout>
                <c:manualLayout>
                  <c:x val="-7.5824788616012523E-3"/>
                  <c:y val="-2.1309305832583624E-2"/>
                </c:manualLayout>
              </c:layout>
              <c:tx>
                <c:rich>
                  <a:bodyPr/>
                  <a:lstStyle/>
                  <a:p>
                    <a:fld id="{CC06F1C9-5C2B-4D82-BF6C-5F0D0D407172}" type="CATEGORYNAME">
                      <a:rPr lang="el-GR" smtClean="0"/>
                      <a:pPr/>
                      <a:t>[CATEGORY NAME]</a:t>
                    </a:fld>
                    <a:endParaRPr lang="el-GR" dirty="0"/>
                  </a:p>
                  <a:p>
                    <a:r>
                      <a:rPr lang="el-GR" baseline="0" dirty="0"/>
                      <a:t> </a:t>
                    </a:r>
                    <a:fld id="{4B08B8D2-457C-4246-A6A1-148F0D140F13}" type="VALUE">
                      <a:rPr lang="el-GR" baseline="0"/>
                      <a:pPr/>
                      <a:t>[VALUE]</a:t>
                    </a:fld>
                    <a:endParaRPr lang="el-GR" baseline="0" dirty="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1-204E-4E21-8507-72C727382FFF}"/>
                </c:ext>
              </c:extLst>
            </c:dLbl>
            <c:dLbl>
              <c:idx val="1"/>
              <c:layout>
                <c:manualLayout>
                  <c:x val="0.11303815269638311"/>
                  <c:y val="-2.096019996360847E-2"/>
                </c:manualLayout>
              </c:layout>
              <c:tx>
                <c:rich>
                  <a:bodyPr/>
                  <a:lstStyle/>
                  <a:p>
                    <a:fld id="{2C21BEAD-DC7F-4769-B3A3-2118BCE64397}" type="CATEGORYNAME">
                      <a:rPr lang="el-GR" smtClean="0"/>
                      <a:pPr/>
                      <a:t>[CATEGORY NAME]</a:t>
                    </a:fld>
                    <a:r>
                      <a:rPr lang="el-GR" baseline="0" dirty="0"/>
                      <a:t> </a:t>
                    </a:r>
                    <a:fld id="{4B90A579-EC4F-4D3D-84E8-A27213818D63}" type="VALUE">
                      <a:rPr lang="el-GR" baseline="0"/>
                      <a:pPr/>
                      <a:t>[VALUE]</a:t>
                    </a:fld>
                    <a:endParaRPr lang="el-GR" baseline="0" dirty="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3-204E-4E21-8507-72C727382FFF}"/>
                </c:ext>
              </c:extLst>
            </c:dLbl>
            <c:dLbl>
              <c:idx val="2"/>
              <c:layout>
                <c:manualLayout>
                  <c:x val="-2.0219943630936696E-2"/>
                  <c:y val="-5.3273264581458889E-2"/>
                </c:manualLayout>
              </c:layout>
              <c:tx>
                <c:rich>
                  <a:bodyPr/>
                  <a:lstStyle/>
                  <a:p>
                    <a:fld id="{4BC211C9-6683-44A5-9089-7C8178EA0BA9}" type="CATEGORYNAME">
                      <a:rPr lang="el-GR" smtClean="0"/>
                      <a:pPr/>
                      <a:t>[CATEGORY NAME]</a:t>
                    </a:fld>
                    <a:r>
                      <a:rPr lang="el-GR" baseline="0"/>
                      <a:t> </a:t>
                    </a:r>
                    <a:fld id="{5C617D4D-8401-492F-8EDC-7F8F36489034}" type="VALUE">
                      <a:rPr lang="el-GR" baseline="0"/>
                      <a:pPr/>
                      <a:t>[VALUE]</a:t>
                    </a:fld>
                    <a:endParaRPr lang="el-GR" baseline="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5-204E-4E21-8507-72C727382FF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l-GR"/>
              </a:p>
            </c:txPr>
            <c:dLblPos val="outEnd"/>
            <c:showVal val="1"/>
            <c:showCatName val="1"/>
            <c:extLst xmlns:c16r2="http://schemas.microsoft.com/office/drawing/2015/06/chart">
              <c:ext xmlns:c15="http://schemas.microsoft.com/office/drawing/2012/chart" uri="{CE6537A1-D6FC-4f65-9D91-7224C49458BB}"/>
            </c:extLst>
          </c:dLbls>
          <c:cat>
            <c:strRef>
              <c:f>Sheet1!$A$2:$A$4</c:f>
              <c:strCache>
                <c:ptCount val="3"/>
                <c:pt idx="0">
                  <c:v>Να υπάρξει βελτίωση</c:v>
                </c:pt>
                <c:pt idx="1">
                  <c:v>Να μη χειροτερέψουν</c:v>
                </c:pt>
                <c:pt idx="2">
                  <c:v>ΔΓ/ΔΑ (αυθ.)</c:v>
                </c:pt>
              </c:strCache>
            </c:strRef>
          </c:cat>
          <c:val>
            <c:numRef>
              <c:f>Sheet1!$B$2:$B$4</c:f>
              <c:numCache>
                <c:formatCode>0</c:formatCode>
                <c:ptCount val="3"/>
                <c:pt idx="0">
                  <c:v>73.7</c:v>
                </c:pt>
                <c:pt idx="1">
                  <c:v>25.1</c:v>
                </c:pt>
                <c:pt idx="2">
                  <c:v>1.2</c:v>
                </c:pt>
              </c:numCache>
            </c:numRef>
          </c:val>
          <c:extLst xmlns:c16r2="http://schemas.microsoft.com/office/drawing/2015/06/chart">
            <c:ext xmlns:c16="http://schemas.microsoft.com/office/drawing/2014/chart" uri="{C3380CC4-5D6E-409C-BE32-E72D297353CC}">
              <c16:uniqueId val="{00000008-204E-4E21-8507-72C727382FFF}"/>
            </c:ext>
          </c:extLst>
        </c:ser>
        <c:dLbls>
          <c:showCatName val="1"/>
        </c:dLbls>
        <c:firstSliceAng val="207"/>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0249311614930324"/>
          <c:y val="5.6589196511726371E-2"/>
          <c:w val="0.78402752054364644"/>
          <c:h val="0.94043237314869688"/>
        </c:manualLayout>
      </c:layout>
      <c:barChart>
        <c:barDir val="bar"/>
        <c:grouping val="stacked"/>
        <c:ser>
          <c:idx val="0"/>
          <c:order val="0"/>
          <c:tx>
            <c:strRef>
              <c:f>Sheet1!$B$1</c:f>
              <c:strCache>
                <c:ptCount val="1"/>
                <c:pt idx="0">
                  <c:v>Να υπάρξει βελτίωση</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Pt>
            <c:idx val="0"/>
            <c:extLst xmlns:c16r2="http://schemas.microsoft.com/office/drawing/2015/06/chart">
              <c:ext xmlns:c16="http://schemas.microsoft.com/office/drawing/2014/chart" uri="{C3380CC4-5D6E-409C-BE32-E72D297353CC}">
                <c16:uniqueId val="{00000000-9FA3-4906-962C-340652B707E7}"/>
              </c:ext>
            </c:extLst>
          </c:dPt>
          <c:dPt>
            <c:idx val="1"/>
            <c:extLst xmlns:c16r2="http://schemas.microsoft.com/office/drawing/2015/06/chart">
              <c:ext xmlns:c16="http://schemas.microsoft.com/office/drawing/2014/chart" uri="{C3380CC4-5D6E-409C-BE32-E72D297353CC}">
                <c16:uniqueId val="{00000001-9FA3-4906-962C-340652B707E7}"/>
              </c:ext>
            </c:extLst>
          </c:dPt>
          <c:dPt>
            <c:idx val="2"/>
            <c:extLst xmlns:c16r2="http://schemas.microsoft.com/office/drawing/2015/06/chart">
              <c:ext xmlns:c16="http://schemas.microsoft.com/office/drawing/2014/chart" uri="{C3380CC4-5D6E-409C-BE32-E72D297353CC}">
                <c16:uniqueId val="{00000002-9FA3-4906-962C-340652B707E7}"/>
              </c:ext>
            </c:extLst>
          </c:dPt>
          <c:dPt>
            <c:idx val="3"/>
            <c:extLst xmlns:c16r2="http://schemas.microsoft.com/office/drawing/2015/06/chart">
              <c:ext xmlns:c16="http://schemas.microsoft.com/office/drawing/2014/chart" uri="{C3380CC4-5D6E-409C-BE32-E72D297353CC}">
                <c16:uniqueId val="{00000003-9FA3-4906-962C-340652B707E7}"/>
              </c:ext>
            </c:extLst>
          </c:dPt>
          <c:dPt>
            <c:idx val="4"/>
            <c:extLst xmlns:c16r2="http://schemas.microsoft.com/office/drawing/2015/06/chart">
              <c:ext xmlns:c16="http://schemas.microsoft.com/office/drawing/2014/chart" uri="{C3380CC4-5D6E-409C-BE32-E72D297353CC}">
                <c16:uniqueId val="{00000004-9FA3-4906-962C-340652B707E7}"/>
              </c:ext>
            </c:extLst>
          </c:dPt>
          <c:dPt>
            <c:idx val="5"/>
            <c:extLst xmlns:c16r2="http://schemas.microsoft.com/office/drawing/2015/06/chart">
              <c:ext xmlns:c16="http://schemas.microsoft.com/office/drawing/2014/chart" uri="{C3380CC4-5D6E-409C-BE32-E72D297353CC}">
                <c16:uniqueId val="{00000005-9FA3-4906-962C-340652B707E7}"/>
              </c:ext>
            </c:extLst>
          </c:dPt>
          <c:dPt>
            <c:idx val="6"/>
            <c:extLst xmlns:c16r2="http://schemas.microsoft.com/office/drawing/2015/06/chart">
              <c:ext xmlns:c16="http://schemas.microsoft.com/office/drawing/2014/chart" uri="{C3380CC4-5D6E-409C-BE32-E72D297353CC}">
                <c16:uniqueId val="{00000006-9FA3-4906-962C-340652B707E7}"/>
              </c:ext>
            </c:extLst>
          </c:dPt>
          <c:dPt>
            <c:idx val="7"/>
            <c:extLst xmlns:c16r2="http://schemas.microsoft.com/office/drawing/2015/06/chart">
              <c:ext xmlns:c16="http://schemas.microsoft.com/office/drawing/2014/chart" uri="{C3380CC4-5D6E-409C-BE32-E72D297353CC}">
                <c16:uniqueId val="{00000007-9FA3-4906-962C-340652B707E7}"/>
              </c:ext>
            </c:extLst>
          </c:dPt>
          <c:dPt>
            <c:idx val="8"/>
            <c:extLst xmlns:c16r2="http://schemas.microsoft.com/office/drawing/2015/06/chart">
              <c:ext xmlns:c16="http://schemas.microsoft.com/office/drawing/2014/chart" uri="{C3380CC4-5D6E-409C-BE32-E72D297353CC}">
                <c16:uniqueId val="{00000008-9FA3-4906-962C-340652B707E7}"/>
              </c:ext>
            </c:extLst>
          </c:dPt>
          <c:dPt>
            <c:idx val="9"/>
            <c:extLst xmlns:c16r2="http://schemas.microsoft.com/office/drawing/2015/06/chart">
              <c:ext xmlns:c16="http://schemas.microsoft.com/office/drawing/2014/chart" uri="{C3380CC4-5D6E-409C-BE32-E72D297353CC}">
                <c16:uniqueId val="{00000009-9FA3-4906-962C-340652B707E7}"/>
              </c:ext>
            </c:extLst>
          </c:dPt>
          <c:dPt>
            <c:idx val="10"/>
            <c:extLst xmlns:c16r2="http://schemas.microsoft.com/office/drawing/2015/06/chart">
              <c:ext xmlns:c16="http://schemas.microsoft.com/office/drawing/2014/chart" uri="{C3380CC4-5D6E-409C-BE32-E72D297353CC}">
                <c16:uniqueId val="{0000000A-9FA3-4906-962C-340652B707E7}"/>
              </c:ext>
            </c:extLst>
          </c:dPt>
          <c:dPt>
            <c:idx val="11"/>
            <c:extLst xmlns:c16r2="http://schemas.microsoft.com/office/drawing/2015/06/chart">
              <c:ext xmlns:c16="http://schemas.microsoft.com/office/drawing/2014/chart" uri="{C3380CC4-5D6E-409C-BE32-E72D297353CC}">
                <c16:uniqueId val="{0000000B-9FA3-4906-962C-340652B707E7}"/>
              </c:ext>
            </c:extLst>
          </c:dPt>
          <c:dPt>
            <c:idx val="12"/>
            <c:extLst xmlns:c16r2="http://schemas.microsoft.com/office/drawing/2015/06/chart">
              <c:ext xmlns:c16="http://schemas.microsoft.com/office/drawing/2014/chart" uri="{C3380CC4-5D6E-409C-BE32-E72D297353CC}">
                <c16:uniqueId val="{0000000C-9FA3-4906-962C-340652B707E7}"/>
              </c:ext>
            </c:extLst>
          </c:dPt>
          <c:dPt>
            <c:idx val="13"/>
            <c:extLst xmlns:c16r2="http://schemas.microsoft.com/office/drawing/2015/06/chart">
              <c:ext xmlns:c16="http://schemas.microsoft.com/office/drawing/2014/chart" uri="{C3380CC4-5D6E-409C-BE32-E72D297353CC}">
                <c16:uniqueId val="{0000000D-9FA3-4906-962C-340652B707E7}"/>
              </c:ext>
            </c:extLst>
          </c:dPt>
          <c:dPt>
            <c:idx val="14"/>
            <c:extLst xmlns:c16r2="http://schemas.microsoft.com/office/drawing/2015/06/chart">
              <c:ext xmlns:c16="http://schemas.microsoft.com/office/drawing/2014/chart" uri="{C3380CC4-5D6E-409C-BE32-E72D297353CC}">
                <c16:uniqueId val="{0000000E-9FA3-4906-962C-340652B707E7}"/>
              </c:ext>
            </c:extLst>
          </c:dPt>
          <c:dLbls>
            <c:numFmt formatCode="#,##0" sourceLinked="0"/>
            <c:spPr>
              <a:noFill/>
              <a:ln>
                <a:noFill/>
              </a:ln>
              <a:effectLst/>
            </c:spPr>
            <c:txPr>
              <a:bodyPr/>
              <a:lstStyle/>
              <a:p>
                <a:pPr>
                  <a:defRPr sz="1200" b="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l-GR"/>
              </a:p>
            </c:txPr>
            <c:showVal val="1"/>
            <c:extLst xmlns:c16r2="http://schemas.microsoft.com/office/drawing/2015/06/chart">
              <c:ext xmlns:c15="http://schemas.microsoft.com/office/drawing/2012/chart" uri="{CE6537A1-D6FC-4f65-9D91-7224C49458BB}">
                <c15:showLeaderLines val="0"/>
              </c:ext>
            </c:extLst>
          </c:dLbls>
          <c:cat>
            <c:strRef>
              <c:f>Sheet1!$A$2:$A$16</c:f>
              <c:strCache>
                <c:ptCount val="15"/>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strCache>
            </c:strRef>
          </c:cat>
          <c:val>
            <c:numRef>
              <c:f>Sheet1!$B$2:$B$16</c:f>
              <c:numCache>
                <c:formatCode>General</c:formatCode>
                <c:ptCount val="15"/>
                <c:pt idx="0" formatCode="0">
                  <c:v>73.7</c:v>
                </c:pt>
                <c:pt idx="2" formatCode="0">
                  <c:v>78.7</c:v>
                </c:pt>
                <c:pt idx="3" formatCode="0">
                  <c:v>77.3</c:v>
                </c:pt>
                <c:pt idx="4" formatCode="0">
                  <c:v>71.900000000000006</c:v>
                </c:pt>
                <c:pt idx="5" formatCode="0">
                  <c:v>73.400000000000006</c:v>
                </c:pt>
                <c:pt idx="6" formatCode="0">
                  <c:v>69.8</c:v>
                </c:pt>
                <c:pt idx="7" formatCode="0">
                  <c:v>70.7</c:v>
                </c:pt>
                <c:pt idx="9" formatCode="0">
                  <c:v>65.5</c:v>
                </c:pt>
                <c:pt idx="10" formatCode="0">
                  <c:v>82</c:v>
                </c:pt>
                <c:pt idx="11" formatCode="0">
                  <c:v>71.8</c:v>
                </c:pt>
                <c:pt idx="12" formatCode="0">
                  <c:v>82.5</c:v>
                </c:pt>
                <c:pt idx="13" formatCode="0">
                  <c:v>73.2</c:v>
                </c:pt>
                <c:pt idx="14" formatCode="0">
                  <c:v>65.7</c:v>
                </c:pt>
              </c:numCache>
            </c:numRef>
          </c:val>
          <c:extLst xmlns:c16r2="http://schemas.microsoft.com/office/drawing/2015/06/chart">
            <c:ext xmlns:c16="http://schemas.microsoft.com/office/drawing/2014/chart" uri="{C3380CC4-5D6E-409C-BE32-E72D297353CC}">
              <c16:uniqueId val="{00000010-9FA3-4906-962C-340652B707E7}"/>
            </c:ext>
          </c:extLst>
        </c:ser>
        <c:ser>
          <c:idx val="1"/>
          <c:order val="1"/>
          <c:tx>
            <c:strRef>
              <c:f>Sheet1!$C$1</c:f>
              <c:strCache>
                <c:ptCount val="1"/>
                <c:pt idx="0">
                  <c:v>Να μη χειροτερέψουν</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Sheet1!$A$2:$A$16</c:f>
              <c:strCache>
                <c:ptCount val="15"/>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strCache>
            </c:strRef>
          </c:cat>
          <c:val>
            <c:numRef>
              <c:f>Sheet1!$C$2:$C$16</c:f>
              <c:numCache>
                <c:formatCode>General</c:formatCode>
                <c:ptCount val="15"/>
                <c:pt idx="0" formatCode="0">
                  <c:v>25.1</c:v>
                </c:pt>
                <c:pt idx="2" formatCode="0">
                  <c:v>21</c:v>
                </c:pt>
                <c:pt idx="3" formatCode="0">
                  <c:v>21.8</c:v>
                </c:pt>
                <c:pt idx="4" formatCode="0">
                  <c:v>25.9</c:v>
                </c:pt>
                <c:pt idx="5" formatCode="0">
                  <c:v>23.8</c:v>
                </c:pt>
                <c:pt idx="6" formatCode="0">
                  <c:v>29</c:v>
                </c:pt>
                <c:pt idx="7" formatCode="0">
                  <c:v>27.6</c:v>
                </c:pt>
                <c:pt idx="9" formatCode="0">
                  <c:v>33.5</c:v>
                </c:pt>
                <c:pt idx="10" formatCode="0">
                  <c:v>17.5</c:v>
                </c:pt>
                <c:pt idx="11" formatCode="0">
                  <c:v>27.2</c:v>
                </c:pt>
                <c:pt idx="12" formatCode="0">
                  <c:v>17.100000000000001</c:v>
                </c:pt>
                <c:pt idx="13" formatCode="0">
                  <c:v>25.7</c:v>
                </c:pt>
                <c:pt idx="14" formatCode="0">
                  <c:v>31</c:v>
                </c:pt>
              </c:numCache>
            </c:numRef>
          </c:val>
          <c:extLst xmlns:c16r2="http://schemas.microsoft.com/office/drawing/2015/06/chart">
            <c:ext xmlns:c16="http://schemas.microsoft.com/office/drawing/2014/chart" uri="{C3380CC4-5D6E-409C-BE32-E72D297353CC}">
              <c16:uniqueId val="{00000011-9FA3-4906-962C-340652B707E7}"/>
            </c:ext>
          </c:extLst>
        </c:ser>
        <c:ser>
          <c:idx val="2"/>
          <c:order val="2"/>
          <c:tx>
            <c:strRef>
              <c:f>Sheet1!$D$1</c:f>
              <c:strCache>
                <c:ptCount val="1"/>
                <c:pt idx="0">
                  <c:v>ΔΓ/ΔΑ (αυθ.)</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Sheet1!$A$2:$A$16</c:f>
              <c:strCache>
                <c:ptCount val="15"/>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strCache>
            </c:strRef>
          </c:cat>
          <c:val>
            <c:numRef>
              <c:f>Sheet1!$D$2:$D$16</c:f>
              <c:numCache>
                <c:formatCode>General</c:formatCode>
                <c:ptCount val="15"/>
                <c:pt idx="0" formatCode="0">
                  <c:v>1.2</c:v>
                </c:pt>
                <c:pt idx="3" formatCode="0">
                  <c:v>0.8</c:v>
                </c:pt>
                <c:pt idx="4" formatCode="0">
                  <c:v>2.1</c:v>
                </c:pt>
                <c:pt idx="5" formatCode="0">
                  <c:v>2.8</c:v>
                </c:pt>
                <c:pt idx="6" formatCode="0">
                  <c:v>1.2</c:v>
                </c:pt>
                <c:pt idx="7" formatCode="0">
                  <c:v>1.6</c:v>
                </c:pt>
                <c:pt idx="9" formatCode="0">
                  <c:v>1.1000000000000001</c:v>
                </c:pt>
                <c:pt idx="10" formatCode="0">
                  <c:v>0.5</c:v>
                </c:pt>
                <c:pt idx="11" formatCode="0">
                  <c:v>1.1000000000000001</c:v>
                </c:pt>
                <c:pt idx="13" formatCode="0">
                  <c:v>1.1000000000000001</c:v>
                </c:pt>
                <c:pt idx="14" formatCode="0">
                  <c:v>3.2</c:v>
                </c:pt>
              </c:numCache>
            </c:numRef>
          </c:val>
          <c:extLst xmlns:c16r2="http://schemas.microsoft.com/office/drawing/2015/06/chart">
            <c:ext xmlns:c16="http://schemas.microsoft.com/office/drawing/2014/chart" uri="{C3380CC4-5D6E-409C-BE32-E72D297353CC}">
              <c16:uniqueId val="{00000012-9FA3-4906-962C-340652B707E7}"/>
            </c:ext>
          </c:extLst>
        </c:ser>
        <c:dLbls/>
        <c:gapWidth val="50"/>
        <c:overlap val="100"/>
        <c:axId val="170389888"/>
        <c:axId val="170391424"/>
      </c:barChart>
      <c:catAx>
        <c:axId val="170389888"/>
        <c:scaling>
          <c:orientation val="maxMin"/>
        </c:scaling>
        <c:axPos val="l"/>
        <c:numFmt formatCode="General" sourceLinked="0"/>
        <c:tickLblPos val="nextTo"/>
        <c:txPr>
          <a:bodyPr/>
          <a:lstStyle/>
          <a:p>
            <a:pPr>
              <a:defRPr sz="1000" b="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defRPr>
            </a:pPr>
            <a:endParaRPr lang="el-GR"/>
          </a:p>
        </c:txPr>
        <c:crossAx val="170391424"/>
        <c:crosses val="autoZero"/>
        <c:auto val="1"/>
        <c:lblAlgn val="ctr"/>
        <c:lblOffset val="100"/>
      </c:catAx>
      <c:valAx>
        <c:axId val="170391424"/>
        <c:scaling>
          <c:orientation val="minMax"/>
          <c:max val="100"/>
          <c:min val="0"/>
        </c:scaling>
        <c:delete val="1"/>
        <c:axPos val="t"/>
        <c:numFmt formatCode="0" sourceLinked="1"/>
        <c:tickLblPos val="none"/>
        <c:crossAx val="170389888"/>
        <c:crosses val="autoZero"/>
        <c:crossBetween val="between"/>
      </c:valAx>
    </c:plotArea>
    <c:legend>
      <c:legendPos val="t"/>
      <c:layout>
        <c:manualLayout>
          <c:xMode val="edge"/>
          <c:yMode val="edge"/>
          <c:x val="4.7753386380465473E-2"/>
          <c:y val="0"/>
          <c:w val="0.95224661361953478"/>
          <c:h val="4.802785068533099E-2"/>
        </c:manualLayout>
      </c:layout>
      <c:txPr>
        <a:bodyPr/>
        <a:lstStyle/>
        <a:p>
          <a:pPr>
            <a:defRPr sz="1200"/>
          </a:pPr>
          <a:endParaRPr lang="el-GR"/>
        </a:p>
      </c:txPr>
    </c:legend>
    <c:plotVisOnly val="1"/>
    <c:dispBlanksAs val="gap"/>
  </c:chart>
  <c:spPr>
    <a:ln w="12700">
      <a:solidFill>
        <a:schemeClr val="bg1">
          <a:lumMod val="75000"/>
        </a:schemeClr>
      </a:solidFill>
      <a:prstDash val="dash"/>
    </a:ln>
  </c:spPr>
  <c:txPr>
    <a:bodyPr/>
    <a:lstStyle/>
    <a:p>
      <a:pPr>
        <a:defRPr sz="1800"/>
      </a:pPr>
      <a:endParaRPr lang="el-GR"/>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2.3393853696145155E-2"/>
          <c:y val="0.18863366990232996"/>
          <c:w val="0.95321232589410387"/>
          <c:h val="0.55557963957690981"/>
        </c:manualLayout>
      </c:layout>
      <c:lineChart>
        <c:grouping val="standard"/>
        <c:ser>
          <c:idx val="0"/>
          <c:order val="0"/>
          <c:tx>
            <c:strRef>
              <c:f>Sheet1!$B$1</c:f>
              <c:strCache>
                <c:ptCount val="1"/>
                <c:pt idx="0">
                  <c:v>Να υπάρξει βελτίωση</c:v>
                </c:pt>
              </c:strCache>
            </c:strRef>
          </c:tx>
          <c:spPr>
            <a:ln w="19050" cap="rnd" cmpd="sng" algn="ctr">
              <a:solidFill>
                <a:schemeClr val="accent2"/>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Sheet1!$A$2:$A$6</c:f>
              <c:strCache>
                <c:ptCount val="5"/>
                <c:pt idx="0">
                  <c:v>17-34</c:v>
                </c:pt>
                <c:pt idx="1">
                  <c:v>35-44</c:v>
                </c:pt>
                <c:pt idx="2">
                  <c:v>45-54</c:v>
                </c:pt>
                <c:pt idx="3">
                  <c:v>55-64</c:v>
                </c:pt>
                <c:pt idx="4">
                  <c:v>65+</c:v>
                </c:pt>
              </c:strCache>
            </c:strRef>
          </c:cat>
          <c:val>
            <c:numRef>
              <c:f>Sheet1!$B$2:$B$6</c:f>
              <c:numCache>
                <c:formatCode>0</c:formatCode>
                <c:ptCount val="5"/>
                <c:pt idx="0">
                  <c:v>67.099999999999994</c:v>
                </c:pt>
                <c:pt idx="1">
                  <c:v>68.900000000000006</c:v>
                </c:pt>
                <c:pt idx="2">
                  <c:v>80.400000000000006</c:v>
                </c:pt>
                <c:pt idx="3">
                  <c:v>76.8</c:v>
                </c:pt>
                <c:pt idx="4">
                  <c:v>76</c:v>
                </c:pt>
              </c:numCache>
            </c:numRef>
          </c:val>
          <c:extLst xmlns:c16r2="http://schemas.microsoft.com/office/drawing/2015/06/chart">
            <c:ext xmlns:c16="http://schemas.microsoft.com/office/drawing/2014/chart" uri="{C3380CC4-5D6E-409C-BE32-E72D297353CC}">
              <c16:uniqueId val="{00000000-F2E5-45E9-99C7-5BF24188968D}"/>
            </c:ext>
          </c:extLst>
        </c:ser>
        <c:ser>
          <c:idx val="1"/>
          <c:order val="1"/>
          <c:tx>
            <c:strRef>
              <c:f>Sheet1!$C$1</c:f>
              <c:strCache>
                <c:ptCount val="1"/>
                <c:pt idx="0">
                  <c:v>Να μη χειροτερέψουν</c:v>
                </c:pt>
              </c:strCache>
            </c:strRef>
          </c:tx>
          <c:spPr>
            <a:ln w="19050" cap="rnd" cmpd="sng" algn="ctr">
              <a:solidFill>
                <a:schemeClr val="accent1"/>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Sheet1!$A$2:$A$6</c:f>
              <c:strCache>
                <c:ptCount val="5"/>
                <c:pt idx="0">
                  <c:v>17-34</c:v>
                </c:pt>
                <c:pt idx="1">
                  <c:v>35-44</c:v>
                </c:pt>
                <c:pt idx="2">
                  <c:v>45-54</c:v>
                </c:pt>
                <c:pt idx="3">
                  <c:v>55-64</c:v>
                </c:pt>
                <c:pt idx="4">
                  <c:v>65+</c:v>
                </c:pt>
              </c:strCache>
            </c:strRef>
          </c:cat>
          <c:val>
            <c:numRef>
              <c:f>Sheet1!$C$2:$C$6</c:f>
              <c:numCache>
                <c:formatCode>0</c:formatCode>
                <c:ptCount val="5"/>
                <c:pt idx="0">
                  <c:v>32.9</c:v>
                </c:pt>
                <c:pt idx="1">
                  <c:v>29.8</c:v>
                </c:pt>
                <c:pt idx="2">
                  <c:v>18.2</c:v>
                </c:pt>
                <c:pt idx="3">
                  <c:v>22.4</c:v>
                </c:pt>
                <c:pt idx="4">
                  <c:v>21.7</c:v>
                </c:pt>
              </c:numCache>
            </c:numRef>
          </c:val>
          <c:extLst xmlns:c16r2="http://schemas.microsoft.com/office/drawing/2015/06/chart">
            <c:ext xmlns:c16="http://schemas.microsoft.com/office/drawing/2014/chart" uri="{C3380CC4-5D6E-409C-BE32-E72D297353CC}">
              <c16:uniqueId val="{00000001-F2E5-45E9-99C7-5BF24188968D}"/>
            </c:ext>
          </c:extLst>
        </c:ser>
        <c:dLbls>
          <c:showVal val="1"/>
        </c:dLbls>
        <c:marker val="1"/>
        <c:axId val="181609600"/>
        <c:axId val="181611136"/>
      </c:lineChart>
      <c:catAx>
        <c:axId val="181609600"/>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dk1">
                    <a:lumMod val="65000"/>
                    <a:lumOff val="35000"/>
                  </a:schemeClr>
                </a:solidFill>
                <a:latin typeface="+mn-lt"/>
                <a:ea typeface="+mn-ea"/>
                <a:cs typeface="+mn-cs"/>
              </a:defRPr>
            </a:pPr>
            <a:endParaRPr lang="el-GR"/>
          </a:p>
        </c:txPr>
        <c:crossAx val="181611136"/>
        <c:crosses val="autoZero"/>
        <c:lblAlgn val="ctr"/>
        <c:lblOffset val="100"/>
      </c:catAx>
      <c:valAx>
        <c:axId val="181611136"/>
        <c:scaling>
          <c:orientation val="minMax"/>
          <c:max val="100"/>
        </c:scaling>
        <c:delete val="1"/>
        <c:axPos val="l"/>
        <c:numFmt formatCode="0" sourceLinked="1"/>
        <c:majorTickMark val="none"/>
        <c:tickLblPos val="none"/>
        <c:crossAx val="181609600"/>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l-GR"/>
    </a:p>
  </c:txPr>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2.5258497305639751E-2"/>
          <c:y val="4.7901440300644117E-2"/>
          <c:w val="0.94605717414581147"/>
          <c:h val="0.80223052754186819"/>
        </c:manualLayout>
      </c:layout>
      <c:barChart>
        <c:barDir val="col"/>
        <c:grouping val="clustered"/>
        <c:ser>
          <c:idx val="0"/>
          <c:order val="0"/>
          <c:tx>
            <c:strRef>
              <c:f>Sheet1!$B$1</c:f>
              <c:strCache>
                <c:ptCount val="1"/>
                <c:pt idx="0">
                  <c:v>Series 1</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Pt>
            <c:idx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extLst xmlns:c16r2="http://schemas.microsoft.com/office/drawing/2015/06/chart">
              <c:ext xmlns:c16="http://schemas.microsoft.com/office/drawing/2014/chart" uri="{C3380CC4-5D6E-409C-BE32-E72D297353CC}">
                <c16:uniqueId val="{00000001-1348-487A-9C64-CC306C5DDB76}"/>
              </c:ext>
            </c:extLst>
          </c:dPt>
          <c:dPt>
            <c:idx val="1"/>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w="6350" cap="flat" cmpd="sng" algn="ctr">
                <a:solidFill>
                  <a:schemeClr val="accent6"/>
                </a:solidFill>
                <a:prstDash val="solid"/>
                <a:miter lim="800000"/>
              </a:ln>
              <a:effectLst/>
            </c:spPr>
            <c:extLst xmlns:c16r2="http://schemas.microsoft.com/office/drawing/2015/06/chart">
              <c:ext xmlns:c16="http://schemas.microsoft.com/office/drawing/2014/chart" uri="{C3380CC4-5D6E-409C-BE32-E72D297353CC}">
                <c16:uniqueId val="{00000003-1348-487A-9C64-CC306C5DDB76}"/>
              </c:ext>
            </c:extLst>
          </c:dPt>
          <c:dPt>
            <c:idx val="2"/>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w="6350" cap="flat" cmpd="sng" algn="ctr">
                <a:solidFill>
                  <a:schemeClr val="accent4"/>
                </a:solidFill>
                <a:prstDash val="solid"/>
                <a:miter lim="800000"/>
              </a:ln>
              <a:effectLst/>
            </c:spPr>
            <c:extLst xmlns:c16r2="http://schemas.microsoft.com/office/drawing/2015/06/chart">
              <c:ext xmlns:c16="http://schemas.microsoft.com/office/drawing/2014/chart" uri="{C3380CC4-5D6E-409C-BE32-E72D297353CC}">
                <c16:uniqueId val="{00000005-1348-487A-9C64-CC306C5DDB76}"/>
              </c:ext>
            </c:extLst>
          </c:dPt>
          <c:dPt>
            <c:idx val="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extLst xmlns:c16r2="http://schemas.microsoft.com/office/drawing/2015/06/chart">
              <c:ext xmlns:c16="http://schemas.microsoft.com/office/drawing/2014/chart" uri="{C3380CC4-5D6E-409C-BE32-E72D297353CC}">
                <c16:uniqueId val="{00000000-7D75-4EFD-9E60-6A30BCFCE49F}"/>
              </c:ext>
            </c:extLst>
          </c:dPt>
          <c:dLbls>
            <c:dLbl>
              <c:idx val="1"/>
              <c:layout>
                <c:manualLayout>
                  <c:x val="0"/>
                  <c:y val="9.3144710388022633E-2"/>
                </c:manualLayout>
              </c:layout>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348-487A-9C64-CC306C5DDB7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Sheet1!$A$2:$A$5</c:f>
              <c:strCache>
                <c:ptCount val="4"/>
                <c:pt idx="0">
                  <c:v>Αισιοδοξία</c:v>
                </c:pt>
                <c:pt idx="1">
                  <c:v>Πραγματισμός</c:v>
                </c:pt>
                <c:pt idx="2">
                  <c:v>Ελπίδα</c:v>
                </c:pt>
                <c:pt idx="3">
                  <c:v>Ματαίωση</c:v>
                </c:pt>
              </c:strCache>
            </c:strRef>
          </c:cat>
          <c:val>
            <c:numRef>
              <c:f>Sheet1!$B$2:$B$5</c:f>
              <c:numCache>
                <c:formatCode>0</c:formatCode>
                <c:ptCount val="4"/>
                <c:pt idx="0">
                  <c:v>21.9</c:v>
                </c:pt>
                <c:pt idx="1">
                  <c:v>7</c:v>
                </c:pt>
                <c:pt idx="2">
                  <c:v>52.7</c:v>
                </c:pt>
                <c:pt idx="3">
                  <c:v>18.399999999999999</c:v>
                </c:pt>
              </c:numCache>
            </c:numRef>
          </c:val>
          <c:extLst xmlns:c16r2="http://schemas.microsoft.com/office/drawing/2015/06/chart">
            <c:ext xmlns:c16="http://schemas.microsoft.com/office/drawing/2014/chart" uri="{C3380CC4-5D6E-409C-BE32-E72D297353CC}">
              <c16:uniqueId val="{00000006-1348-487A-9C64-CC306C5DDB76}"/>
            </c:ext>
          </c:extLst>
        </c:ser>
        <c:dLbls/>
        <c:gapWidth val="267"/>
        <c:overlap val="-43"/>
        <c:axId val="181658752"/>
        <c:axId val="181660288"/>
      </c:barChart>
      <c:catAx>
        <c:axId val="181658752"/>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1" i="0" u="none" strike="noStrike" kern="1200" cap="none" spc="0" normalizeH="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l-GR"/>
          </a:p>
        </c:txPr>
        <c:crossAx val="181660288"/>
        <c:crosses val="autoZero"/>
        <c:auto val="1"/>
        <c:lblAlgn val="ctr"/>
        <c:lblOffset val="100"/>
      </c:catAx>
      <c:valAx>
        <c:axId val="181660288"/>
        <c:scaling>
          <c:orientation val="minMax"/>
          <c:max val="90"/>
          <c:min val="0"/>
        </c:scaling>
        <c:delete val="1"/>
        <c:axPos val="l"/>
        <c:numFmt formatCode="0" sourceLinked="1"/>
        <c:tickLblPos val="none"/>
        <c:crossAx val="181658752"/>
        <c:crosses val="autoZero"/>
        <c:crossBetween val="between"/>
      </c:valAx>
      <c:spPr>
        <a:pattFill prst="ltDnDiag">
          <a:fgClr>
            <a:srgbClr val="000000">
              <a:alpha val="0"/>
            </a:srgbClr>
          </a:fgClr>
          <a:bgClr>
            <a:srgbClr val="FFFFFF"/>
          </a:bgClr>
        </a:pattFill>
        <a:ln w="25400">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l-GR"/>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3140740360400594"/>
          <c:y val="0.15327221589514814"/>
          <c:w val="0.37342275483995008"/>
          <c:h val="0.78708228202530683"/>
        </c:manualLayout>
      </c:layout>
      <c:pieChart>
        <c:varyColors val="1"/>
        <c:ser>
          <c:idx val="0"/>
          <c:order val="0"/>
          <c:tx>
            <c:strRef>
              <c:f>Sheet1!$B$1</c:f>
              <c:strCache>
                <c:ptCount val="1"/>
                <c:pt idx="0">
                  <c:v>Series 1</c:v>
                </c:pt>
              </c:strCache>
            </c:strRef>
          </c:tx>
          <c:spPr>
            <a:solidFill>
              <a:schemeClr val="accent2"/>
            </a:solidFill>
          </c:spPr>
          <c:dPt>
            <c:idx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extLst xmlns:c16r2="http://schemas.microsoft.com/office/drawing/2015/06/chart">
              <c:ext xmlns:c16="http://schemas.microsoft.com/office/drawing/2014/chart" uri="{C3380CC4-5D6E-409C-BE32-E72D297353CC}">
                <c16:uniqueId val="{00000001-204E-4E21-8507-72C727382FFF}"/>
              </c:ext>
            </c:extLst>
          </c:dPt>
          <c:dPt>
            <c:idx val="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extLst xmlns:c16r2="http://schemas.microsoft.com/office/drawing/2015/06/chart">
              <c:ext xmlns:c16="http://schemas.microsoft.com/office/drawing/2014/chart" uri="{C3380CC4-5D6E-409C-BE32-E72D297353CC}">
                <c16:uniqueId val="{00000003-204E-4E21-8507-72C727382FFF}"/>
              </c:ext>
            </c:extLst>
          </c:dPt>
          <c:dPt>
            <c:idx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extLst xmlns:c16r2="http://schemas.microsoft.com/office/drawing/2015/06/chart">
              <c:ext xmlns:c16="http://schemas.microsoft.com/office/drawing/2014/chart" uri="{C3380CC4-5D6E-409C-BE32-E72D297353CC}">
                <c16:uniqueId val="{00000005-204E-4E21-8507-72C727382FFF}"/>
              </c:ext>
            </c:extLst>
          </c:dPt>
          <c:dLbls>
            <c:dLbl>
              <c:idx val="0"/>
              <c:layout>
                <c:manualLayout>
                  <c:x val="-7.5824788616012523E-3"/>
                  <c:y val="-2.1309305832583624E-2"/>
                </c:manualLayout>
              </c:layout>
              <c:tx>
                <c:rich>
                  <a:bodyPr/>
                  <a:lstStyle/>
                  <a:p>
                    <a:fld id="{CC06F1C9-5C2B-4D82-BF6C-5F0D0D407172}" type="CATEGORYNAME">
                      <a:rPr lang="el-GR" smtClean="0"/>
                      <a:pPr/>
                      <a:t>[CATEGORY NAME]</a:t>
                    </a:fld>
                    <a:endParaRPr lang="el-GR" dirty="0"/>
                  </a:p>
                  <a:p>
                    <a:r>
                      <a:rPr lang="el-GR" baseline="0" dirty="0"/>
                      <a:t> </a:t>
                    </a:r>
                    <a:fld id="{4B08B8D2-457C-4246-A6A1-148F0D140F13}" type="VALUE">
                      <a:rPr lang="el-GR" baseline="0"/>
                      <a:pPr/>
                      <a:t>[VALUE]</a:t>
                    </a:fld>
                    <a:endParaRPr lang="el-GR" baseline="0" dirty="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1-204E-4E21-8507-72C727382FFF}"/>
                </c:ext>
              </c:extLst>
            </c:dLbl>
            <c:dLbl>
              <c:idx val="1"/>
              <c:layout>
                <c:manualLayout>
                  <c:x val="0.14670909179743361"/>
                  <c:y val="0"/>
                </c:manualLayout>
              </c:layout>
              <c:tx>
                <c:rich>
                  <a:bodyPr/>
                  <a:lstStyle/>
                  <a:p>
                    <a:fld id="{2C21BEAD-DC7F-4769-B3A3-2118BCE64397}" type="CATEGORYNAME">
                      <a:rPr lang="el-GR" smtClean="0"/>
                      <a:pPr/>
                      <a:t>[CATEGORY NAME]</a:t>
                    </a:fld>
                    <a:r>
                      <a:rPr lang="el-GR" baseline="0" dirty="0"/>
                      <a:t> </a:t>
                    </a:r>
                    <a:fld id="{4B90A579-EC4F-4D3D-84E8-A27213818D63}" type="VALUE">
                      <a:rPr lang="el-GR" baseline="0"/>
                      <a:pPr/>
                      <a:t>[VALUE]</a:t>
                    </a:fld>
                    <a:endParaRPr lang="el-GR" baseline="0" dirty="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3-204E-4E21-8507-72C727382FFF}"/>
                </c:ext>
              </c:extLst>
            </c:dLbl>
            <c:dLbl>
              <c:idx val="2"/>
              <c:layout>
                <c:manualLayout>
                  <c:x val="-2.0219943630936696E-2"/>
                  <c:y val="-5.3273264581458889E-2"/>
                </c:manualLayout>
              </c:layout>
              <c:tx>
                <c:rich>
                  <a:bodyPr/>
                  <a:lstStyle/>
                  <a:p>
                    <a:fld id="{4BC211C9-6683-44A5-9089-7C8178EA0BA9}" type="CATEGORYNAME">
                      <a:rPr lang="el-GR" smtClean="0"/>
                      <a:pPr/>
                      <a:t>[CATEGORY NAME]</a:t>
                    </a:fld>
                    <a:r>
                      <a:rPr lang="el-GR" baseline="0"/>
                      <a:t> </a:t>
                    </a:r>
                    <a:fld id="{5C617D4D-8401-492F-8EDC-7F8F36489034}" type="VALUE">
                      <a:rPr lang="el-GR" baseline="0"/>
                      <a:pPr/>
                      <a:t>[VALUE]</a:t>
                    </a:fld>
                    <a:endParaRPr lang="el-GR" baseline="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5-204E-4E21-8507-72C727382FF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l-GR"/>
              </a:p>
            </c:txPr>
            <c:dLblPos val="outEnd"/>
            <c:showVal val="1"/>
            <c:showCatName val="1"/>
            <c:extLst xmlns:c16r2="http://schemas.microsoft.com/office/drawing/2015/06/chart">
              <c:ext xmlns:c15="http://schemas.microsoft.com/office/drawing/2012/chart" uri="{CE6537A1-D6FC-4f65-9D91-7224C49458BB}"/>
            </c:extLst>
          </c:dLbls>
          <c:cat>
            <c:strRef>
              <c:f>Sheet1!$A$2:$A$4</c:f>
              <c:strCache>
                <c:ptCount val="3"/>
                <c:pt idx="0">
                  <c:v>Μπορεί να βοηθήσει</c:v>
                </c:pt>
                <c:pt idx="1">
                  <c:v>Δεν μπορεί να βοηθήσει</c:v>
                </c:pt>
                <c:pt idx="2">
                  <c:v>ΔΓ/ΔΑ (αυθ.)</c:v>
                </c:pt>
              </c:strCache>
            </c:strRef>
          </c:cat>
          <c:val>
            <c:numRef>
              <c:f>Sheet1!$B$2:$B$4</c:f>
              <c:numCache>
                <c:formatCode>0</c:formatCode>
                <c:ptCount val="3"/>
                <c:pt idx="0">
                  <c:v>76.400000000000006</c:v>
                </c:pt>
                <c:pt idx="1">
                  <c:v>22.7</c:v>
                </c:pt>
                <c:pt idx="2">
                  <c:v>0.8</c:v>
                </c:pt>
              </c:numCache>
            </c:numRef>
          </c:val>
          <c:extLst xmlns:c16r2="http://schemas.microsoft.com/office/drawing/2015/06/chart">
            <c:ext xmlns:c16="http://schemas.microsoft.com/office/drawing/2014/chart" uri="{C3380CC4-5D6E-409C-BE32-E72D297353CC}">
              <c16:uniqueId val="{00000008-204E-4E21-8507-72C727382FFF}"/>
            </c:ext>
          </c:extLst>
        </c:ser>
        <c:dLbls>
          <c:showCatName val="1"/>
        </c:dLbls>
        <c:firstSliceAng val="207"/>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0249311614930324"/>
          <c:y val="5.6589196511726371E-2"/>
          <c:w val="0.78402752054364644"/>
          <c:h val="0.94043237314869688"/>
        </c:manualLayout>
      </c:layout>
      <c:barChart>
        <c:barDir val="bar"/>
        <c:grouping val="stacked"/>
        <c:ser>
          <c:idx val="0"/>
          <c:order val="0"/>
          <c:tx>
            <c:strRef>
              <c:f>Sheet1!$B$1</c:f>
              <c:strCache>
                <c:ptCount val="1"/>
                <c:pt idx="0">
                  <c:v>Μπορεί να βοηθήσει</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Pt>
            <c:idx val="0"/>
            <c:extLst xmlns:c16r2="http://schemas.microsoft.com/office/drawing/2015/06/chart">
              <c:ext xmlns:c16="http://schemas.microsoft.com/office/drawing/2014/chart" uri="{C3380CC4-5D6E-409C-BE32-E72D297353CC}">
                <c16:uniqueId val="{00000000-9FA3-4906-962C-340652B707E7}"/>
              </c:ext>
            </c:extLst>
          </c:dPt>
          <c:dPt>
            <c:idx val="1"/>
            <c:extLst xmlns:c16r2="http://schemas.microsoft.com/office/drawing/2015/06/chart">
              <c:ext xmlns:c16="http://schemas.microsoft.com/office/drawing/2014/chart" uri="{C3380CC4-5D6E-409C-BE32-E72D297353CC}">
                <c16:uniqueId val="{00000001-9FA3-4906-962C-340652B707E7}"/>
              </c:ext>
            </c:extLst>
          </c:dPt>
          <c:dPt>
            <c:idx val="2"/>
            <c:extLst xmlns:c16r2="http://schemas.microsoft.com/office/drawing/2015/06/chart">
              <c:ext xmlns:c16="http://schemas.microsoft.com/office/drawing/2014/chart" uri="{C3380CC4-5D6E-409C-BE32-E72D297353CC}">
                <c16:uniqueId val="{00000002-9FA3-4906-962C-340652B707E7}"/>
              </c:ext>
            </c:extLst>
          </c:dPt>
          <c:dPt>
            <c:idx val="3"/>
            <c:extLst xmlns:c16r2="http://schemas.microsoft.com/office/drawing/2015/06/chart">
              <c:ext xmlns:c16="http://schemas.microsoft.com/office/drawing/2014/chart" uri="{C3380CC4-5D6E-409C-BE32-E72D297353CC}">
                <c16:uniqueId val="{00000003-9FA3-4906-962C-340652B707E7}"/>
              </c:ext>
            </c:extLst>
          </c:dPt>
          <c:dPt>
            <c:idx val="4"/>
            <c:extLst xmlns:c16r2="http://schemas.microsoft.com/office/drawing/2015/06/chart">
              <c:ext xmlns:c16="http://schemas.microsoft.com/office/drawing/2014/chart" uri="{C3380CC4-5D6E-409C-BE32-E72D297353CC}">
                <c16:uniqueId val="{00000004-9FA3-4906-962C-340652B707E7}"/>
              </c:ext>
            </c:extLst>
          </c:dPt>
          <c:dPt>
            <c:idx val="5"/>
            <c:extLst xmlns:c16r2="http://schemas.microsoft.com/office/drawing/2015/06/chart">
              <c:ext xmlns:c16="http://schemas.microsoft.com/office/drawing/2014/chart" uri="{C3380CC4-5D6E-409C-BE32-E72D297353CC}">
                <c16:uniqueId val="{00000005-9FA3-4906-962C-340652B707E7}"/>
              </c:ext>
            </c:extLst>
          </c:dPt>
          <c:dPt>
            <c:idx val="6"/>
            <c:extLst xmlns:c16r2="http://schemas.microsoft.com/office/drawing/2015/06/chart">
              <c:ext xmlns:c16="http://schemas.microsoft.com/office/drawing/2014/chart" uri="{C3380CC4-5D6E-409C-BE32-E72D297353CC}">
                <c16:uniqueId val="{00000006-9FA3-4906-962C-340652B707E7}"/>
              </c:ext>
            </c:extLst>
          </c:dPt>
          <c:dPt>
            <c:idx val="7"/>
            <c:extLst xmlns:c16r2="http://schemas.microsoft.com/office/drawing/2015/06/chart">
              <c:ext xmlns:c16="http://schemas.microsoft.com/office/drawing/2014/chart" uri="{C3380CC4-5D6E-409C-BE32-E72D297353CC}">
                <c16:uniqueId val="{00000007-9FA3-4906-962C-340652B707E7}"/>
              </c:ext>
            </c:extLst>
          </c:dPt>
          <c:dPt>
            <c:idx val="8"/>
            <c:extLst xmlns:c16r2="http://schemas.microsoft.com/office/drawing/2015/06/chart">
              <c:ext xmlns:c16="http://schemas.microsoft.com/office/drawing/2014/chart" uri="{C3380CC4-5D6E-409C-BE32-E72D297353CC}">
                <c16:uniqueId val="{00000008-9FA3-4906-962C-340652B707E7}"/>
              </c:ext>
            </c:extLst>
          </c:dPt>
          <c:dPt>
            <c:idx val="9"/>
            <c:extLst xmlns:c16r2="http://schemas.microsoft.com/office/drawing/2015/06/chart">
              <c:ext xmlns:c16="http://schemas.microsoft.com/office/drawing/2014/chart" uri="{C3380CC4-5D6E-409C-BE32-E72D297353CC}">
                <c16:uniqueId val="{00000009-9FA3-4906-962C-340652B707E7}"/>
              </c:ext>
            </c:extLst>
          </c:dPt>
          <c:dPt>
            <c:idx val="10"/>
            <c:extLst xmlns:c16r2="http://schemas.microsoft.com/office/drawing/2015/06/chart">
              <c:ext xmlns:c16="http://schemas.microsoft.com/office/drawing/2014/chart" uri="{C3380CC4-5D6E-409C-BE32-E72D297353CC}">
                <c16:uniqueId val="{0000000A-9FA3-4906-962C-340652B707E7}"/>
              </c:ext>
            </c:extLst>
          </c:dPt>
          <c:dPt>
            <c:idx val="11"/>
            <c:extLst xmlns:c16r2="http://schemas.microsoft.com/office/drawing/2015/06/chart">
              <c:ext xmlns:c16="http://schemas.microsoft.com/office/drawing/2014/chart" uri="{C3380CC4-5D6E-409C-BE32-E72D297353CC}">
                <c16:uniqueId val="{0000000B-9FA3-4906-962C-340652B707E7}"/>
              </c:ext>
            </c:extLst>
          </c:dPt>
          <c:dPt>
            <c:idx val="12"/>
            <c:extLst xmlns:c16r2="http://schemas.microsoft.com/office/drawing/2015/06/chart">
              <c:ext xmlns:c16="http://schemas.microsoft.com/office/drawing/2014/chart" uri="{C3380CC4-5D6E-409C-BE32-E72D297353CC}">
                <c16:uniqueId val="{0000000C-9FA3-4906-962C-340652B707E7}"/>
              </c:ext>
            </c:extLst>
          </c:dPt>
          <c:dPt>
            <c:idx val="13"/>
            <c:extLst xmlns:c16r2="http://schemas.microsoft.com/office/drawing/2015/06/chart">
              <c:ext xmlns:c16="http://schemas.microsoft.com/office/drawing/2014/chart" uri="{C3380CC4-5D6E-409C-BE32-E72D297353CC}">
                <c16:uniqueId val="{0000000D-9FA3-4906-962C-340652B707E7}"/>
              </c:ext>
            </c:extLst>
          </c:dPt>
          <c:dPt>
            <c:idx val="14"/>
            <c:extLst xmlns:c16r2="http://schemas.microsoft.com/office/drawing/2015/06/chart">
              <c:ext xmlns:c16="http://schemas.microsoft.com/office/drawing/2014/chart" uri="{C3380CC4-5D6E-409C-BE32-E72D297353CC}">
                <c16:uniqueId val="{0000000E-9FA3-4906-962C-340652B707E7}"/>
              </c:ext>
            </c:extLst>
          </c:dPt>
          <c:dLbls>
            <c:numFmt formatCode="#,##0" sourceLinked="0"/>
            <c:spPr>
              <a:noFill/>
              <a:ln>
                <a:noFill/>
              </a:ln>
              <a:effectLst/>
            </c:spPr>
            <c:txPr>
              <a:bodyPr/>
              <a:lstStyle/>
              <a:p>
                <a:pPr>
                  <a:defRPr sz="1200" b="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l-GR"/>
              </a:p>
            </c:txPr>
            <c:showVal val="1"/>
            <c:extLst xmlns:c16r2="http://schemas.microsoft.com/office/drawing/2015/06/chart">
              <c:ext xmlns:c15="http://schemas.microsoft.com/office/drawing/2012/chart" uri="{CE6537A1-D6FC-4f65-9D91-7224C49458BB}">
                <c15:showLeaderLines val="0"/>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c:v>
                </c:pt>
              </c:strCache>
            </c:strRef>
          </c:cat>
          <c:val>
            <c:numRef>
              <c:f>Sheet1!$B$2:$B$22</c:f>
              <c:numCache>
                <c:formatCode>General</c:formatCode>
                <c:ptCount val="21"/>
                <c:pt idx="0" formatCode="0">
                  <c:v>76.400000000000006</c:v>
                </c:pt>
                <c:pt idx="2" formatCode="0">
                  <c:v>84.9</c:v>
                </c:pt>
                <c:pt idx="3" formatCode="0">
                  <c:v>81.599999999999994</c:v>
                </c:pt>
                <c:pt idx="4" formatCode="0">
                  <c:v>72</c:v>
                </c:pt>
                <c:pt idx="5" formatCode="0">
                  <c:v>76.8</c:v>
                </c:pt>
                <c:pt idx="6" formatCode="0">
                  <c:v>69.5</c:v>
                </c:pt>
                <c:pt idx="7" formatCode="0">
                  <c:v>72.099999999999994</c:v>
                </c:pt>
                <c:pt idx="9" formatCode="0">
                  <c:v>71.3</c:v>
                </c:pt>
                <c:pt idx="10" formatCode="0">
                  <c:v>77.599999999999994</c:v>
                </c:pt>
                <c:pt idx="11" formatCode="0">
                  <c:v>73</c:v>
                </c:pt>
                <c:pt idx="12" formatCode="0">
                  <c:v>87.5</c:v>
                </c:pt>
                <c:pt idx="13" formatCode="0">
                  <c:v>80.099999999999994</c:v>
                </c:pt>
                <c:pt idx="14" formatCode="0">
                  <c:v>68.900000000000006</c:v>
                </c:pt>
                <c:pt idx="16" formatCode="0">
                  <c:v>77.400000000000006</c:v>
                </c:pt>
                <c:pt idx="17" formatCode="0">
                  <c:v>76.2</c:v>
                </c:pt>
                <c:pt idx="18" formatCode="0">
                  <c:v>74.900000000000006</c:v>
                </c:pt>
                <c:pt idx="19" formatCode="0">
                  <c:v>79.8</c:v>
                </c:pt>
                <c:pt idx="20" formatCode="0">
                  <c:v>74.599999999999994</c:v>
                </c:pt>
              </c:numCache>
            </c:numRef>
          </c:val>
          <c:extLst xmlns:c16r2="http://schemas.microsoft.com/office/drawing/2015/06/chart">
            <c:ext xmlns:c16="http://schemas.microsoft.com/office/drawing/2014/chart" uri="{C3380CC4-5D6E-409C-BE32-E72D297353CC}">
              <c16:uniqueId val="{00000010-9FA3-4906-962C-340652B707E7}"/>
            </c:ext>
          </c:extLst>
        </c:ser>
        <c:ser>
          <c:idx val="1"/>
          <c:order val="1"/>
          <c:tx>
            <c:strRef>
              <c:f>Sheet1!$C$1</c:f>
              <c:strCache>
                <c:ptCount val="1"/>
                <c:pt idx="0">
                  <c:v>Δεν μπορεί να βοηθήσει</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c:v>
                </c:pt>
              </c:strCache>
            </c:strRef>
          </c:cat>
          <c:val>
            <c:numRef>
              <c:f>Sheet1!$C$2:$C$22</c:f>
              <c:numCache>
                <c:formatCode>General</c:formatCode>
                <c:ptCount val="21"/>
                <c:pt idx="0" formatCode="0">
                  <c:v>22.7</c:v>
                </c:pt>
                <c:pt idx="2" formatCode="0">
                  <c:v>14.6</c:v>
                </c:pt>
                <c:pt idx="3" formatCode="0">
                  <c:v>18.399999999999999</c:v>
                </c:pt>
                <c:pt idx="4" formatCode="0">
                  <c:v>28</c:v>
                </c:pt>
                <c:pt idx="5" formatCode="0">
                  <c:v>23.2</c:v>
                </c:pt>
                <c:pt idx="6" formatCode="0">
                  <c:v>29.6</c:v>
                </c:pt>
                <c:pt idx="7" formatCode="0">
                  <c:v>26.3</c:v>
                </c:pt>
                <c:pt idx="9" formatCode="0">
                  <c:v>28.7</c:v>
                </c:pt>
                <c:pt idx="10" formatCode="0">
                  <c:v>22.4</c:v>
                </c:pt>
                <c:pt idx="11" formatCode="0">
                  <c:v>27</c:v>
                </c:pt>
                <c:pt idx="12" formatCode="0">
                  <c:v>11.7</c:v>
                </c:pt>
                <c:pt idx="13" formatCode="0">
                  <c:v>17.2</c:v>
                </c:pt>
                <c:pt idx="14" formatCode="0">
                  <c:v>31.1</c:v>
                </c:pt>
                <c:pt idx="16" formatCode="0">
                  <c:v>22.5</c:v>
                </c:pt>
                <c:pt idx="17" formatCode="0">
                  <c:v>23.8</c:v>
                </c:pt>
                <c:pt idx="18" formatCode="0">
                  <c:v>25.1</c:v>
                </c:pt>
                <c:pt idx="19" formatCode="0">
                  <c:v>20.2</c:v>
                </c:pt>
                <c:pt idx="20" formatCode="0">
                  <c:v>22.3</c:v>
                </c:pt>
              </c:numCache>
            </c:numRef>
          </c:val>
          <c:extLst xmlns:c16r2="http://schemas.microsoft.com/office/drawing/2015/06/chart">
            <c:ext xmlns:c16="http://schemas.microsoft.com/office/drawing/2014/chart" uri="{C3380CC4-5D6E-409C-BE32-E72D297353CC}">
              <c16:uniqueId val="{00000011-9FA3-4906-962C-340652B707E7}"/>
            </c:ext>
          </c:extLst>
        </c:ser>
        <c:ser>
          <c:idx val="2"/>
          <c:order val="2"/>
          <c:tx>
            <c:strRef>
              <c:f>Sheet1!$D$1</c:f>
              <c:strCache>
                <c:ptCount val="1"/>
                <c:pt idx="0">
                  <c:v>ΔΓ/ΔΑ (αυθ.)</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c:v>
                </c:pt>
              </c:strCache>
            </c:strRef>
          </c:cat>
          <c:val>
            <c:numRef>
              <c:f>Sheet1!$D$2:$D$22</c:f>
              <c:numCache>
                <c:formatCode>General</c:formatCode>
                <c:ptCount val="21"/>
                <c:pt idx="0" formatCode="0">
                  <c:v>0.8</c:v>
                </c:pt>
                <c:pt idx="2" formatCode="0">
                  <c:v>0.5</c:v>
                </c:pt>
                <c:pt idx="6" formatCode="0">
                  <c:v>0.9</c:v>
                </c:pt>
                <c:pt idx="7" formatCode="0">
                  <c:v>1.6</c:v>
                </c:pt>
                <c:pt idx="12" formatCode="0">
                  <c:v>0.8</c:v>
                </c:pt>
                <c:pt idx="13" formatCode="0">
                  <c:v>2.7</c:v>
                </c:pt>
                <c:pt idx="20" formatCode="0">
                  <c:v>3.1</c:v>
                </c:pt>
              </c:numCache>
            </c:numRef>
          </c:val>
          <c:extLst xmlns:c16r2="http://schemas.microsoft.com/office/drawing/2015/06/chart">
            <c:ext xmlns:c16="http://schemas.microsoft.com/office/drawing/2014/chart" uri="{C3380CC4-5D6E-409C-BE32-E72D297353CC}">
              <c16:uniqueId val="{00000012-9FA3-4906-962C-340652B707E7}"/>
            </c:ext>
          </c:extLst>
        </c:ser>
        <c:dLbls/>
        <c:gapWidth val="50"/>
        <c:overlap val="100"/>
        <c:axId val="182737152"/>
        <c:axId val="182747136"/>
      </c:barChart>
      <c:catAx>
        <c:axId val="182737152"/>
        <c:scaling>
          <c:orientation val="maxMin"/>
        </c:scaling>
        <c:axPos val="l"/>
        <c:numFmt formatCode="General" sourceLinked="0"/>
        <c:tickLblPos val="nextTo"/>
        <c:txPr>
          <a:bodyPr/>
          <a:lstStyle/>
          <a:p>
            <a:pPr>
              <a:defRPr sz="1000" b="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defRPr>
            </a:pPr>
            <a:endParaRPr lang="el-GR"/>
          </a:p>
        </c:txPr>
        <c:crossAx val="182747136"/>
        <c:crosses val="autoZero"/>
        <c:auto val="1"/>
        <c:lblAlgn val="ctr"/>
        <c:lblOffset val="100"/>
      </c:catAx>
      <c:valAx>
        <c:axId val="182747136"/>
        <c:scaling>
          <c:orientation val="minMax"/>
          <c:max val="100"/>
          <c:min val="0"/>
        </c:scaling>
        <c:delete val="1"/>
        <c:axPos val="t"/>
        <c:numFmt formatCode="0" sourceLinked="1"/>
        <c:tickLblPos val="none"/>
        <c:crossAx val="182737152"/>
        <c:crosses val="autoZero"/>
        <c:crossBetween val="between"/>
      </c:valAx>
    </c:plotArea>
    <c:legend>
      <c:legendPos val="t"/>
      <c:layout>
        <c:manualLayout>
          <c:xMode val="edge"/>
          <c:yMode val="edge"/>
          <c:x val="4.7753386380465473E-2"/>
          <c:y val="0"/>
          <c:w val="0.95224661361953478"/>
          <c:h val="4.802785068533099E-2"/>
        </c:manualLayout>
      </c:layout>
      <c:txPr>
        <a:bodyPr/>
        <a:lstStyle/>
        <a:p>
          <a:pPr>
            <a:defRPr sz="1200"/>
          </a:pPr>
          <a:endParaRPr lang="el-GR"/>
        </a:p>
      </c:txPr>
    </c:legend>
    <c:plotVisOnly val="1"/>
    <c:dispBlanksAs val="gap"/>
  </c:chart>
  <c:spPr>
    <a:ln w="12700">
      <a:solidFill>
        <a:schemeClr val="bg1">
          <a:lumMod val="75000"/>
        </a:schemeClr>
      </a:solidFill>
      <a:prstDash val="dash"/>
    </a:ln>
  </c:spPr>
  <c:txPr>
    <a:bodyPr/>
    <a:lstStyle/>
    <a:p>
      <a:pPr>
        <a:defRPr sz="1800"/>
      </a:pPr>
      <a:endParaRPr lang="el-GR"/>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2.3393853696145155E-2"/>
          <c:y val="0.18863366990232996"/>
          <c:w val="0.9459971642938888"/>
          <c:h val="0.49274003409178063"/>
        </c:manualLayout>
      </c:layout>
      <c:lineChart>
        <c:grouping val="standard"/>
        <c:ser>
          <c:idx val="0"/>
          <c:order val="0"/>
          <c:tx>
            <c:strRef>
              <c:f>Sheet1!$B$1</c:f>
              <c:strCache>
                <c:ptCount val="1"/>
                <c:pt idx="0">
                  <c:v>Μπορεί να βοηθήσει</c:v>
                </c:pt>
              </c:strCache>
            </c:strRef>
          </c:tx>
          <c:spPr>
            <a:ln w="19050" cap="rnd" cmpd="sng" algn="ctr">
              <a:solidFill>
                <a:schemeClr val="accent2"/>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Sheet1!$A$2:$A$4</c:f>
              <c:strCache>
                <c:ptCount val="3"/>
                <c:pt idx="0">
                  <c:v>Βάζουν στην άκρη κάποια χρήματα στο τέλος του μήνα</c:v>
                </c:pt>
                <c:pt idx="1">
                  <c:v>Τα φέρνουν βόλτα ίσα ίσα</c:v>
                </c:pt>
                <c:pt idx="2">
                  <c:v>Τα λεφτά τελειώνουν πριν τελειώσει ο μήνας</c:v>
                </c:pt>
              </c:strCache>
            </c:strRef>
          </c:cat>
          <c:val>
            <c:numRef>
              <c:f>Sheet1!$B$2:$B$4</c:f>
              <c:numCache>
                <c:formatCode>0</c:formatCode>
                <c:ptCount val="3"/>
                <c:pt idx="0">
                  <c:v>80</c:v>
                </c:pt>
                <c:pt idx="1">
                  <c:v>78.400000000000006</c:v>
                </c:pt>
                <c:pt idx="2">
                  <c:v>72</c:v>
                </c:pt>
              </c:numCache>
            </c:numRef>
          </c:val>
          <c:extLst xmlns:c16r2="http://schemas.microsoft.com/office/drawing/2015/06/chart">
            <c:ext xmlns:c16="http://schemas.microsoft.com/office/drawing/2014/chart" uri="{C3380CC4-5D6E-409C-BE32-E72D297353CC}">
              <c16:uniqueId val="{00000000-F2E5-45E9-99C7-5BF24188968D}"/>
            </c:ext>
          </c:extLst>
        </c:ser>
        <c:ser>
          <c:idx val="1"/>
          <c:order val="1"/>
          <c:tx>
            <c:strRef>
              <c:f>Sheet1!$C$1</c:f>
              <c:strCache>
                <c:ptCount val="1"/>
                <c:pt idx="0">
                  <c:v>Δεν μπορεί να βοηθήσει</c:v>
                </c:pt>
              </c:strCache>
            </c:strRef>
          </c:tx>
          <c:spPr>
            <a:ln w="19050" cap="rnd" cmpd="sng" algn="ctr">
              <a:solidFill>
                <a:schemeClr val="accent1"/>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Sheet1!$A$2:$A$4</c:f>
              <c:strCache>
                <c:ptCount val="3"/>
                <c:pt idx="0">
                  <c:v>Βάζουν στην άκρη κάποια χρήματα στο τέλος του μήνα</c:v>
                </c:pt>
                <c:pt idx="1">
                  <c:v>Τα φέρνουν βόλτα ίσα ίσα</c:v>
                </c:pt>
                <c:pt idx="2">
                  <c:v>Τα λεφτά τελειώνουν πριν τελειώσει ο μήνας</c:v>
                </c:pt>
              </c:strCache>
            </c:strRef>
          </c:cat>
          <c:val>
            <c:numRef>
              <c:f>Sheet1!$C$2:$C$4</c:f>
              <c:numCache>
                <c:formatCode>0</c:formatCode>
                <c:ptCount val="3"/>
                <c:pt idx="0">
                  <c:v>19.2</c:v>
                </c:pt>
                <c:pt idx="1">
                  <c:v>21.2</c:v>
                </c:pt>
                <c:pt idx="2">
                  <c:v>26.6</c:v>
                </c:pt>
              </c:numCache>
            </c:numRef>
          </c:val>
          <c:extLst xmlns:c16r2="http://schemas.microsoft.com/office/drawing/2015/06/chart">
            <c:ext xmlns:c16="http://schemas.microsoft.com/office/drawing/2014/chart" uri="{C3380CC4-5D6E-409C-BE32-E72D297353CC}">
              <c16:uniqueId val="{00000001-F2E5-45E9-99C7-5BF24188968D}"/>
            </c:ext>
          </c:extLst>
        </c:ser>
        <c:dLbls>
          <c:showVal val="1"/>
        </c:dLbls>
        <c:marker val="1"/>
        <c:axId val="182658944"/>
        <c:axId val="182660480"/>
      </c:lineChart>
      <c:catAx>
        <c:axId val="182658944"/>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dk1">
                    <a:lumMod val="65000"/>
                    <a:lumOff val="35000"/>
                  </a:schemeClr>
                </a:solidFill>
                <a:latin typeface="+mn-lt"/>
                <a:ea typeface="+mn-ea"/>
                <a:cs typeface="+mn-cs"/>
              </a:defRPr>
            </a:pPr>
            <a:endParaRPr lang="el-GR"/>
          </a:p>
        </c:txPr>
        <c:crossAx val="182660480"/>
        <c:crosses val="autoZero"/>
        <c:lblAlgn val="ctr"/>
        <c:lblOffset val="100"/>
      </c:catAx>
      <c:valAx>
        <c:axId val="182660480"/>
        <c:scaling>
          <c:orientation val="minMax"/>
          <c:max val="100"/>
        </c:scaling>
        <c:delete val="1"/>
        <c:axPos val="l"/>
        <c:numFmt formatCode="0" sourceLinked="1"/>
        <c:majorTickMark val="none"/>
        <c:tickLblPos val="none"/>
        <c:crossAx val="18265894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l-GR"/>
    </a:p>
  </c:txPr>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2783914231942007"/>
          <c:y val="6.9172943743477835E-2"/>
          <c:w val="0.7556382900688362"/>
          <c:h val="0.82615846865093445"/>
        </c:manualLayout>
      </c:layout>
      <c:barChart>
        <c:barDir val="bar"/>
        <c:grouping val="stacked"/>
        <c:ser>
          <c:idx val="0"/>
          <c:order val="0"/>
          <c:tx>
            <c:strRef>
              <c:f>Sheet1!$B$1</c:f>
              <c:strCache>
                <c:ptCount val="1"/>
                <c:pt idx="0">
                  <c:v>Ναι</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Μέσα από τα μέτρα που λαμβάνει η Κυβέρνηση  </c:v>
                </c:pt>
                <c:pt idx="1">
                  <c:v> Με τις διεκδικήσεις της αντιπολίτευσης  </c:v>
                </c:pt>
                <c:pt idx="2">
                  <c:v> Με τις διεκδικήσεις των συνδικάτων  </c:v>
                </c:pt>
                <c:pt idx="3">
                  <c:v> Μέσα από προσωπικές εξυπηρετήσεις  </c:v>
                </c:pt>
              </c:strCache>
            </c:strRef>
          </c:cat>
          <c:val>
            <c:numRef>
              <c:f>Sheet1!$B$2:$B$5</c:f>
              <c:numCache>
                <c:formatCode>0</c:formatCode>
                <c:ptCount val="4"/>
                <c:pt idx="0">
                  <c:v>86.1</c:v>
                </c:pt>
                <c:pt idx="1">
                  <c:v>72</c:v>
                </c:pt>
                <c:pt idx="2">
                  <c:v>65.400000000000006</c:v>
                </c:pt>
                <c:pt idx="3">
                  <c:v>22.2</c:v>
                </c:pt>
              </c:numCache>
            </c:numRef>
          </c:val>
          <c:extLst xmlns:c16r2="http://schemas.microsoft.com/office/drawing/2015/06/chart">
            <c:ext xmlns:c16="http://schemas.microsoft.com/office/drawing/2014/chart" uri="{C3380CC4-5D6E-409C-BE32-E72D297353CC}">
              <c16:uniqueId val="{00000000-28BE-4081-B79F-AC356ECAFEC6}"/>
            </c:ext>
          </c:extLst>
        </c:ser>
        <c:ser>
          <c:idx val="1"/>
          <c:order val="1"/>
          <c:tx>
            <c:strRef>
              <c:f>Sheet1!$C$1</c:f>
              <c:strCache>
                <c:ptCount val="1"/>
                <c:pt idx="0">
                  <c:v>Όχι</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Μέσα από τα μέτρα που λαμβάνει η Κυβέρνηση  </c:v>
                </c:pt>
                <c:pt idx="1">
                  <c:v> Με τις διεκδικήσεις της αντιπολίτευσης  </c:v>
                </c:pt>
                <c:pt idx="2">
                  <c:v> Με τις διεκδικήσεις των συνδικάτων  </c:v>
                </c:pt>
                <c:pt idx="3">
                  <c:v> Μέσα από προσωπικές εξυπηρετήσεις  </c:v>
                </c:pt>
              </c:strCache>
            </c:strRef>
          </c:cat>
          <c:val>
            <c:numRef>
              <c:f>Sheet1!$C$2:$C$5</c:f>
              <c:numCache>
                <c:formatCode>0</c:formatCode>
                <c:ptCount val="4"/>
                <c:pt idx="0">
                  <c:v>13.3</c:v>
                </c:pt>
                <c:pt idx="1">
                  <c:v>26.3</c:v>
                </c:pt>
                <c:pt idx="2">
                  <c:v>31.9</c:v>
                </c:pt>
                <c:pt idx="3">
                  <c:v>76.099999999999994</c:v>
                </c:pt>
              </c:numCache>
            </c:numRef>
          </c:val>
          <c:extLst xmlns:c16r2="http://schemas.microsoft.com/office/drawing/2015/06/chart">
            <c:ext xmlns:c16="http://schemas.microsoft.com/office/drawing/2014/chart" uri="{C3380CC4-5D6E-409C-BE32-E72D297353CC}">
              <c16:uniqueId val="{00000001-28BE-4081-B79F-AC356ECAFEC6}"/>
            </c:ext>
          </c:extLst>
        </c:ser>
        <c:ser>
          <c:idx val="2"/>
          <c:order val="2"/>
          <c:tx>
            <c:strRef>
              <c:f>Sheet1!$D$1</c:f>
              <c:strCache>
                <c:ptCount val="1"/>
                <c:pt idx="0">
                  <c:v>ΔΓ/ΔΑ (αυθ.)</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Μέσα από τα μέτρα που λαμβάνει η Κυβέρνηση  </c:v>
                </c:pt>
                <c:pt idx="1">
                  <c:v> Με τις διεκδικήσεις της αντιπολίτευσης  </c:v>
                </c:pt>
                <c:pt idx="2">
                  <c:v> Με τις διεκδικήσεις των συνδικάτων  </c:v>
                </c:pt>
                <c:pt idx="3">
                  <c:v> Μέσα από προσωπικές εξυπηρετήσεις  </c:v>
                </c:pt>
              </c:strCache>
            </c:strRef>
          </c:cat>
          <c:val>
            <c:numRef>
              <c:f>Sheet1!$D$2:$D$5</c:f>
              <c:numCache>
                <c:formatCode>0</c:formatCode>
                <c:ptCount val="4"/>
                <c:pt idx="0">
                  <c:v>0.60000000000000009</c:v>
                </c:pt>
                <c:pt idx="1">
                  <c:v>1.7</c:v>
                </c:pt>
                <c:pt idx="2">
                  <c:v>2.7</c:v>
                </c:pt>
                <c:pt idx="3">
                  <c:v>1.7</c:v>
                </c:pt>
              </c:numCache>
            </c:numRef>
          </c:val>
          <c:extLst xmlns:c16r2="http://schemas.microsoft.com/office/drawing/2015/06/chart">
            <c:ext xmlns:c16="http://schemas.microsoft.com/office/drawing/2014/chart" uri="{C3380CC4-5D6E-409C-BE32-E72D297353CC}">
              <c16:uniqueId val="{00000002-28BE-4081-B79F-AC356ECAFEC6}"/>
            </c:ext>
          </c:extLst>
        </c:ser>
        <c:dLbls/>
        <c:gapWidth val="75"/>
        <c:overlap val="100"/>
        <c:axId val="182846976"/>
        <c:axId val="182848512"/>
      </c:barChart>
      <c:catAx>
        <c:axId val="182846976"/>
        <c:scaling>
          <c:orientation val="maxMin"/>
        </c:scaling>
        <c:axPos val="l"/>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crossAx val="182848512"/>
        <c:crosses val="autoZero"/>
        <c:auto val="1"/>
        <c:lblAlgn val="ctr"/>
        <c:lblOffset val="100"/>
      </c:catAx>
      <c:valAx>
        <c:axId val="182848512"/>
        <c:scaling>
          <c:orientation val="minMax"/>
          <c:max val="100"/>
        </c:scaling>
        <c:delete val="1"/>
        <c:axPos val="t"/>
        <c:numFmt formatCode="0" sourceLinked="1"/>
        <c:majorTickMark val="none"/>
        <c:tickLblPos val="none"/>
        <c:crossAx val="182846976"/>
        <c:crosses val="autoZero"/>
        <c:crossBetween val="between"/>
      </c:valAx>
      <c:spPr>
        <a:noFill/>
        <a:ln>
          <a:noFill/>
        </a:ln>
        <a:effectLst/>
      </c:spPr>
    </c:plotArea>
    <c:legend>
      <c:legendPos val="b"/>
      <c:layout>
        <c:manualLayout>
          <c:xMode val="edge"/>
          <c:yMode val="edge"/>
          <c:x val="0.12669806061290295"/>
          <c:y val="0.92381517997703733"/>
          <c:w val="0.86056690868268237"/>
          <c:h val="5.891192068067011E-2"/>
        </c:manualLayout>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2783914231942007"/>
          <c:y val="6.9172943743477835E-2"/>
          <c:w val="0.7556382900688362"/>
          <c:h val="0.82615846865093445"/>
        </c:manualLayout>
      </c:layout>
      <c:barChart>
        <c:barDir val="bar"/>
        <c:grouping val="stacked"/>
        <c:ser>
          <c:idx val="0"/>
          <c:order val="0"/>
          <c:tx>
            <c:strRef>
              <c:f>Sheet1!$B$1</c:f>
              <c:strCache>
                <c:ptCount val="1"/>
                <c:pt idx="0">
                  <c:v>Ναι</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Μέσω οικογενειακού-φιλικού πλαισίου  </c:v>
                </c:pt>
                <c:pt idx="1">
                  <c:v> Προσπαθώντας ο καθένας μόνος/η του  </c:v>
                </c:pt>
                <c:pt idx="2">
                  <c:v> Αποκτώντας ισχυρούς φίλους/προστάτες  </c:v>
                </c:pt>
                <c:pt idx="3">
                  <c:v> Με το να μη πηγαίνουμε «με το σταυρό στο χέρι»  </c:v>
                </c:pt>
              </c:strCache>
            </c:strRef>
          </c:cat>
          <c:val>
            <c:numRef>
              <c:f>Sheet1!$B$2:$B$5</c:f>
              <c:numCache>
                <c:formatCode>0</c:formatCode>
                <c:ptCount val="4"/>
                <c:pt idx="0">
                  <c:v>72.099999999999994</c:v>
                </c:pt>
                <c:pt idx="1">
                  <c:v>53.1</c:v>
                </c:pt>
                <c:pt idx="2">
                  <c:v>46.8</c:v>
                </c:pt>
                <c:pt idx="3">
                  <c:v>44.8</c:v>
                </c:pt>
              </c:numCache>
            </c:numRef>
          </c:val>
          <c:extLst xmlns:c16r2="http://schemas.microsoft.com/office/drawing/2015/06/chart">
            <c:ext xmlns:c16="http://schemas.microsoft.com/office/drawing/2014/chart" uri="{C3380CC4-5D6E-409C-BE32-E72D297353CC}">
              <c16:uniqueId val="{00000000-28BE-4081-B79F-AC356ECAFEC6}"/>
            </c:ext>
          </c:extLst>
        </c:ser>
        <c:ser>
          <c:idx val="1"/>
          <c:order val="1"/>
          <c:tx>
            <c:strRef>
              <c:f>Sheet1!$C$1</c:f>
              <c:strCache>
                <c:ptCount val="1"/>
                <c:pt idx="0">
                  <c:v>Όχι</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Μέσω οικογενειακού-φιλικού πλαισίου  </c:v>
                </c:pt>
                <c:pt idx="1">
                  <c:v> Προσπαθώντας ο καθένας μόνος/η του  </c:v>
                </c:pt>
                <c:pt idx="2">
                  <c:v> Αποκτώντας ισχυρούς φίλους/προστάτες  </c:v>
                </c:pt>
                <c:pt idx="3">
                  <c:v> Με το να μη πηγαίνουμε «με το σταυρό στο χέρι»  </c:v>
                </c:pt>
              </c:strCache>
            </c:strRef>
          </c:cat>
          <c:val>
            <c:numRef>
              <c:f>Sheet1!$C$2:$C$5</c:f>
              <c:numCache>
                <c:formatCode>0</c:formatCode>
                <c:ptCount val="4"/>
                <c:pt idx="0">
                  <c:v>25.3</c:v>
                </c:pt>
                <c:pt idx="1">
                  <c:v>46.5</c:v>
                </c:pt>
                <c:pt idx="2">
                  <c:v>49</c:v>
                </c:pt>
                <c:pt idx="3">
                  <c:v>52.1</c:v>
                </c:pt>
              </c:numCache>
            </c:numRef>
          </c:val>
          <c:extLst xmlns:c16r2="http://schemas.microsoft.com/office/drawing/2015/06/chart">
            <c:ext xmlns:c16="http://schemas.microsoft.com/office/drawing/2014/chart" uri="{C3380CC4-5D6E-409C-BE32-E72D297353CC}">
              <c16:uniqueId val="{00000001-28BE-4081-B79F-AC356ECAFEC6}"/>
            </c:ext>
          </c:extLst>
        </c:ser>
        <c:ser>
          <c:idx val="2"/>
          <c:order val="2"/>
          <c:tx>
            <c:strRef>
              <c:f>Sheet1!$D$1</c:f>
              <c:strCache>
                <c:ptCount val="1"/>
                <c:pt idx="0">
                  <c:v>ΔΓ/ΔΑ (αυθ.)</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Μέσω οικογενειακού-φιλικού πλαισίου  </c:v>
                </c:pt>
                <c:pt idx="1">
                  <c:v> Προσπαθώντας ο καθένας μόνος/η του  </c:v>
                </c:pt>
                <c:pt idx="2">
                  <c:v> Αποκτώντας ισχυρούς φίλους/προστάτες  </c:v>
                </c:pt>
                <c:pt idx="3">
                  <c:v> Με το να μη πηγαίνουμε «με το σταυρό στο χέρι»  </c:v>
                </c:pt>
              </c:strCache>
            </c:strRef>
          </c:cat>
          <c:val>
            <c:numRef>
              <c:f>Sheet1!$D$2:$D$5</c:f>
              <c:numCache>
                <c:formatCode>General</c:formatCode>
                <c:ptCount val="4"/>
                <c:pt idx="0" formatCode="0">
                  <c:v>2.5</c:v>
                </c:pt>
                <c:pt idx="2" formatCode="0">
                  <c:v>4.2</c:v>
                </c:pt>
                <c:pt idx="3" formatCode="0">
                  <c:v>3.1</c:v>
                </c:pt>
              </c:numCache>
            </c:numRef>
          </c:val>
          <c:extLst xmlns:c16r2="http://schemas.microsoft.com/office/drawing/2015/06/chart">
            <c:ext xmlns:c16="http://schemas.microsoft.com/office/drawing/2014/chart" uri="{C3380CC4-5D6E-409C-BE32-E72D297353CC}">
              <c16:uniqueId val="{00000002-28BE-4081-B79F-AC356ECAFEC6}"/>
            </c:ext>
          </c:extLst>
        </c:ser>
        <c:dLbls/>
        <c:gapWidth val="75"/>
        <c:overlap val="100"/>
        <c:axId val="184079104"/>
        <c:axId val="184080640"/>
      </c:barChart>
      <c:catAx>
        <c:axId val="184079104"/>
        <c:scaling>
          <c:orientation val="maxMin"/>
        </c:scaling>
        <c:axPos val="l"/>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crossAx val="184080640"/>
        <c:crosses val="autoZero"/>
        <c:auto val="1"/>
        <c:lblAlgn val="ctr"/>
        <c:lblOffset val="100"/>
      </c:catAx>
      <c:valAx>
        <c:axId val="184080640"/>
        <c:scaling>
          <c:orientation val="minMax"/>
          <c:max val="100"/>
        </c:scaling>
        <c:delete val="1"/>
        <c:axPos val="t"/>
        <c:numFmt formatCode="0" sourceLinked="1"/>
        <c:majorTickMark val="none"/>
        <c:tickLblPos val="none"/>
        <c:crossAx val="184079104"/>
        <c:crosses val="autoZero"/>
        <c:crossBetween val="between"/>
      </c:valAx>
      <c:spPr>
        <a:noFill/>
        <a:ln>
          <a:noFill/>
        </a:ln>
        <a:effectLst/>
      </c:spPr>
    </c:plotArea>
    <c:legend>
      <c:legendPos val="b"/>
      <c:layout>
        <c:manualLayout>
          <c:xMode val="edge"/>
          <c:yMode val="edge"/>
          <c:x val="0.12669806061290295"/>
          <c:y val="0.92381517997703733"/>
          <c:w val="0.86056690868268237"/>
          <c:h val="5.891192068067011E-2"/>
        </c:manualLayout>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3140740360400594"/>
          <c:y val="0.15327221589514814"/>
          <c:w val="0.37342275483995008"/>
          <c:h val="0.78708228202530683"/>
        </c:manualLayout>
      </c:layout>
      <c:pieChart>
        <c:varyColors val="1"/>
        <c:ser>
          <c:idx val="0"/>
          <c:order val="0"/>
          <c:tx>
            <c:strRef>
              <c:f>Sheet1!$B$1</c:f>
              <c:strCache>
                <c:ptCount val="1"/>
                <c:pt idx="0">
                  <c:v>Series 1</c:v>
                </c:pt>
              </c:strCache>
            </c:strRef>
          </c:tx>
          <c:spPr>
            <a:solidFill>
              <a:schemeClr val="accent2"/>
            </a:solidFill>
          </c:spPr>
          <c:dPt>
            <c:idx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extLst xmlns:c16r2="http://schemas.microsoft.com/office/drawing/2015/06/chart">
              <c:ext xmlns:c16="http://schemas.microsoft.com/office/drawing/2014/chart" uri="{C3380CC4-5D6E-409C-BE32-E72D297353CC}">
                <c16:uniqueId val="{00000001-204E-4E21-8507-72C727382FFF}"/>
              </c:ext>
            </c:extLst>
          </c:dPt>
          <c:dPt>
            <c:idx val="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extLst xmlns:c16r2="http://schemas.microsoft.com/office/drawing/2015/06/chart">
              <c:ext xmlns:c16="http://schemas.microsoft.com/office/drawing/2014/chart" uri="{C3380CC4-5D6E-409C-BE32-E72D297353CC}">
                <c16:uniqueId val="{00000003-204E-4E21-8507-72C727382FFF}"/>
              </c:ext>
            </c:extLst>
          </c:dPt>
          <c:dPt>
            <c:idx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extLst xmlns:c16r2="http://schemas.microsoft.com/office/drawing/2015/06/chart">
              <c:ext xmlns:c16="http://schemas.microsoft.com/office/drawing/2014/chart" uri="{C3380CC4-5D6E-409C-BE32-E72D297353CC}">
                <c16:uniqueId val="{00000005-204E-4E21-8507-72C727382FFF}"/>
              </c:ext>
            </c:extLst>
          </c:dPt>
          <c:dLbls>
            <c:dLbl>
              <c:idx val="0"/>
              <c:layout>
                <c:manualLayout>
                  <c:x val="-7.5824788616012523E-3"/>
                  <c:y val="-2.1309305832583624E-2"/>
                </c:manualLayout>
              </c:layout>
              <c:tx>
                <c:rich>
                  <a:bodyPr/>
                  <a:lstStyle/>
                  <a:p>
                    <a:fld id="{CC06F1C9-5C2B-4D82-BF6C-5F0D0D407172}" type="CATEGORYNAME">
                      <a:rPr lang="el-GR" smtClean="0"/>
                      <a:pPr/>
                      <a:t>[CATEGORY NAME]</a:t>
                    </a:fld>
                    <a:endParaRPr lang="el-GR" dirty="0"/>
                  </a:p>
                  <a:p>
                    <a:r>
                      <a:rPr lang="el-GR" baseline="0" dirty="0"/>
                      <a:t> </a:t>
                    </a:r>
                    <a:fld id="{4B08B8D2-457C-4246-A6A1-148F0D140F13}" type="VALUE">
                      <a:rPr lang="el-GR" baseline="0"/>
                      <a:pPr/>
                      <a:t>[VALUE]</a:t>
                    </a:fld>
                    <a:endParaRPr lang="el-GR" baseline="0" dirty="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1-204E-4E21-8507-72C727382FFF}"/>
                </c:ext>
              </c:extLst>
            </c:dLbl>
            <c:dLbl>
              <c:idx val="1"/>
              <c:layout/>
              <c:tx>
                <c:rich>
                  <a:bodyPr/>
                  <a:lstStyle/>
                  <a:p>
                    <a:fld id="{2C21BEAD-DC7F-4769-B3A3-2118BCE64397}" type="CATEGORYNAME">
                      <a:rPr lang="el-GR" smtClean="0"/>
                      <a:pPr/>
                      <a:t>[CATEGORY NAME]</a:t>
                    </a:fld>
                    <a:r>
                      <a:rPr lang="el-GR" baseline="0" dirty="0"/>
                      <a:t> </a:t>
                    </a:r>
                    <a:fld id="{4B90A579-EC4F-4D3D-84E8-A27213818D63}" type="VALUE">
                      <a:rPr lang="el-GR" baseline="0"/>
                      <a:pPr/>
                      <a:t>[VALUE]</a:t>
                    </a:fld>
                    <a:endParaRPr lang="el-GR" baseline="0" dirty="0"/>
                  </a:p>
                </c:rich>
              </c:tx>
              <c:dLblPos val="outEnd"/>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3-204E-4E21-8507-72C727382FFF}"/>
                </c:ext>
              </c:extLst>
            </c:dLbl>
            <c:dLbl>
              <c:idx val="2"/>
              <c:layout>
                <c:manualLayout>
                  <c:x val="-5.8701059252141564E-2"/>
                  <c:y val="-3.7553003930862888E-2"/>
                </c:manualLayout>
              </c:layout>
              <c:tx>
                <c:rich>
                  <a:bodyPr/>
                  <a:lstStyle/>
                  <a:p>
                    <a:fld id="{4BC211C9-6683-44A5-9089-7C8178EA0BA9}" type="CATEGORYNAME">
                      <a:rPr lang="el-GR" smtClean="0"/>
                      <a:pPr/>
                      <a:t>[CATEGORY NAME]</a:t>
                    </a:fld>
                    <a:r>
                      <a:rPr lang="el-GR" baseline="0"/>
                      <a:t> </a:t>
                    </a:r>
                    <a:fld id="{5C617D4D-8401-492F-8EDC-7F8F36489034}" type="VALUE">
                      <a:rPr lang="el-GR" baseline="0"/>
                      <a:pPr/>
                      <a:t>[VALUE]</a:t>
                    </a:fld>
                    <a:endParaRPr lang="el-GR" baseline="0"/>
                  </a:p>
                </c:rich>
              </c:tx>
              <c:dLblPos val="bestFit"/>
              <c:showVal val="1"/>
              <c:showCatName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5-204E-4E21-8507-72C727382FF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l-GR"/>
              </a:p>
            </c:txPr>
            <c:dLblPos val="outEnd"/>
            <c:showVal val="1"/>
            <c:showCatName val="1"/>
            <c:extLst xmlns:c16r2="http://schemas.microsoft.com/office/drawing/2015/06/chart">
              <c:ext xmlns:c15="http://schemas.microsoft.com/office/drawing/2012/chart" uri="{CE6537A1-D6FC-4f65-9D91-7224C49458BB}"/>
            </c:extLst>
          </c:dLbls>
          <c:cat>
            <c:strRef>
              <c:f>Sheet1!$A$2:$A$4</c:f>
              <c:strCache>
                <c:ptCount val="3"/>
                <c:pt idx="0">
                  <c:v>Το πρόσωπο που είναι αρχηγός</c:v>
                </c:pt>
                <c:pt idx="1">
                  <c:v>Το κόμμα στο οποίο ηγείται</c:v>
                </c:pt>
                <c:pt idx="2">
                  <c:v>ΔΓ/ΔΑ (αυθ.)</c:v>
                </c:pt>
              </c:strCache>
            </c:strRef>
          </c:cat>
          <c:val>
            <c:numRef>
              <c:f>Sheet1!$B$2:$B$4</c:f>
              <c:numCache>
                <c:formatCode>0</c:formatCode>
                <c:ptCount val="3"/>
                <c:pt idx="0">
                  <c:v>51.3</c:v>
                </c:pt>
                <c:pt idx="1">
                  <c:v>43.3</c:v>
                </c:pt>
                <c:pt idx="2">
                  <c:v>5.5</c:v>
                </c:pt>
              </c:numCache>
            </c:numRef>
          </c:val>
          <c:extLst xmlns:c16r2="http://schemas.microsoft.com/office/drawing/2015/06/chart">
            <c:ext xmlns:c16="http://schemas.microsoft.com/office/drawing/2014/chart" uri="{C3380CC4-5D6E-409C-BE32-E72D297353CC}">
              <c16:uniqueId val="{00000008-204E-4E21-8507-72C727382FFF}"/>
            </c:ext>
          </c:extLst>
        </c:ser>
        <c:dLbls>
          <c:showCatName val="1"/>
        </c:dLbls>
        <c:firstSliceAng val="207"/>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20249311614930324"/>
          <c:y val="5.6589196511726371E-2"/>
          <c:w val="0.78402752054364644"/>
          <c:h val="0.94043237314869688"/>
        </c:manualLayout>
      </c:layout>
      <c:barChart>
        <c:barDir val="bar"/>
        <c:grouping val="stacked"/>
        <c:ser>
          <c:idx val="0"/>
          <c:order val="0"/>
          <c:tx>
            <c:strRef>
              <c:f>Sheet1!$B$1</c:f>
              <c:strCache>
                <c:ptCount val="1"/>
                <c:pt idx="0">
                  <c:v>Το πρόσωπο που είναι αρχηγός</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c:spPr>
          <c:dPt>
            <c:idx val="0"/>
            <c:extLst xmlns:c16r2="http://schemas.microsoft.com/office/drawing/2015/06/chart">
              <c:ext xmlns:c16="http://schemas.microsoft.com/office/drawing/2014/chart" uri="{C3380CC4-5D6E-409C-BE32-E72D297353CC}">
                <c16:uniqueId val="{00000000-9FA3-4906-962C-340652B707E7}"/>
              </c:ext>
            </c:extLst>
          </c:dPt>
          <c:dPt>
            <c:idx val="1"/>
            <c:extLst xmlns:c16r2="http://schemas.microsoft.com/office/drawing/2015/06/chart">
              <c:ext xmlns:c16="http://schemas.microsoft.com/office/drawing/2014/chart" uri="{C3380CC4-5D6E-409C-BE32-E72D297353CC}">
                <c16:uniqueId val="{00000001-9FA3-4906-962C-340652B707E7}"/>
              </c:ext>
            </c:extLst>
          </c:dPt>
          <c:dPt>
            <c:idx val="2"/>
            <c:extLst xmlns:c16r2="http://schemas.microsoft.com/office/drawing/2015/06/chart">
              <c:ext xmlns:c16="http://schemas.microsoft.com/office/drawing/2014/chart" uri="{C3380CC4-5D6E-409C-BE32-E72D297353CC}">
                <c16:uniqueId val="{00000002-9FA3-4906-962C-340652B707E7}"/>
              </c:ext>
            </c:extLst>
          </c:dPt>
          <c:dPt>
            <c:idx val="3"/>
            <c:extLst xmlns:c16r2="http://schemas.microsoft.com/office/drawing/2015/06/chart">
              <c:ext xmlns:c16="http://schemas.microsoft.com/office/drawing/2014/chart" uri="{C3380CC4-5D6E-409C-BE32-E72D297353CC}">
                <c16:uniqueId val="{00000003-9FA3-4906-962C-340652B707E7}"/>
              </c:ext>
            </c:extLst>
          </c:dPt>
          <c:dPt>
            <c:idx val="4"/>
            <c:extLst xmlns:c16r2="http://schemas.microsoft.com/office/drawing/2015/06/chart">
              <c:ext xmlns:c16="http://schemas.microsoft.com/office/drawing/2014/chart" uri="{C3380CC4-5D6E-409C-BE32-E72D297353CC}">
                <c16:uniqueId val="{00000004-9FA3-4906-962C-340652B707E7}"/>
              </c:ext>
            </c:extLst>
          </c:dPt>
          <c:dPt>
            <c:idx val="5"/>
            <c:extLst xmlns:c16r2="http://schemas.microsoft.com/office/drawing/2015/06/chart">
              <c:ext xmlns:c16="http://schemas.microsoft.com/office/drawing/2014/chart" uri="{C3380CC4-5D6E-409C-BE32-E72D297353CC}">
                <c16:uniqueId val="{00000005-9FA3-4906-962C-340652B707E7}"/>
              </c:ext>
            </c:extLst>
          </c:dPt>
          <c:dPt>
            <c:idx val="6"/>
            <c:extLst xmlns:c16r2="http://schemas.microsoft.com/office/drawing/2015/06/chart">
              <c:ext xmlns:c16="http://schemas.microsoft.com/office/drawing/2014/chart" uri="{C3380CC4-5D6E-409C-BE32-E72D297353CC}">
                <c16:uniqueId val="{00000006-9FA3-4906-962C-340652B707E7}"/>
              </c:ext>
            </c:extLst>
          </c:dPt>
          <c:dPt>
            <c:idx val="7"/>
            <c:extLst xmlns:c16r2="http://schemas.microsoft.com/office/drawing/2015/06/chart">
              <c:ext xmlns:c16="http://schemas.microsoft.com/office/drawing/2014/chart" uri="{C3380CC4-5D6E-409C-BE32-E72D297353CC}">
                <c16:uniqueId val="{00000007-9FA3-4906-962C-340652B707E7}"/>
              </c:ext>
            </c:extLst>
          </c:dPt>
          <c:dPt>
            <c:idx val="8"/>
            <c:extLst xmlns:c16r2="http://schemas.microsoft.com/office/drawing/2015/06/chart">
              <c:ext xmlns:c16="http://schemas.microsoft.com/office/drawing/2014/chart" uri="{C3380CC4-5D6E-409C-BE32-E72D297353CC}">
                <c16:uniqueId val="{00000008-9FA3-4906-962C-340652B707E7}"/>
              </c:ext>
            </c:extLst>
          </c:dPt>
          <c:dPt>
            <c:idx val="9"/>
            <c:extLst xmlns:c16r2="http://schemas.microsoft.com/office/drawing/2015/06/chart">
              <c:ext xmlns:c16="http://schemas.microsoft.com/office/drawing/2014/chart" uri="{C3380CC4-5D6E-409C-BE32-E72D297353CC}">
                <c16:uniqueId val="{00000009-9FA3-4906-962C-340652B707E7}"/>
              </c:ext>
            </c:extLst>
          </c:dPt>
          <c:dPt>
            <c:idx val="10"/>
            <c:extLst xmlns:c16r2="http://schemas.microsoft.com/office/drawing/2015/06/chart">
              <c:ext xmlns:c16="http://schemas.microsoft.com/office/drawing/2014/chart" uri="{C3380CC4-5D6E-409C-BE32-E72D297353CC}">
                <c16:uniqueId val="{0000000A-9FA3-4906-962C-340652B707E7}"/>
              </c:ext>
            </c:extLst>
          </c:dPt>
          <c:dPt>
            <c:idx val="11"/>
            <c:extLst xmlns:c16r2="http://schemas.microsoft.com/office/drawing/2015/06/chart">
              <c:ext xmlns:c16="http://schemas.microsoft.com/office/drawing/2014/chart" uri="{C3380CC4-5D6E-409C-BE32-E72D297353CC}">
                <c16:uniqueId val="{0000000B-9FA3-4906-962C-340652B707E7}"/>
              </c:ext>
            </c:extLst>
          </c:dPt>
          <c:dPt>
            <c:idx val="12"/>
            <c:extLst xmlns:c16r2="http://schemas.microsoft.com/office/drawing/2015/06/chart">
              <c:ext xmlns:c16="http://schemas.microsoft.com/office/drawing/2014/chart" uri="{C3380CC4-5D6E-409C-BE32-E72D297353CC}">
                <c16:uniqueId val="{0000000C-9FA3-4906-962C-340652B707E7}"/>
              </c:ext>
            </c:extLst>
          </c:dPt>
          <c:dPt>
            <c:idx val="13"/>
            <c:extLst xmlns:c16r2="http://schemas.microsoft.com/office/drawing/2015/06/chart">
              <c:ext xmlns:c16="http://schemas.microsoft.com/office/drawing/2014/chart" uri="{C3380CC4-5D6E-409C-BE32-E72D297353CC}">
                <c16:uniqueId val="{0000000D-9FA3-4906-962C-340652B707E7}"/>
              </c:ext>
            </c:extLst>
          </c:dPt>
          <c:dPt>
            <c:idx val="14"/>
            <c:extLst xmlns:c16r2="http://schemas.microsoft.com/office/drawing/2015/06/chart">
              <c:ext xmlns:c16="http://schemas.microsoft.com/office/drawing/2014/chart" uri="{C3380CC4-5D6E-409C-BE32-E72D297353CC}">
                <c16:uniqueId val="{0000000E-9FA3-4906-962C-340652B707E7}"/>
              </c:ext>
            </c:extLst>
          </c:dPt>
          <c:dLbls>
            <c:numFmt formatCode="#,##0" sourceLinked="0"/>
            <c:spPr>
              <a:noFill/>
              <a:ln>
                <a:noFill/>
              </a:ln>
              <a:effectLst/>
            </c:spPr>
            <c:txPr>
              <a:bodyPr/>
              <a:lstStyle/>
              <a:p>
                <a:pPr>
                  <a:defRPr sz="1200" b="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l-GR"/>
              </a:p>
            </c:txPr>
            <c:showVal val="1"/>
            <c:extLst xmlns:c16r2="http://schemas.microsoft.com/office/drawing/2015/06/chart">
              <c:ext xmlns:c15="http://schemas.microsoft.com/office/drawing/2012/chart" uri="{CE6537A1-D6FC-4f65-9D91-7224C49458BB}">
                <c15:showLeaderLines val="0"/>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 ετών</c:v>
                </c:pt>
              </c:strCache>
            </c:strRef>
          </c:cat>
          <c:val>
            <c:numRef>
              <c:f>Sheet1!$B$2:$B$22</c:f>
              <c:numCache>
                <c:formatCode>General</c:formatCode>
                <c:ptCount val="21"/>
                <c:pt idx="0" formatCode="0">
                  <c:v>51.3</c:v>
                </c:pt>
                <c:pt idx="2" formatCode="0">
                  <c:v>61.9</c:v>
                </c:pt>
                <c:pt idx="3" formatCode="0">
                  <c:v>47.7</c:v>
                </c:pt>
                <c:pt idx="4" formatCode="0">
                  <c:v>38.200000000000003</c:v>
                </c:pt>
                <c:pt idx="5" formatCode="0">
                  <c:v>21.9</c:v>
                </c:pt>
                <c:pt idx="6" formatCode="0">
                  <c:v>51.8</c:v>
                </c:pt>
                <c:pt idx="7" formatCode="0">
                  <c:v>51.3</c:v>
                </c:pt>
                <c:pt idx="9" formatCode="0">
                  <c:v>32.1</c:v>
                </c:pt>
                <c:pt idx="10" formatCode="0">
                  <c:v>45.8</c:v>
                </c:pt>
                <c:pt idx="11" formatCode="0">
                  <c:v>57.3</c:v>
                </c:pt>
                <c:pt idx="12" formatCode="0">
                  <c:v>56.5</c:v>
                </c:pt>
                <c:pt idx="13" formatCode="0">
                  <c:v>53.7</c:v>
                </c:pt>
                <c:pt idx="14" formatCode="0">
                  <c:v>57</c:v>
                </c:pt>
                <c:pt idx="16" formatCode="0">
                  <c:v>54</c:v>
                </c:pt>
                <c:pt idx="17" formatCode="0">
                  <c:v>43.1</c:v>
                </c:pt>
                <c:pt idx="18" formatCode="0">
                  <c:v>51.1</c:v>
                </c:pt>
                <c:pt idx="19" formatCode="0">
                  <c:v>55.4</c:v>
                </c:pt>
                <c:pt idx="20" formatCode="0">
                  <c:v>51.7</c:v>
                </c:pt>
              </c:numCache>
            </c:numRef>
          </c:val>
          <c:extLst xmlns:c16r2="http://schemas.microsoft.com/office/drawing/2015/06/chart">
            <c:ext xmlns:c16="http://schemas.microsoft.com/office/drawing/2014/chart" uri="{C3380CC4-5D6E-409C-BE32-E72D297353CC}">
              <c16:uniqueId val="{00000010-9FA3-4906-962C-340652B707E7}"/>
            </c:ext>
          </c:extLst>
        </c:ser>
        <c:ser>
          <c:idx val="1"/>
          <c:order val="1"/>
          <c:tx>
            <c:strRef>
              <c:f>Sheet1!$C$1</c:f>
              <c:strCache>
                <c:ptCount val="1"/>
                <c:pt idx="0">
                  <c:v>Το κόμμα στο οποίο ηγείται</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 ετών</c:v>
                </c:pt>
              </c:strCache>
            </c:strRef>
          </c:cat>
          <c:val>
            <c:numRef>
              <c:f>Sheet1!$C$2:$C$22</c:f>
              <c:numCache>
                <c:formatCode>General</c:formatCode>
                <c:ptCount val="21"/>
                <c:pt idx="0" formatCode="0">
                  <c:v>43.3</c:v>
                </c:pt>
                <c:pt idx="2" formatCode="0">
                  <c:v>36.4</c:v>
                </c:pt>
                <c:pt idx="3" formatCode="0">
                  <c:v>50.5</c:v>
                </c:pt>
                <c:pt idx="4" formatCode="0">
                  <c:v>56.4</c:v>
                </c:pt>
                <c:pt idx="5" formatCode="0">
                  <c:v>76.7</c:v>
                </c:pt>
                <c:pt idx="6" formatCode="0">
                  <c:v>39.9</c:v>
                </c:pt>
                <c:pt idx="7" formatCode="0">
                  <c:v>39.9</c:v>
                </c:pt>
                <c:pt idx="9" formatCode="0">
                  <c:v>67.099999999999994</c:v>
                </c:pt>
                <c:pt idx="10" formatCode="0">
                  <c:v>52.8</c:v>
                </c:pt>
                <c:pt idx="11" formatCode="0">
                  <c:v>39.200000000000003</c:v>
                </c:pt>
                <c:pt idx="12" formatCode="0">
                  <c:v>38.6</c:v>
                </c:pt>
                <c:pt idx="13" formatCode="0">
                  <c:v>40.700000000000003</c:v>
                </c:pt>
                <c:pt idx="14" formatCode="0">
                  <c:v>29.7</c:v>
                </c:pt>
                <c:pt idx="16" formatCode="0">
                  <c:v>45.3</c:v>
                </c:pt>
                <c:pt idx="17" formatCode="0">
                  <c:v>52.6</c:v>
                </c:pt>
                <c:pt idx="18" formatCode="0">
                  <c:v>39.800000000000011</c:v>
                </c:pt>
                <c:pt idx="19" formatCode="0">
                  <c:v>40.200000000000003</c:v>
                </c:pt>
                <c:pt idx="20" formatCode="0">
                  <c:v>40.1</c:v>
                </c:pt>
              </c:numCache>
            </c:numRef>
          </c:val>
          <c:extLst xmlns:c16r2="http://schemas.microsoft.com/office/drawing/2015/06/chart">
            <c:ext xmlns:c16="http://schemas.microsoft.com/office/drawing/2014/chart" uri="{C3380CC4-5D6E-409C-BE32-E72D297353CC}">
              <c16:uniqueId val="{00000011-9FA3-4906-962C-340652B707E7}"/>
            </c:ext>
          </c:extLst>
        </c:ser>
        <c:ser>
          <c:idx val="2"/>
          <c:order val="2"/>
          <c:tx>
            <c:strRef>
              <c:f>Sheet1!$D$1</c:f>
              <c:strCache>
                <c:ptCount val="1"/>
                <c:pt idx="0">
                  <c:v>ΔΓ/ΔΑ (αυθ.)</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c:spPr>
          <c:dLbls>
            <c:spPr>
              <a:noFill/>
              <a:ln>
                <a:noFill/>
              </a:ln>
              <a:effectLst/>
            </c:spPr>
            <c:txPr>
              <a:bodyPr wrap="square" lIns="38100" tIns="19050" rIns="38100" bIns="19050" anchor="ctr">
                <a:spAutoFit/>
              </a:bodyPr>
              <a:lstStyle/>
              <a:p>
                <a:pPr>
                  <a:defRPr sz="1200" b="0">
                    <a:solidFill>
                      <a:schemeClr val="bg1"/>
                    </a:solidFill>
                  </a:defRPr>
                </a:pPr>
                <a:endParaRPr lang="el-GR"/>
              </a:p>
            </c:txPr>
            <c:showVal val="1"/>
            <c:extLst xmlns:c16r2="http://schemas.microsoft.com/office/drawing/2015/06/chart">
              <c:ext xmlns:c15="http://schemas.microsoft.com/office/drawing/2012/chart" uri="{CE6537A1-D6FC-4f65-9D91-7224C49458BB}">
                <c15:showLeaderLines val="1"/>
              </c:ext>
            </c:extLst>
          </c:dLbls>
          <c:cat>
            <c:strRef>
              <c:f>Sheet1!$A$2:$A$22</c:f>
              <c:strCache>
                <c:ptCount val="21"/>
                <c:pt idx="0">
                  <c:v>Σύνολο</c:v>
                </c:pt>
                <c:pt idx="2">
                  <c:v>ΝΔ</c:v>
                </c:pt>
                <c:pt idx="3">
                  <c:v>ΣΥΡΙΖΑ</c:v>
                </c:pt>
                <c:pt idx="4">
                  <c:v>ΠΑΣΟΚ-ΚΙΝΑΛ</c:v>
                </c:pt>
                <c:pt idx="5">
                  <c:v>KKE*</c:v>
                </c:pt>
                <c:pt idx="6">
                  <c:v>ΛΟΙΠΑ</c:v>
                </c:pt>
                <c:pt idx="7">
                  <c:v>ΆΛΛΟ**</c:v>
                </c:pt>
                <c:pt idx="9">
                  <c:v>Αριστεροί</c:v>
                </c:pt>
                <c:pt idx="10">
                  <c:v>Κεντροαριστεροί</c:v>
                </c:pt>
                <c:pt idx="11">
                  <c:v>Κεντρώοι</c:v>
                </c:pt>
                <c:pt idx="12">
                  <c:v>Κεντροδεξιοί</c:v>
                </c:pt>
                <c:pt idx="13">
                  <c:v>Δεξιοί</c:v>
                </c:pt>
                <c:pt idx="14">
                  <c:v>Τίποτα (αυθ.)</c:v>
                </c:pt>
                <c:pt idx="16">
                  <c:v>17-34 ετών</c:v>
                </c:pt>
                <c:pt idx="17">
                  <c:v>35-44 ετών</c:v>
                </c:pt>
                <c:pt idx="18">
                  <c:v>45-54 ετών</c:v>
                </c:pt>
                <c:pt idx="19">
                  <c:v>55-64 ετών</c:v>
                </c:pt>
                <c:pt idx="20">
                  <c:v>65+ ετών</c:v>
                </c:pt>
              </c:strCache>
            </c:strRef>
          </c:cat>
          <c:val>
            <c:numRef>
              <c:f>Sheet1!$D$2:$D$22</c:f>
              <c:numCache>
                <c:formatCode>General</c:formatCode>
                <c:ptCount val="21"/>
                <c:pt idx="0" formatCode="0">
                  <c:v>5.5</c:v>
                </c:pt>
                <c:pt idx="2" formatCode="0">
                  <c:v>1.6</c:v>
                </c:pt>
                <c:pt idx="3" formatCode="0">
                  <c:v>1.8</c:v>
                </c:pt>
                <c:pt idx="4" formatCode="0">
                  <c:v>5.4</c:v>
                </c:pt>
                <c:pt idx="5" formatCode="0">
                  <c:v>1.4</c:v>
                </c:pt>
                <c:pt idx="6" formatCode="0">
                  <c:v>8.3000000000000007</c:v>
                </c:pt>
                <c:pt idx="7" formatCode="0">
                  <c:v>8.7000000000000011</c:v>
                </c:pt>
                <c:pt idx="9" formatCode="0">
                  <c:v>0.8</c:v>
                </c:pt>
                <c:pt idx="10" formatCode="0">
                  <c:v>1.4</c:v>
                </c:pt>
                <c:pt idx="11" formatCode="0">
                  <c:v>3.5</c:v>
                </c:pt>
                <c:pt idx="12" formatCode="0">
                  <c:v>5</c:v>
                </c:pt>
                <c:pt idx="13" formatCode="0">
                  <c:v>5.6</c:v>
                </c:pt>
                <c:pt idx="14" formatCode="0">
                  <c:v>13.3</c:v>
                </c:pt>
                <c:pt idx="16" formatCode="0">
                  <c:v>0.70000000000000007</c:v>
                </c:pt>
                <c:pt idx="17" formatCode="0">
                  <c:v>4.2</c:v>
                </c:pt>
                <c:pt idx="18" formatCode="0">
                  <c:v>9.1</c:v>
                </c:pt>
                <c:pt idx="19" formatCode="0">
                  <c:v>4.4000000000000004</c:v>
                </c:pt>
                <c:pt idx="20" formatCode="0">
                  <c:v>8.2000000000000011</c:v>
                </c:pt>
              </c:numCache>
            </c:numRef>
          </c:val>
          <c:extLst xmlns:c16r2="http://schemas.microsoft.com/office/drawing/2015/06/chart">
            <c:ext xmlns:c16="http://schemas.microsoft.com/office/drawing/2014/chart" uri="{C3380CC4-5D6E-409C-BE32-E72D297353CC}">
              <c16:uniqueId val="{00000012-9FA3-4906-962C-340652B707E7}"/>
            </c:ext>
          </c:extLst>
        </c:ser>
        <c:dLbls/>
        <c:gapWidth val="50"/>
        <c:overlap val="100"/>
        <c:axId val="184198656"/>
        <c:axId val="184200192"/>
      </c:barChart>
      <c:catAx>
        <c:axId val="184198656"/>
        <c:scaling>
          <c:orientation val="maxMin"/>
        </c:scaling>
        <c:axPos val="l"/>
        <c:numFmt formatCode="General" sourceLinked="0"/>
        <c:tickLblPos val="nextTo"/>
        <c:txPr>
          <a:bodyPr/>
          <a:lstStyle/>
          <a:p>
            <a:pPr>
              <a:defRPr sz="1000" b="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defRPr>
            </a:pPr>
            <a:endParaRPr lang="el-GR"/>
          </a:p>
        </c:txPr>
        <c:crossAx val="184200192"/>
        <c:crosses val="autoZero"/>
        <c:auto val="1"/>
        <c:lblAlgn val="ctr"/>
        <c:lblOffset val="100"/>
      </c:catAx>
      <c:valAx>
        <c:axId val="184200192"/>
        <c:scaling>
          <c:orientation val="minMax"/>
          <c:max val="100"/>
          <c:min val="0"/>
        </c:scaling>
        <c:delete val="1"/>
        <c:axPos val="t"/>
        <c:numFmt formatCode="0" sourceLinked="1"/>
        <c:tickLblPos val="none"/>
        <c:crossAx val="184198656"/>
        <c:crosses val="autoZero"/>
        <c:crossBetween val="between"/>
      </c:valAx>
    </c:plotArea>
    <c:legend>
      <c:legendPos val="t"/>
      <c:layout>
        <c:manualLayout>
          <c:xMode val="edge"/>
          <c:yMode val="edge"/>
          <c:x val="4.7753386380465473E-2"/>
          <c:y val="0"/>
          <c:w val="0.95224661361953478"/>
          <c:h val="4.802785068533099E-2"/>
        </c:manualLayout>
      </c:layout>
      <c:txPr>
        <a:bodyPr/>
        <a:lstStyle/>
        <a:p>
          <a:pPr>
            <a:defRPr sz="1200"/>
          </a:pPr>
          <a:endParaRPr lang="el-GR"/>
        </a:p>
      </c:txPr>
    </c:legend>
    <c:plotVisOnly val="1"/>
    <c:dispBlanksAs val="gap"/>
  </c:chart>
  <c:spPr>
    <a:ln w="12700">
      <a:solidFill>
        <a:schemeClr val="bg1">
          <a:lumMod val="75000"/>
        </a:schemeClr>
      </a:solidFill>
      <a:prstDash val="dash"/>
    </a:ln>
  </c:spPr>
  <c:txPr>
    <a:bodyPr/>
    <a:lstStyle/>
    <a:p>
      <a:pPr>
        <a:defRPr sz="1800"/>
      </a:pPr>
      <a:endParaRPr lang="el-GR"/>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2.3393853696145155E-2"/>
          <c:y val="0.14674062290482751"/>
          <c:w val="0.9459971642938888"/>
          <c:h val="0.5346331752444522"/>
        </c:manualLayout>
      </c:layout>
      <c:lineChart>
        <c:grouping val="standard"/>
        <c:ser>
          <c:idx val="0"/>
          <c:order val="0"/>
          <c:tx>
            <c:strRef>
              <c:f>Sheet1!$B$1</c:f>
              <c:strCache>
                <c:ptCount val="1"/>
                <c:pt idx="0">
                  <c:v>Το πρόσωπο που είναι αρχηγός</c:v>
                </c:pt>
              </c:strCache>
            </c:strRef>
          </c:tx>
          <c:spPr>
            <a:ln w="19050" cap="rnd" cmpd="sng" algn="ctr">
              <a:solidFill>
                <a:schemeClr val="accent2"/>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Sheet1!$A$2:$A$4</c:f>
              <c:strCache>
                <c:ptCount val="3"/>
                <c:pt idx="0">
                  <c:v>Βάζετε στην άκρη κάποια χρήματα στο τέλος του μήνα</c:v>
                </c:pt>
                <c:pt idx="1">
                  <c:v>Τα φέρνετε βόλτα ίσα ίσα</c:v>
                </c:pt>
                <c:pt idx="2">
                  <c:v>Τα λεφτά τελειώνουν πριν τελειώσει ο μήνας</c:v>
                </c:pt>
              </c:strCache>
            </c:strRef>
          </c:cat>
          <c:val>
            <c:numRef>
              <c:f>Sheet1!$B$2:$B$4</c:f>
              <c:numCache>
                <c:formatCode>0</c:formatCode>
                <c:ptCount val="3"/>
                <c:pt idx="0">
                  <c:v>60.2</c:v>
                </c:pt>
                <c:pt idx="1">
                  <c:v>52.6</c:v>
                </c:pt>
                <c:pt idx="2">
                  <c:v>45.1</c:v>
                </c:pt>
              </c:numCache>
            </c:numRef>
          </c:val>
          <c:extLst xmlns:c16r2="http://schemas.microsoft.com/office/drawing/2015/06/chart">
            <c:ext xmlns:c16="http://schemas.microsoft.com/office/drawing/2014/chart" uri="{C3380CC4-5D6E-409C-BE32-E72D297353CC}">
              <c16:uniqueId val="{00000000-6EFA-4B48-B63B-5303B9341087}"/>
            </c:ext>
          </c:extLst>
        </c:ser>
        <c:ser>
          <c:idx val="1"/>
          <c:order val="1"/>
          <c:tx>
            <c:strRef>
              <c:f>Sheet1!$C$1</c:f>
              <c:strCache>
                <c:ptCount val="1"/>
                <c:pt idx="0">
                  <c:v>Το κόμμα στο οποίο ηγείται</c:v>
                </c:pt>
              </c:strCache>
            </c:strRef>
          </c:tx>
          <c:spPr>
            <a:ln w="19050" cap="rnd" cmpd="sng" algn="ctr">
              <a:solidFill>
                <a:schemeClr val="accent1"/>
              </a:solidFill>
              <a:round/>
            </a:ln>
            <a:effectLst/>
          </c:spPr>
          <c:marker>
            <c:symbol val="circle"/>
            <c:size val="17"/>
            <c:spPr>
              <a:solidFill>
                <a:schemeClr val="lt1"/>
              </a:solidFill>
              <a:ln>
                <a:noFill/>
              </a:ln>
              <a:effectLst/>
            </c:spPr>
          </c:marker>
          <c:dLbls>
            <c:dLbl>
              <c:idx val="2"/>
              <c:layout>
                <c:manualLayout>
                  <c:x val="-4.9460289793484324E-2"/>
                  <c:y val="-4.712978379675558E-2"/>
                </c:manualLayout>
              </c:layout>
              <c:dLblPos val="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EFA-4B48-B63B-5303B934108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Sheet1!$A$2:$A$4</c:f>
              <c:strCache>
                <c:ptCount val="3"/>
                <c:pt idx="0">
                  <c:v>Βάζετε στην άκρη κάποια χρήματα στο τέλος του μήνα</c:v>
                </c:pt>
                <c:pt idx="1">
                  <c:v>Τα φέρνετε βόλτα ίσα ίσα</c:v>
                </c:pt>
                <c:pt idx="2">
                  <c:v>Τα λεφτά τελειώνουν πριν τελειώσει ο μήνας</c:v>
                </c:pt>
              </c:strCache>
            </c:strRef>
          </c:cat>
          <c:val>
            <c:numRef>
              <c:f>Sheet1!$C$2:$C$4</c:f>
              <c:numCache>
                <c:formatCode>0</c:formatCode>
                <c:ptCount val="3"/>
                <c:pt idx="0">
                  <c:v>36.4</c:v>
                </c:pt>
                <c:pt idx="1">
                  <c:v>42.7</c:v>
                </c:pt>
                <c:pt idx="2">
                  <c:v>47.9</c:v>
                </c:pt>
              </c:numCache>
            </c:numRef>
          </c:val>
          <c:extLst xmlns:c16r2="http://schemas.microsoft.com/office/drawing/2015/06/chart">
            <c:ext xmlns:c16="http://schemas.microsoft.com/office/drawing/2014/chart" uri="{C3380CC4-5D6E-409C-BE32-E72D297353CC}">
              <c16:uniqueId val="{00000001-6EFA-4B48-B63B-5303B9341087}"/>
            </c:ext>
          </c:extLst>
        </c:ser>
        <c:dLbls>
          <c:showVal val="1"/>
        </c:dLbls>
        <c:marker val="1"/>
        <c:axId val="184374784"/>
        <c:axId val="184376320"/>
      </c:lineChart>
      <c:catAx>
        <c:axId val="184374784"/>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dk1">
                    <a:lumMod val="65000"/>
                    <a:lumOff val="35000"/>
                  </a:schemeClr>
                </a:solidFill>
                <a:latin typeface="+mn-lt"/>
                <a:ea typeface="+mn-ea"/>
                <a:cs typeface="+mn-cs"/>
              </a:defRPr>
            </a:pPr>
            <a:endParaRPr lang="el-GR"/>
          </a:p>
        </c:txPr>
        <c:crossAx val="184376320"/>
        <c:crosses val="autoZero"/>
        <c:lblAlgn val="ctr"/>
        <c:lblOffset val="100"/>
      </c:catAx>
      <c:valAx>
        <c:axId val="184376320"/>
        <c:scaling>
          <c:orientation val="minMax"/>
          <c:max val="100"/>
        </c:scaling>
        <c:delete val="1"/>
        <c:axPos val="l"/>
        <c:numFmt formatCode="0" sourceLinked="1"/>
        <c:majorTickMark val="none"/>
        <c:tickLblPos val="none"/>
        <c:crossAx val="18437478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l-GR"/>
    </a:p>
  </c:txPr>
  <c:externalData r:id="rId1"/>
  <c:userShapes r:id="rId2"/>
</c:chartSpace>
</file>

<file path=ppt/charts/chart19.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2.3393853696145155E-2"/>
          <c:y val="0.14674062290482751"/>
          <c:w val="0.9459971642938888"/>
          <c:h val="0.5346331752444522"/>
        </c:manualLayout>
      </c:layout>
      <c:lineChart>
        <c:grouping val="standard"/>
        <c:ser>
          <c:idx val="0"/>
          <c:order val="0"/>
          <c:tx>
            <c:strRef>
              <c:f>Sheet1!$B$1</c:f>
              <c:strCache>
                <c:ptCount val="1"/>
                <c:pt idx="0">
                  <c:v>Να υπάρξει βελτίωση</c:v>
                </c:pt>
              </c:strCache>
            </c:strRef>
          </c:tx>
          <c:spPr>
            <a:ln w="19050" cap="rnd" cmpd="sng" algn="ctr">
              <a:solidFill>
                <a:schemeClr val="accent2"/>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2"/>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Sheet1!$A$2:$A$3</c:f>
              <c:strCache>
                <c:ptCount val="2"/>
                <c:pt idx="0">
                  <c:v>Μπορεί να βοηθήσει</c:v>
                </c:pt>
                <c:pt idx="1">
                  <c:v>Δεν μπορεί να βοηθήσει</c:v>
                </c:pt>
              </c:strCache>
            </c:strRef>
          </c:cat>
          <c:val>
            <c:numRef>
              <c:f>Sheet1!$B$2:$B$3</c:f>
              <c:numCache>
                <c:formatCode>0</c:formatCode>
                <c:ptCount val="2"/>
                <c:pt idx="0">
                  <c:v>80.3</c:v>
                </c:pt>
                <c:pt idx="1">
                  <c:v>51.9</c:v>
                </c:pt>
              </c:numCache>
            </c:numRef>
          </c:val>
          <c:extLst xmlns:c16r2="http://schemas.microsoft.com/office/drawing/2015/06/chart">
            <c:ext xmlns:c16="http://schemas.microsoft.com/office/drawing/2014/chart" uri="{C3380CC4-5D6E-409C-BE32-E72D297353CC}">
              <c16:uniqueId val="{00000000-4989-436C-BD46-C7D26A951147}"/>
            </c:ext>
          </c:extLst>
        </c:ser>
        <c:ser>
          <c:idx val="1"/>
          <c:order val="1"/>
          <c:tx>
            <c:strRef>
              <c:f>Sheet1!$C$1</c:f>
              <c:strCache>
                <c:ptCount val="1"/>
                <c:pt idx="0">
                  <c:v>Να μη χειροτερέψουν</c:v>
                </c:pt>
              </c:strCache>
            </c:strRef>
          </c:tx>
          <c:spPr>
            <a:ln w="19050" cap="rnd" cmpd="sng" algn="ctr">
              <a:solidFill>
                <a:schemeClr val="accent1"/>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l-GR"/>
              </a:p>
            </c:txPr>
            <c:dLblPos val="ctr"/>
            <c:showVal val="1"/>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Sheet1!$A$2:$A$3</c:f>
              <c:strCache>
                <c:ptCount val="2"/>
                <c:pt idx="0">
                  <c:v>Μπορεί να βοηθήσει</c:v>
                </c:pt>
                <c:pt idx="1">
                  <c:v>Δεν μπορεί να βοηθήσει</c:v>
                </c:pt>
              </c:strCache>
            </c:strRef>
          </c:cat>
          <c:val>
            <c:numRef>
              <c:f>Sheet1!$C$2:$C$3</c:f>
              <c:numCache>
                <c:formatCode>0</c:formatCode>
                <c:ptCount val="2"/>
                <c:pt idx="0">
                  <c:v>19.100000000000001</c:v>
                </c:pt>
                <c:pt idx="1">
                  <c:v>44.8</c:v>
                </c:pt>
              </c:numCache>
            </c:numRef>
          </c:val>
          <c:extLst xmlns:c16r2="http://schemas.microsoft.com/office/drawing/2015/06/chart">
            <c:ext xmlns:c16="http://schemas.microsoft.com/office/drawing/2014/chart" uri="{C3380CC4-5D6E-409C-BE32-E72D297353CC}">
              <c16:uniqueId val="{00000002-4989-436C-BD46-C7D26A951147}"/>
            </c:ext>
          </c:extLst>
        </c:ser>
        <c:dLbls>
          <c:showVal val="1"/>
        </c:dLbls>
        <c:marker val="1"/>
        <c:axId val="184624256"/>
        <c:axId val="184625792"/>
      </c:lineChart>
      <c:catAx>
        <c:axId val="184624256"/>
        <c:scaling>
          <c:orientation val="minMax"/>
        </c:scaling>
        <c:axPos val="b"/>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l-GR"/>
          </a:p>
        </c:txPr>
        <c:crossAx val="184625792"/>
        <c:crosses val="autoZero"/>
        <c:lblAlgn val="ctr"/>
        <c:lblOffset val="100"/>
      </c:catAx>
      <c:valAx>
        <c:axId val="184625792"/>
        <c:scaling>
          <c:orientation val="minMax"/>
          <c:max val="100"/>
        </c:scaling>
        <c:delete val="1"/>
        <c:axPos val="l"/>
        <c:numFmt formatCode="0" sourceLinked="1"/>
        <c:majorTickMark val="none"/>
        <c:tickLblPos val="none"/>
        <c:crossAx val="184624256"/>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l-GR"/>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l-GR"/>
    </a:p>
  </c:txPr>
  <c:externalData r:id="rId1"/>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2_4#1">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2">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1">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7B3937-0ADE-4CDB-B1EF-9C7301268DD3}" type="doc">
      <dgm:prSet loTypeId="urn:microsoft.com/office/officeart/2005/8/layout/vList2" loCatId="list" qsTypeId="urn:microsoft.com/office/officeart/2005/8/quickstyle/3d1#1" qsCatId="3D" csTypeId="urn:microsoft.com/office/officeart/2005/8/colors/accent2_4#1" csCatId="accent2" phldr="1"/>
      <dgm:spPr/>
      <dgm:t>
        <a:bodyPr/>
        <a:lstStyle/>
        <a:p>
          <a:endParaRPr lang="en-US"/>
        </a:p>
      </dgm:t>
    </dgm:pt>
    <dgm:pt modelId="{D27EB61D-4EDF-4F81-9E03-C8B84FC46BD8}">
      <dgm:prSet custT="1"/>
      <dgm:spPr>
        <a:solidFill>
          <a:schemeClr val="accent2">
            <a:lumMod val="50000"/>
          </a:schemeClr>
        </a:solidFill>
      </dgm:spPr>
      <dgm:t>
        <a:bodyPr/>
        <a:lstStyle/>
        <a:p>
          <a:pPr algn="ctr"/>
          <a:r>
            <a:rPr lang="el-GR" sz="1800" b="1" dirty="0"/>
            <a:t>Κοινωνική Ατζέντα</a:t>
          </a:r>
          <a:endParaRPr lang="en-US" sz="1800" b="1" dirty="0"/>
        </a:p>
      </dgm:t>
    </dgm:pt>
    <dgm:pt modelId="{B53A1242-5A90-40F9-BF1E-DF6E2A168830}" type="parTrans" cxnId="{78CA368B-7216-493C-B17A-F14E4F3E69E1}">
      <dgm:prSet/>
      <dgm:spPr/>
      <dgm:t>
        <a:bodyPr/>
        <a:lstStyle/>
        <a:p>
          <a:pPr algn="ctr"/>
          <a:endParaRPr lang="en-US" sz="1800" b="1"/>
        </a:p>
      </dgm:t>
    </dgm:pt>
    <dgm:pt modelId="{D2B47361-DDC3-4AB8-80CB-559046DEA09E}" type="sibTrans" cxnId="{78CA368B-7216-493C-B17A-F14E4F3E69E1}">
      <dgm:prSet/>
      <dgm:spPr/>
      <dgm:t>
        <a:bodyPr/>
        <a:lstStyle/>
        <a:p>
          <a:pPr algn="ctr"/>
          <a:endParaRPr lang="en-US" sz="1800" b="1"/>
        </a:p>
      </dgm:t>
    </dgm:pt>
    <dgm:pt modelId="{C9B66D7A-6494-4724-A63B-2276C4E307D9}">
      <dgm:prSet custT="1"/>
      <dgm:spPr>
        <a:solidFill>
          <a:schemeClr val="accent2">
            <a:lumMod val="75000"/>
          </a:schemeClr>
        </a:solidFill>
      </dgm:spPr>
      <dgm:t>
        <a:bodyPr/>
        <a:lstStyle/>
        <a:p>
          <a:pPr algn="ctr"/>
          <a:r>
            <a:rPr lang="el-GR" sz="1800" b="1" dirty="0"/>
            <a:t>Πολιτική και Κοινωνική Ατζέντα</a:t>
          </a:r>
        </a:p>
      </dgm:t>
    </dgm:pt>
    <dgm:pt modelId="{81F4191C-6771-4821-9813-170BEB89D060}" type="parTrans" cxnId="{310C1548-84A4-419B-9088-BB9E09F7F1CA}">
      <dgm:prSet/>
      <dgm:spPr/>
      <dgm:t>
        <a:bodyPr/>
        <a:lstStyle/>
        <a:p>
          <a:pPr algn="ctr"/>
          <a:endParaRPr lang="el-GR" sz="1800" b="1"/>
        </a:p>
      </dgm:t>
    </dgm:pt>
    <dgm:pt modelId="{B6D07E6D-56FD-4493-9EFE-7A26BCA6A9EA}" type="sibTrans" cxnId="{310C1548-84A4-419B-9088-BB9E09F7F1CA}">
      <dgm:prSet/>
      <dgm:spPr/>
      <dgm:t>
        <a:bodyPr/>
        <a:lstStyle/>
        <a:p>
          <a:pPr algn="ctr"/>
          <a:endParaRPr lang="el-GR" sz="1800" b="1"/>
        </a:p>
      </dgm:t>
    </dgm:pt>
    <dgm:pt modelId="{D96F1975-63AD-4794-837B-DC2AC62BC2F0}" type="pres">
      <dgm:prSet presAssocID="{327B3937-0ADE-4CDB-B1EF-9C7301268DD3}" presName="linear" presStyleCnt="0">
        <dgm:presLayoutVars>
          <dgm:animLvl val="lvl"/>
          <dgm:resizeHandles val="exact"/>
        </dgm:presLayoutVars>
      </dgm:prSet>
      <dgm:spPr/>
      <dgm:t>
        <a:bodyPr/>
        <a:lstStyle/>
        <a:p>
          <a:endParaRPr lang="el-GR"/>
        </a:p>
      </dgm:t>
    </dgm:pt>
    <dgm:pt modelId="{693F82E1-F6D3-4672-8124-08A78CCC366A}" type="pres">
      <dgm:prSet presAssocID="{D27EB61D-4EDF-4F81-9E03-C8B84FC46BD8}" presName="parentText" presStyleLbl="node1" presStyleIdx="0" presStyleCnt="2">
        <dgm:presLayoutVars>
          <dgm:chMax val="0"/>
          <dgm:bulletEnabled val="1"/>
        </dgm:presLayoutVars>
      </dgm:prSet>
      <dgm:spPr/>
      <dgm:t>
        <a:bodyPr/>
        <a:lstStyle/>
        <a:p>
          <a:endParaRPr lang="el-GR"/>
        </a:p>
      </dgm:t>
    </dgm:pt>
    <dgm:pt modelId="{68D034D9-ABA8-4C84-81DD-763E0FA82B5C}" type="pres">
      <dgm:prSet presAssocID="{D2B47361-DDC3-4AB8-80CB-559046DEA09E}" presName="spacer" presStyleCnt="0"/>
      <dgm:spPr/>
    </dgm:pt>
    <dgm:pt modelId="{3793EEE6-DC29-47FC-BFAD-C164263D11E5}" type="pres">
      <dgm:prSet presAssocID="{C9B66D7A-6494-4724-A63B-2276C4E307D9}" presName="parentText" presStyleLbl="node1" presStyleIdx="1" presStyleCnt="2">
        <dgm:presLayoutVars>
          <dgm:chMax val="0"/>
          <dgm:bulletEnabled val="1"/>
        </dgm:presLayoutVars>
      </dgm:prSet>
      <dgm:spPr/>
      <dgm:t>
        <a:bodyPr/>
        <a:lstStyle/>
        <a:p>
          <a:endParaRPr lang="el-GR"/>
        </a:p>
      </dgm:t>
    </dgm:pt>
  </dgm:ptLst>
  <dgm:cxnLst>
    <dgm:cxn modelId="{BBB30247-96EE-4E2A-82E6-1A71A8615BF9}" type="presOf" srcId="{327B3937-0ADE-4CDB-B1EF-9C7301268DD3}" destId="{D96F1975-63AD-4794-837B-DC2AC62BC2F0}" srcOrd="0" destOrd="0" presId="urn:microsoft.com/office/officeart/2005/8/layout/vList2"/>
    <dgm:cxn modelId="{78CA368B-7216-493C-B17A-F14E4F3E69E1}" srcId="{327B3937-0ADE-4CDB-B1EF-9C7301268DD3}" destId="{D27EB61D-4EDF-4F81-9E03-C8B84FC46BD8}" srcOrd="0" destOrd="0" parTransId="{B53A1242-5A90-40F9-BF1E-DF6E2A168830}" sibTransId="{D2B47361-DDC3-4AB8-80CB-559046DEA09E}"/>
    <dgm:cxn modelId="{422B2C45-D588-4D27-92DC-7F10ABFE6820}" type="presOf" srcId="{D27EB61D-4EDF-4F81-9E03-C8B84FC46BD8}" destId="{693F82E1-F6D3-4672-8124-08A78CCC366A}" srcOrd="0" destOrd="0" presId="urn:microsoft.com/office/officeart/2005/8/layout/vList2"/>
    <dgm:cxn modelId="{310C1548-84A4-419B-9088-BB9E09F7F1CA}" srcId="{327B3937-0ADE-4CDB-B1EF-9C7301268DD3}" destId="{C9B66D7A-6494-4724-A63B-2276C4E307D9}" srcOrd="1" destOrd="0" parTransId="{81F4191C-6771-4821-9813-170BEB89D060}" sibTransId="{B6D07E6D-56FD-4493-9EFE-7A26BCA6A9EA}"/>
    <dgm:cxn modelId="{A8B38EDD-8E36-4320-99EB-BD394012C01C}" type="presOf" srcId="{C9B66D7A-6494-4724-A63B-2276C4E307D9}" destId="{3793EEE6-DC29-47FC-BFAD-C164263D11E5}" srcOrd="0" destOrd="0" presId="urn:microsoft.com/office/officeart/2005/8/layout/vList2"/>
    <dgm:cxn modelId="{9A4B634D-63DB-4B96-91FA-651645ADFF08}" type="presParOf" srcId="{D96F1975-63AD-4794-837B-DC2AC62BC2F0}" destId="{693F82E1-F6D3-4672-8124-08A78CCC366A}" srcOrd="0" destOrd="0" presId="urn:microsoft.com/office/officeart/2005/8/layout/vList2"/>
    <dgm:cxn modelId="{5CB8E06F-A453-48BF-B72B-A52DB1E800F5}" type="presParOf" srcId="{D96F1975-63AD-4794-837B-DC2AC62BC2F0}" destId="{68D034D9-ABA8-4C84-81DD-763E0FA82B5C}" srcOrd="1" destOrd="0" presId="urn:microsoft.com/office/officeart/2005/8/layout/vList2"/>
    <dgm:cxn modelId="{8AD55671-8FBF-46DA-8BFE-61B333DCCE8F}" type="presParOf" srcId="{D96F1975-63AD-4794-837B-DC2AC62BC2F0}" destId="{3793EEE6-DC29-47FC-BFAD-C164263D11E5}"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7B3937-0ADE-4CDB-B1EF-9C7301268DD3}" type="doc">
      <dgm:prSet loTypeId="urn:microsoft.com/office/officeart/2005/8/layout/vList2" loCatId="list" qsTypeId="urn:microsoft.com/office/officeart/2005/8/quickstyle/3d1#2" qsCatId="3D" csTypeId="urn:microsoft.com/office/officeart/2005/8/colors/accent2_4#2" csCatId="accent2" phldr="1"/>
      <dgm:spPr/>
      <dgm:t>
        <a:bodyPr/>
        <a:lstStyle/>
        <a:p>
          <a:endParaRPr lang="en-US"/>
        </a:p>
      </dgm:t>
    </dgm:pt>
    <dgm:pt modelId="{D27EB61D-4EDF-4F81-9E03-C8B84FC46BD8}">
      <dgm:prSet custT="1"/>
      <dgm:spPr>
        <a:solidFill>
          <a:schemeClr val="accent2">
            <a:lumMod val="50000"/>
          </a:schemeClr>
        </a:solidFill>
      </dgm:spPr>
      <dgm:t>
        <a:bodyPr/>
        <a:lstStyle/>
        <a:p>
          <a:pPr algn="ctr"/>
          <a:r>
            <a:rPr lang="el-GR" sz="1800" b="1" dirty="0"/>
            <a:t>Κοινωνική Ατζέντα</a:t>
          </a:r>
          <a:endParaRPr lang="en-US" sz="1800" b="1" dirty="0"/>
        </a:p>
      </dgm:t>
    </dgm:pt>
    <dgm:pt modelId="{B53A1242-5A90-40F9-BF1E-DF6E2A168830}" type="parTrans" cxnId="{78CA368B-7216-493C-B17A-F14E4F3E69E1}">
      <dgm:prSet/>
      <dgm:spPr/>
      <dgm:t>
        <a:bodyPr/>
        <a:lstStyle/>
        <a:p>
          <a:pPr algn="ctr"/>
          <a:endParaRPr lang="en-US" sz="1800" b="1"/>
        </a:p>
      </dgm:t>
    </dgm:pt>
    <dgm:pt modelId="{D2B47361-DDC3-4AB8-80CB-559046DEA09E}" type="sibTrans" cxnId="{78CA368B-7216-493C-B17A-F14E4F3E69E1}">
      <dgm:prSet/>
      <dgm:spPr/>
      <dgm:t>
        <a:bodyPr/>
        <a:lstStyle/>
        <a:p>
          <a:pPr algn="ctr"/>
          <a:endParaRPr lang="en-US" sz="1800" b="1"/>
        </a:p>
      </dgm:t>
    </dgm:pt>
    <dgm:pt modelId="{C9B66D7A-6494-4724-A63B-2276C4E307D9}">
      <dgm:prSet custT="1"/>
      <dgm:spPr>
        <a:solidFill>
          <a:srgbClr val="C0C0C0"/>
        </a:solidFill>
      </dgm:spPr>
      <dgm:t>
        <a:bodyPr/>
        <a:lstStyle/>
        <a:p>
          <a:pPr algn="ctr"/>
          <a:r>
            <a:rPr lang="el-GR" sz="1800" b="1" dirty="0"/>
            <a:t>Πολιτική και Κοινωνική Ατζέντα</a:t>
          </a:r>
        </a:p>
      </dgm:t>
    </dgm:pt>
    <dgm:pt modelId="{81F4191C-6771-4821-9813-170BEB89D060}" type="parTrans" cxnId="{310C1548-84A4-419B-9088-BB9E09F7F1CA}">
      <dgm:prSet/>
      <dgm:spPr/>
      <dgm:t>
        <a:bodyPr/>
        <a:lstStyle/>
        <a:p>
          <a:pPr algn="ctr"/>
          <a:endParaRPr lang="el-GR" sz="1800" b="1"/>
        </a:p>
      </dgm:t>
    </dgm:pt>
    <dgm:pt modelId="{B6D07E6D-56FD-4493-9EFE-7A26BCA6A9EA}" type="sibTrans" cxnId="{310C1548-84A4-419B-9088-BB9E09F7F1CA}">
      <dgm:prSet/>
      <dgm:spPr/>
      <dgm:t>
        <a:bodyPr/>
        <a:lstStyle/>
        <a:p>
          <a:pPr algn="ctr"/>
          <a:endParaRPr lang="el-GR" sz="1800" b="1"/>
        </a:p>
      </dgm:t>
    </dgm:pt>
    <dgm:pt modelId="{D96F1975-63AD-4794-837B-DC2AC62BC2F0}" type="pres">
      <dgm:prSet presAssocID="{327B3937-0ADE-4CDB-B1EF-9C7301268DD3}" presName="linear" presStyleCnt="0">
        <dgm:presLayoutVars>
          <dgm:animLvl val="lvl"/>
          <dgm:resizeHandles val="exact"/>
        </dgm:presLayoutVars>
      </dgm:prSet>
      <dgm:spPr/>
      <dgm:t>
        <a:bodyPr/>
        <a:lstStyle/>
        <a:p>
          <a:endParaRPr lang="el-GR"/>
        </a:p>
      </dgm:t>
    </dgm:pt>
    <dgm:pt modelId="{693F82E1-F6D3-4672-8124-08A78CCC366A}" type="pres">
      <dgm:prSet presAssocID="{D27EB61D-4EDF-4F81-9E03-C8B84FC46BD8}" presName="parentText" presStyleLbl="node1" presStyleIdx="0" presStyleCnt="2" custLinFactNeighborX="40422">
        <dgm:presLayoutVars>
          <dgm:chMax val="0"/>
          <dgm:bulletEnabled val="1"/>
        </dgm:presLayoutVars>
      </dgm:prSet>
      <dgm:spPr/>
      <dgm:t>
        <a:bodyPr/>
        <a:lstStyle/>
        <a:p>
          <a:endParaRPr lang="el-GR"/>
        </a:p>
      </dgm:t>
    </dgm:pt>
    <dgm:pt modelId="{68D034D9-ABA8-4C84-81DD-763E0FA82B5C}" type="pres">
      <dgm:prSet presAssocID="{D2B47361-DDC3-4AB8-80CB-559046DEA09E}" presName="spacer" presStyleCnt="0"/>
      <dgm:spPr/>
    </dgm:pt>
    <dgm:pt modelId="{3793EEE6-DC29-47FC-BFAD-C164263D11E5}" type="pres">
      <dgm:prSet presAssocID="{C9B66D7A-6494-4724-A63B-2276C4E307D9}" presName="parentText" presStyleLbl="node1" presStyleIdx="1" presStyleCnt="2">
        <dgm:presLayoutVars>
          <dgm:chMax val="0"/>
          <dgm:bulletEnabled val="1"/>
        </dgm:presLayoutVars>
      </dgm:prSet>
      <dgm:spPr/>
      <dgm:t>
        <a:bodyPr/>
        <a:lstStyle/>
        <a:p>
          <a:endParaRPr lang="el-GR"/>
        </a:p>
      </dgm:t>
    </dgm:pt>
  </dgm:ptLst>
  <dgm:cxnLst>
    <dgm:cxn modelId="{BBB30247-96EE-4E2A-82E6-1A71A8615BF9}" type="presOf" srcId="{327B3937-0ADE-4CDB-B1EF-9C7301268DD3}" destId="{D96F1975-63AD-4794-837B-DC2AC62BC2F0}" srcOrd="0" destOrd="0" presId="urn:microsoft.com/office/officeart/2005/8/layout/vList2"/>
    <dgm:cxn modelId="{78CA368B-7216-493C-B17A-F14E4F3E69E1}" srcId="{327B3937-0ADE-4CDB-B1EF-9C7301268DD3}" destId="{D27EB61D-4EDF-4F81-9E03-C8B84FC46BD8}" srcOrd="0" destOrd="0" parTransId="{B53A1242-5A90-40F9-BF1E-DF6E2A168830}" sibTransId="{D2B47361-DDC3-4AB8-80CB-559046DEA09E}"/>
    <dgm:cxn modelId="{422B2C45-D588-4D27-92DC-7F10ABFE6820}" type="presOf" srcId="{D27EB61D-4EDF-4F81-9E03-C8B84FC46BD8}" destId="{693F82E1-F6D3-4672-8124-08A78CCC366A}" srcOrd="0" destOrd="0" presId="urn:microsoft.com/office/officeart/2005/8/layout/vList2"/>
    <dgm:cxn modelId="{310C1548-84A4-419B-9088-BB9E09F7F1CA}" srcId="{327B3937-0ADE-4CDB-B1EF-9C7301268DD3}" destId="{C9B66D7A-6494-4724-A63B-2276C4E307D9}" srcOrd="1" destOrd="0" parTransId="{81F4191C-6771-4821-9813-170BEB89D060}" sibTransId="{B6D07E6D-56FD-4493-9EFE-7A26BCA6A9EA}"/>
    <dgm:cxn modelId="{A8B38EDD-8E36-4320-99EB-BD394012C01C}" type="presOf" srcId="{C9B66D7A-6494-4724-A63B-2276C4E307D9}" destId="{3793EEE6-DC29-47FC-BFAD-C164263D11E5}" srcOrd="0" destOrd="0" presId="urn:microsoft.com/office/officeart/2005/8/layout/vList2"/>
    <dgm:cxn modelId="{9A4B634D-63DB-4B96-91FA-651645ADFF08}" type="presParOf" srcId="{D96F1975-63AD-4794-837B-DC2AC62BC2F0}" destId="{693F82E1-F6D3-4672-8124-08A78CCC366A}" srcOrd="0" destOrd="0" presId="urn:microsoft.com/office/officeart/2005/8/layout/vList2"/>
    <dgm:cxn modelId="{5CB8E06F-A453-48BF-B72B-A52DB1E800F5}" type="presParOf" srcId="{D96F1975-63AD-4794-837B-DC2AC62BC2F0}" destId="{68D034D9-ABA8-4C84-81DD-763E0FA82B5C}" srcOrd="1" destOrd="0" presId="urn:microsoft.com/office/officeart/2005/8/layout/vList2"/>
    <dgm:cxn modelId="{8AD55671-8FBF-46DA-8BFE-61B333DCCE8F}" type="presParOf" srcId="{D96F1975-63AD-4794-837B-DC2AC62BC2F0}" destId="{3793EEE6-DC29-47FC-BFAD-C164263D11E5}"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7B3937-0ADE-4CDB-B1EF-9C7301268DD3}" type="doc">
      <dgm:prSet loTypeId="urn:microsoft.com/office/officeart/2005/8/layout/vList2" loCatId="list" qsTypeId="urn:microsoft.com/office/officeart/2005/8/quickstyle/3d1#1" qsCatId="3D" csTypeId="urn:microsoft.com/office/officeart/2005/8/colors/accent2_4#1" csCatId="accent2" phldr="1"/>
      <dgm:spPr/>
      <dgm:t>
        <a:bodyPr/>
        <a:lstStyle/>
        <a:p>
          <a:endParaRPr lang="en-US"/>
        </a:p>
      </dgm:t>
    </dgm:pt>
    <dgm:pt modelId="{D27EB61D-4EDF-4F81-9E03-C8B84FC46BD8}">
      <dgm:prSet custT="1"/>
      <dgm:spPr>
        <a:solidFill>
          <a:schemeClr val="bg1">
            <a:lumMod val="65000"/>
          </a:schemeClr>
        </a:solidFill>
      </dgm:spPr>
      <dgm:t>
        <a:bodyPr/>
        <a:lstStyle/>
        <a:p>
          <a:pPr algn="ctr"/>
          <a:r>
            <a:rPr lang="el-GR" sz="1800" b="1" dirty="0"/>
            <a:t>Κοινωνική Ατζέντα</a:t>
          </a:r>
          <a:endParaRPr lang="en-US" sz="1800" b="1" dirty="0"/>
        </a:p>
      </dgm:t>
    </dgm:pt>
    <dgm:pt modelId="{B53A1242-5A90-40F9-BF1E-DF6E2A168830}" type="parTrans" cxnId="{78CA368B-7216-493C-B17A-F14E4F3E69E1}">
      <dgm:prSet/>
      <dgm:spPr/>
      <dgm:t>
        <a:bodyPr/>
        <a:lstStyle/>
        <a:p>
          <a:pPr algn="ctr"/>
          <a:endParaRPr lang="en-US" sz="1800" b="1"/>
        </a:p>
      </dgm:t>
    </dgm:pt>
    <dgm:pt modelId="{D2B47361-DDC3-4AB8-80CB-559046DEA09E}" type="sibTrans" cxnId="{78CA368B-7216-493C-B17A-F14E4F3E69E1}">
      <dgm:prSet/>
      <dgm:spPr/>
      <dgm:t>
        <a:bodyPr/>
        <a:lstStyle/>
        <a:p>
          <a:pPr algn="ctr"/>
          <a:endParaRPr lang="en-US" sz="1800" b="1"/>
        </a:p>
      </dgm:t>
    </dgm:pt>
    <dgm:pt modelId="{C9B66D7A-6494-4724-A63B-2276C4E307D9}">
      <dgm:prSet custT="1"/>
      <dgm:spPr>
        <a:solidFill>
          <a:schemeClr val="accent2">
            <a:lumMod val="75000"/>
          </a:schemeClr>
        </a:solidFill>
      </dgm:spPr>
      <dgm:t>
        <a:bodyPr/>
        <a:lstStyle/>
        <a:p>
          <a:pPr algn="ctr"/>
          <a:r>
            <a:rPr lang="el-GR" sz="1800" b="1" dirty="0"/>
            <a:t>Πολιτική και Κοινωνική Ατζέντα</a:t>
          </a:r>
        </a:p>
      </dgm:t>
    </dgm:pt>
    <dgm:pt modelId="{81F4191C-6771-4821-9813-170BEB89D060}" type="parTrans" cxnId="{310C1548-84A4-419B-9088-BB9E09F7F1CA}">
      <dgm:prSet/>
      <dgm:spPr/>
      <dgm:t>
        <a:bodyPr/>
        <a:lstStyle/>
        <a:p>
          <a:pPr algn="ctr"/>
          <a:endParaRPr lang="el-GR" sz="1800" b="1"/>
        </a:p>
      </dgm:t>
    </dgm:pt>
    <dgm:pt modelId="{B6D07E6D-56FD-4493-9EFE-7A26BCA6A9EA}" type="sibTrans" cxnId="{310C1548-84A4-419B-9088-BB9E09F7F1CA}">
      <dgm:prSet/>
      <dgm:spPr/>
      <dgm:t>
        <a:bodyPr/>
        <a:lstStyle/>
        <a:p>
          <a:pPr algn="ctr"/>
          <a:endParaRPr lang="el-GR" sz="1800" b="1"/>
        </a:p>
      </dgm:t>
    </dgm:pt>
    <dgm:pt modelId="{D96F1975-63AD-4794-837B-DC2AC62BC2F0}" type="pres">
      <dgm:prSet presAssocID="{327B3937-0ADE-4CDB-B1EF-9C7301268DD3}" presName="linear" presStyleCnt="0">
        <dgm:presLayoutVars>
          <dgm:animLvl val="lvl"/>
          <dgm:resizeHandles val="exact"/>
        </dgm:presLayoutVars>
      </dgm:prSet>
      <dgm:spPr/>
      <dgm:t>
        <a:bodyPr/>
        <a:lstStyle/>
        <a:p>
          <a:endParaRPr lang="el-GR"/>
        </a:p>
      </dgm:t>
    </dgm:pt>
    <dgm:pt modelId="{693F82E1-F6D3-4672-8124-08A78CCC366A}" type="pres">
      <dgm:prSet presAssocID="{D27EB61D-4EDF-4F81-9E03-C8B84FC46BD8}" presName="parentText" presStyleLbl="node1" presStyleIdx="0" presStyleCnt="2">
        <dgm:presLayoutVars>
          <dgm:chMax val="0"/>
          <dgm:bulletEnabled val="1"/>
        </dgm:presLayoutVars>
      </dgm:prSet>
      <dgm:spPr/>
      <dgm:t>
        <a:bodyPr/>
        <a:lstStyle/>
        <a:p>
          <a:endParaRPr lang="el-GR"/>
        </a:p>
      </dgm:t>
    </dgm:pt>
    <dgm:pt modelId="{68D034D9-ABA8-4C84-81DD-763E0FA82B5C}" type="pres">
      <dgm:prSet presAssocID="{D2B47361-DDC3-4AB8-80CB-559046DEA09E}" presName="spacer" presStyleCnt="0"/>
      <dgm:spPr/>
    </dgm:pt>
    <dgm:pt modelId="{3793EEE6-DC29-47FC-BFAD-C164263D11E5}" type="pres">
      <dgm:prSet presAssocID="{C9B66D7A-6494-4724-A63B-2276C4E307D9}" presName="parentText" presStyleLbl="node1" presStyleIdx="1" presStyleCnt="2">
        <dgm:presLayoutVars>
          <dgm:chMax val="0"/>
          <dgm:bulletEnabled val="1"/>
        </dgm:presLayoutVars>
      </dgm:prSet>
      <dgm:spPr/>
      <dgm:t>
        <a:bodyPr/>
        <a:lstStyle/>
        <a:p>
          <a:endParaRPr lang="el-GR"/>
        </a:p>
      </dgm:t>
    </dgm:pt>
  </dgm:ptLst>
  <dgm:cxnLst>
    <dgm:cxn modelId="{BBB30247-96EE-4E2A-82E6-1A71A8615BF9}" type="presOf" srcId="{327B3937-0ADE-4CDB-B1EF-9C7301268DD3}" destId="{D96F1975-63AD-4794-837B-DC2AC62BC2F0}" srcOrd="0" destOrd="0" presId="urn:microsoft.com/office/officeart/2005/8/layout/vList2"/>
    <dgm:cxn modelId="{78CA368B-7216-493C-B17A-F14E4F3E69E1}" srcId="{327B3937-0ADE-4CDB-B1EF-9C7301268DD3}" destId="{D27EB61D-4EDF-4F81-9E03-C8B84FC46BD8}" srcOrd="0" destOrd="0" parTransId="{B53A1242-5A90-40F9-BF1E-DF6E2A168830}" sibTransId="{D2B47361-DDC3-4AB8-80CB-559046DEA09E}"/>
    <dgm:cxn modelId="{422B2C45-D588-4D27-92DC-7F10ABFE6820}" type="presOf" srcId="{D27EB61D-4EDF-4F81-9E03-C8B84FC46BD8}" destId="{693F82E1-F6D3-4672-8124-08A78CCC366A}" srcOrd="0" destOrd="0" presId="urn:microsoft.com/office/officeart/2005/8/layout/vList2"/>
    <dgm:cxn modelId="{310C1548-84A4-419B-9088-BB9E09F7F1CA}" srcId="{327B3937-0ADE-4CDB-B1EF-9C7301268DD3}" destId="{C9B66D7A-6494-4724-A63B-2276C4E307D9}" srcOrd="1" destOrd="0" parTransId="{81F4191C-6771-4821-9813-170BEB89D060}" sibTransId="{B6D07E6D-56FD-4493-9EFE-7A26BCA6A9EA}"/>
    <dgm:cxn modelId="{A8B38EDD-8E36-4320-99EB-BD394012C01C}" type="presOf" srcId="{C9B66D7A-6494-4724-A63B-2276C4E307D9}" destId="{3793EEE6-DC29-47FC-BFAD-C164263D11E5}" srcOrd="0" destOrd="0" presId="urn:microsoft.com/office/officeart/2005/8/layout/vList2"/>
    <dgm:cxn modelId="{9A4B634D-63DB-4B96-91FA-651645ADFF08}" type="presParOf" srcId="{D96F1975-63AD-4794-837B-DC2AC62BC2F0}" destId="{693F82E1-F6D3-4672-8124-08A78CCC366A}" srcOrd="0" destOrd="0" presId="urn:microsoft.com/office/officeart/2005/8/layout/vList2"/>
    <dgm:cxn modelId="{5CB8E06F-A453-48BF-B72B-A52DB1E800F5}" type="presParOf" srcId="{D96F1975-63AD-4794-837B-DC2AC62BC2F0}" destId="{68D034D9-ABA8-4C84-81DD-763E0FA82B5C}" srcOrd="1" destOrd="0" presId="urn:microsoft.com/office/officeart/2005/8/layout/vList2"/>
    <dgm:cxn modelId="{8AD55671-8FBF-46DA-8BFE-61B333DCCE8F}" type="presParOf" srcId="{D96F1975-63AD-4794-837B-DC2AC62BC2F0}" destId="{3793EEE6-DC29-47FC-BFAD-C164263D11E5}"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93F82E1-F6D3-4672-8124-08A78CCC366A}">
      <dsp:nvSpPr>
        <dsp:cNvPr id="0" name=""/>
        <dsp:cNvSpPr/>
      </dsp:nvSpPr>
      <dsp:spPr>
        <a:xfrm>
          <a:off x="0" y="1166264"/>
          <a:ext cx="4935581" cy="1216800"/>
        </a:xfrm>
        <a:prstGeom prst="roundRect">
          <a:avLst/>
        </a:prstGeom>
        <a:solidFill>
          <a:schemeClr val="accent2">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b="1" kern="1200" dirty="0"/>
            <a:t>Κοινωνική Ατζέντα</a:t>
          </a:r>
          <a:endParaRPr lang="en-US" sz="1800" b="1" kern="1200" dirty="0"/>
        </a:p>
      </dsp:txBody>
      <dsp:txXfrm>
        <a:off x="0" y="1166264"/>
        <a:ext cx="4935581" cy="1216800"/>
      </dsp:txXfrm>
    </dsp:sp>
    <dsp:sp modelId="{3793EEE6-DC29-47FC-BFAD-C164263D11E5}">
      <dsp:nvSpPr>
        <dsp:cNvPr id="0" name=""/>
        <dsp:cNvSpPr/>
      </dsp:nvSpPr>
      <dsp:spPr>
        <a:xfrm>
          <a:off x="0" y="2570264"/>
          <a:ext cx="4935581" cy="1216800"/>
        </a:xfrm>
        <a:prstGeom prst="roundRect">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b="1" kern="1200" dirty="0"/>
            <a:t>Πολιτική και Κοινωνική Ατζέντα</a:t>
          </a:r>
        </a:p>
      </dsp:txBody>
      <dsp:txXfrm>
        <a:off x="0" y="2570264"/>
        <a:ext cx="4935581" cy="12168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93F82E1-F6D3-4672-8124-08A78CCC366A}">
      <dsp:nvSpPr>
        <dsp:cNvPr id="0" name=""/>
        <dsp:cNvSpPr/>
      </dsp:nvSpPr>
      <dsp:spPr>
        <a:xfrm>
          <a:off x="0" y="1166264"/>
          <a:ext cx="4935581" cy="1216800"/>
        </a:xfrm>
        <a:prstGeom prst="roundRect">
          <a:avLst/>
        </a:prstGeom>
        <a:solidFill>
          <a:schemeClr val="accent2">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b="1" kern="1200" dirty="0"/>
            <a:t>Κοινωνική Ατζέντα</a:t>
          </a:r>
          <a:endParaRPr lang="en-US" sz="1800" b="1" kern="1200" dirty="0"/>
        </a:p>
      </dsp:txBody>
      <dsp:txXfrm>
        <a:off x="0" y="1166264"/>
        <a:ext cx="4935581" cy="1216800"/>
      </dsp:txXfrm>
    </dsp:sp>
    <dsp:sp modelId="{3793EEE6-DC29-47FC-BFAD-C164263D11E5}">
      <dsp:nvSpPr>
        <dsp:cNvPr id="0" name=""/>
        <dsp:cNvSpPr/>
      </dsp:nvSpPr>
      <dsp:spPr>
        <a:xfrm>
          <a:off x="0" y="2570264"/>
          <a:ext cx="4935581" cy="1216800"/>
        </a:xfrm>
        <a:prstGeom prst="roundRect">
          <a:avLst/>
        </a:prstGeom>
        <a:solidFill>
          <a:srgbClr val="C0C0C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b="1" kern="1200" dirty="0"/>
            <a:t>Πολιτική και Κοινωνική Ατζέντα</a:t>
          </a:r>
        </a:p>
      </dsp:txBody>
      <dsp:txXfrm>
        <a:off x="0" y="2570264"/>
        <a:ext cx="4935581" cy="12168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93F82E1-F6D3-4672-8124-08A78CCC366A}">
      <dsp:nvSpPr>
        <dsp:cNvPr id="0" name=""/>
        <dsp:cNvSpPr/>
      </dsp:nvSpPr>
      <dsp:spPr>
        <a:xfrm>
          <a:off x="0" y="1166263"/>
          <a:ext cx="4935581" cy="1216800"/>
        </a:xfrm>
        <a:prstGeom prst="roundRect">
          <a:avLst/>
        </a:prstGeom>
        <a:solidFill>
          <a:schemeClr val="bg1">
            <a:lumMod val="6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b="1" kern="1200" dirty="0"/>
            <a:t>Κοινωνική Ατζέντα</a:t>
          </a:r>
          <a:endParaRPr lang="en-US" sz="1800" b="1" kern="1200" dirty="0"/>
        </a:p>
      </dsp:txBody>
      <dsp:txXfrm>
        <a:off x="0" y="1166263"/>
        <a:ext cx="4935581" cy="1216800"/>
      </dsp:txXfrm>
    </dsp:sp>
    <dsp:sp modelId="{3793EEE6-DC29-47FC-BFAD-C164263D11E5}">
      <dsp:nvSpPr>
        <dsp:cNvPr id="0" name=""/>
        <dsp:cNvSpPr/>
      </dsp:nvSpPr>
      <dsp:spPr>
        <a:xfrm>
          <a:off x="0" y="2570264"/>
          <a:ext cx="4935581" cy="1216800"/>
        </a:xfrm>
        <a:prstGeom prst="roundRect">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b="1" kern="1200" dirty="0"/>
            <a:t>Πολιτική και Κοινωνική Ατζέντα</a:t>
          </a:r>
        </a:p>
      </dsp:txBody>
      <dsp:txXfrm>
        <a:off x="0" y="2570264"/>
        <a:ext cx="4935581" cy="1216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0.33764</cdr:x>
      <cdr:y>0.01822</cdr:y>
    </cdr:from>
    <cdr:to>
      <cdr:x>0.6834</cdr:x>
      <cdr:y>0.13462</cdr:y>
    </cdr:to>
    <cdr:sp macro="" textlink="">
      <cdr:nvSpPr>
        <cdr:cNvPr id="2" name="TextBox 1">
          <a:extLst xmlns:a="http://schemas.openxmlformats.org/drawingml/2006/main">
            <a:ext uri="{FF2B5EF4-FFF2-40B4-BE49-F238E27FC236}">
              <a16:creationId xmlns:a16="http://schemas.microsoft.com/office/drawing/2014/main" xmlns="" id="{3F0A8A87-A25C-1726-6EB3-323D9393739A}"/>
            </a:ext>
          </a:extLst>
        </cdr:cNvPr>
        <cdr:cNvSpPr txBox="1"/>
      </cdr:nvSpPr>
      <cdr:spPr>
        <a:xfrm xmlns:a="http://schemas.openxmlformats.org/drawingml/2006/main">
          <a:off x="1696561" y="42925"/>
          <a:ext cx="1737360" cy="2743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200" b="1" kern="1200" dirty="0"/>
            <a:t>Ανά ηλικία</a:t>
          </a:r>
        </a:p>
      </cdr:txBody>
    </cdr:sp>
  </cdr:relSizeAnchor>
</c:userShapes>
</file>

<file path=ppt/drawings/drawing2.xml><?xml version="1.0" encoding="utf-8"?>
<c:userShapes xmlns:c="http://schemas.openxmlformats.org/drawingml/2006/chart">
  <cdr:relSizeAnchor xmlns:cdr="http://schemas.openxmlformats.org/drawingml/2006/chartDrawing">
    <cdr:from>
      <cdr:x>0.33764</cdr:x>
      <cdr:y>0.01822</cdr:y>
    </cdr:from>
    <cdr:to>
      <cdr:x>0.6834</cdr:x>
      <cdr:y>0.13462</cdr:y>
    </cdr:to>
    <cdr:sp macro="" textlink="">
      <cdr:nvSpPr>
        <cdr:cNvPr id="2" name="TextBox 1">
          <a:extLst xmlns:a="http://schemas.openxmlformats.org/drawingml/2006/main">
            <a:ext uri="{FF2B5EF4-FFF2-40B4-BE49-F238E27FC236}">
              <a16:creationId xmlns:a16="http://schemas.microsoft.com/office/drawing/2014/main" xmlns="" id="{3F0A8A87-A25C-1726-6EB3-323D9393739A}"/>
            </a:ext>
          </a:extLst>
        </cdr:cNvPr>
        <cdr:cNvSpPr txBox="1"/>
      </cdr:nvSpPr>
      <cdr:spPr>
        <a:xfrm xmlns:a="http://schemas.openxmlformats.org/drawingml/2006/main">
          <a:off x="1696561" y="42925"/>
          <a:ext cx="1737360" cy="2743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200" b="1" kern="1200" dirty="0"/>
            <a:t>Ανά ηλικία</a:t>
          </a:r>
        </a:p>
      </cdr:txBody>
    </cdr:sp>
  </cdr:relSizeAnchor>
</c:userShapes>
</file>

<file path=ppt/drawings/drawing3.xml><?xml version="1.0" encoding="utf-8"?>
<c:userShapes xmlns:c="http://schemas.openxmlformats.org/drawingml/2006/chart">
  <cdr:relSizeAnchor xmlns:cdr="http://schemas.openxmlformats.org/drawingml/2006/chartDrawing">
    <cdr:from>
      <cdr:x>0.33764</cdr:x>
      <cdr:y>0.01822</cdr:y>
    </cdr:from>
    <cdr:to>
      <cdr:x>0.6834</cdr:x>
      <cdr:y>0.13462</cdr:y>
    </cdr:to>
    <cdr:sp macro="" textlink="">
      <cdr:nvSpPr>
        <cdr:cNvPr id="2" name="TextBox 1">
          <a:extLst xmlns:a="http://schemas.openxmlformats.org/drawingml/2006/main">
            <a:ext uri="{FF2B5EF4-FFF2-40B4-BE49-F238E27FC236}">
              <a16:creationId xmlns:a16="http://schemas.microsoft.com/office/drawing/2014/main" xmlns="" id="{3F0A8A87-A25C-1726-6EB3-323D9393739A}"/>
            </a:ext>
          </a:extLst>
        </cdr:cNvPr>
        <cdr:cNvSpPr txBox="1"/>
      </cdr:nvSpPr>
      <cdr:spPr>
        <a:xfrm xmlns:a="http://schemas.openxmlformats.org/drawingml/2006/main">
          <a:off x="1696561" y="42925"/>
          <a:ext cx="1737360" cy="2743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200" b="1" kern="1200" dirty="0"/>
            <a:t>Ανά μηνιαίες δαπάνες</a:t>
          </a:r>
        </a:p>
      </cdr:txBody>
    </cdr:sp>
  </cdr:relSizeAnchor>
</c:userShapes>
</file>

<file path=ppt/drawings/drawing4.xml><?xml version="1.0" encoding="utf-8"?>
<c:userShapes xmlns:c="http://schemas.openxmlformats.org/drawingml/2006/chart">
  <cdr:relSizeAnchor xmlns:cdr="http://schemas.openxmlformats.org/drawingml/2006/chartDrawing">
    <cdr:from>
      <cdr:x>0.33764</cdr:x>
      <cdr:y>0.01822</cdr:y>
    </cdr:from>
    <cdr:to>
      <cdr:x>0.6834</cdr:x>
      <cdr:y>0.13462</cdr:y>
    </cdr:to>
    <cdr:sp macro="" textlink="">
      <cdr:nvSpPr>
        <cdr:cNvPr id="2" name="TextBox 1">
          <a:extLst xmlns:a="http://schemas.openxmlformats.org/drawingml/2006/main">
            <a:ext uri="{FF2B5EF4-FFF2-40B4-BE49-F238E27FC236}">
              <a16:creationId xmlns:a16="http://schemas.microsoft.com/office/drawing/2014/main" xmlns="" id="{3F0A8A87-A25C-1726-6EB3-323D9393739A}"/>
            </a:ext>
          </a:extLst>
        </cdr:cNvPr>
        <cdr:cNvSpPr txBox="1"/>
      </cdr:nvSpPr>
      <cdr:spPr>
        <a:xfrm xmlns:a="http://schemas.openxmlformats.org/drawingml/2006/main">
          <a:off x="1696561" y="42925"/>
          <a:ext cx="1737360" cy="2743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200" b="1" kern="1200" dirty="0"/>
            <a:t>Ανά μηνιαίες δαπάνες</a:t>
          </a:r>
        </a:p>
      </cdr:txBody>
    </cdr:sp>
  </cdr:relSizeAnchor>
</c:userShapes>
</file>

<file path=ppt/drawings/drawing5.xml><?xml version="1.0" encoding="utf-8"?>
<c:userShapes xmlns:c="http://schemas.openxmlformats.org/drawingml/2006/chart">
  <cdr:relSizeAnchor xmlns:cdr="http://schemas.openxmlformats.org/drawingml/2006/chartDrawing">
    <cdr:from>
      <cdr:x>0.26762</cdr:x>
      <cdr:y>0.01822</cdr:y>
    </cdr:from>
    <cdr:to>
      <cdr:x>0.73248</cdr:x>
      <cdr:y>0.19257</cdr:y>
    </cdr:to>
    <cdr:sp macro="" textlink="">
      <cdr:nvSpPr>
        <cdr:cNvPr id="2" name="TextBox 1">
          <a:extLst xmlns:a="http://schemas.openxmlformats.org/drawingml/2006/main">
            <a:ext uri="{FF2B5EF4-FFF2-40B4-BE49-F238E27FC236}">
              <a16:creationId xmlns:a16="http://schemas.microsoft.com/office/drawing/2014/main" xmlns="" id="{3F0A8A87-A25C-1726-6EB3-323D9393739A}"/>
            </a:ext>
          </a:extLst>
        </cdr:cNvPr>
        <cdr:cNvSpPr txBox="1"/>
      </cdr:nvSpPr>
      <cdr:spPr>
        <a:xfrm xmlns:a="http://schemas.openxmlformats.org/drawingml/2006/main">
          <a:off x="2232025" y="61052"/>
          <a:ext cx="3877056" cy="5842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200" b="1" kern="1200" dirty="0"/>
            <a:t>Προσδοκίες από την ερχόμενη Κυβέρνηση ανά προσδοκίες από την πολιτική</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A68535-5C0D-4C53-BAC6-5C195B413972}" type="datetimeFigureOut">
              <a:rPr lang="el-GR" smtClean="0"/>
              <a:pPr/>
              <a:t>13/10/2026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AA62C-849D-4665-945E-250C1166C899}" type="slidenum">
              <a:rPr lang="el-GR" smtClean="0"/>
              <a:pPr/>
              <a:t>‹#›</a:t>
            </a:fld>
            <a:endParaRPr lang="el-GR"/>
          </a:p>
        </p:txBody>
      </p:sp>
    </p:spTree>
    <p:extLst>
      <p:ext uri="{BB962C8B-B14F-4D97-AF65-F5344CB8AC3E}">
        <p14:creationId xmlns:p14="http://schemas.microsoft.com/office/powerpoint/2010/main" xmlns="" val="3497887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D618E8B-46A2-E2DC-770D-345007622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32FBF47-6CCC-07C4-5A35-861FC3BA8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33C7A69-6828-24A8-D1B9-F2E36A0788DD}"/>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A9C5D22A-E27A-99FE-1D68-B19C9FA422F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C1944-5ED8-4FE4-A019-D7E58DFB89E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1381410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B9978AC-2B97-93EE-83B2-ACA4561CC9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B356DF7-1A3B-B32C-6085-7E7A85FA2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8A7B038-0714-79E3-1B1D-34085F0D9D50}"/>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6AF2B396-20E9-6E37-E271-CAD1F9CBFBD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C1944-5ED8-4FE4-A019-D7E58DFB89E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2100094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F32F6-21A5-4057-AEA2-23EB81EC2ADA}"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99257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F32F6-21A5-4057-AEA2-23EB81EC2ADA}"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1223722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86361BB-3707-15EC-6931-6E5FE5A4A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1D20885-FB16-970C-553A-6268B1D1FA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6D1D146-CFF7-6F81-906B-C5BCEBA3BF9D}"/>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5EBD9BD2-0796-679D-C3C3-3FD83887D5F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C1944-5ED8-4FE4-A019-D7E58DFB89E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14017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6DAC72-CD43-03CD-D1D1-085BABE2C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E3738BD-BD9C-BCEA-6205-C40B81F23C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C5C5BD9-CB2D-8824-056B-2A75C3F2A4A4}"/>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375605C2-64FE-73C0-DD90-532631E517E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C1944-5ED8-4FE4-A019-D7E58DFB89E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3438875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DD5E66-3779-042A-B04C-F10E2C98C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09B143D-ADC5-53DC-BF60-85FB871FEE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6816A0D-FBEC-85C1-FDA1-4BF92C7A2EB0}"/>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3A7EFA13-F0DF-17D4-6439-4DCC89B2884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C1944-5ED8-4FE4-A019-D7E58DFB89E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1516041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5D9B1AE-F77B-2A88-1010-8D46B7FCE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8F524B8-36EC-3F49-EB10-A7B242132A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A7EC5D2-4777-6DCD-4FAE-E25F2D118CDB}"/>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4CC06B7E-A1FE-8B95-28B3-2B98BD6FDC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F32F6-21A5-4057-AEA2-23EB81EC2ADA}"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25883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AF42E17-0E3A-632A-9A9F-AF5AEBDAF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B60CAFA-D808-279F-39A8-1165BD5A7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EF51BEC-709A-F475-3765-A4413091EB7C}"/>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C1240928-8E32-AEB3-7E36-82B5530DDD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F32F6-21A5-4057-AEA2-23EB81EC2ADA}"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2603204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3B949E7-E209-C0BE-6741-90E364FFF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033F839B-1C52-6440-8341-59626E859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6439AAE-26D6-3049-839A-147C397F5EF1}"/>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AE560698-E13E-71BE-DB67-CADF1E9B44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F32F6-21A5-4057-AEA2-23EB81EC2ADA}"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490695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4B13487-DB55-B343-561C-6F68693FF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594BE72-D449-5297-6C8F-40854422A1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BBDAE45-752C-7E76-CA30-0613A655997D}"/>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xmlns="" id="{D4100089-6553-27B3-6F55-CD6A23A1A5E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9C1944-5ED8-4FE4-A019-D7E58DFB89E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29258862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1ECF12-D9F6-5810-9BA3-36785EAE6B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xmlns="" id="{62CF85F5-A051-DD5A-E808-3B17FBCD98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xmlns="" id="{47D1B119-10A7-D78E-3EAF-A2E6D82FE8AE}"/>
              </a:ext>
            </a:extLst>
          </p:cNvPr>
          <p:cNvSpPr>
            <a:spLocks noGrp="1"/>
          </p:cNvSpPr>
          <p:nvPr>
            <p:ph type="dt" sz="half" idx="10"/>
          </p:nvPr>
        </p:nvSpPr>
        <p:spPr/>
        <p:txBody>
          <a:bodyPr/>
          <a:lstStyle/>
          <a:p>
            <a:fld id="{7210C147-848C-4A64-8F9E-EB533C2E2F25}" type="datetime1">
              <a:rPr lang="en-US" smtClean="0"/>
              <a:pPr/>
              <a:t>10/13/2026</a:t>
            </a:fld>
            <a:endParaRPr lang="el-GR"/>
          </a:p>
        </p:txBody>
      </p:sp>
      <p:sp>
        <p:nvSpPr>
          <p:cNvPr id="5" name="Footer Placeholder 4">
            <a:extLst>
              <a:ext uri="{FF2B5EF4-FFF2-40B4-BE49-F238E27FC236}">
                <a16:creationId xmlns:a16="http://schemas.microsoft.com/office/drawing/2014/main" xmlns="" id="{B62C908F-2F61-2CC6-563D-BEBA1ED99EF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xmlns="" id="{CA8BCED2-F604-826C-FF5E-C35412C8CEBD}"/>
              </a:ext>
            </a:extLst>
          </p:cNvPr>
          <p:cNvSpPr>
            <a:spLocks noGrp="1"/>
          </p:cNvSpPr>
          <p:nvPr>
            <p:ph type="sldNum" sz="quarter" idx="12"/>
          </p:nvPr>
        </p:nvSpPr>
        <p:spPr/>
        <p:txBody>
          <a:bodyPr/>
          <a:lstStyle/>
          <a:p>
            <a:fld id="{240B4C96-8CD7-4457-8E52-9CE103A20E27}" type="slidenum">
              <a:rPr lang="el-GR" smtClean="0"/>
              <a:pPr/>
              <a:t>‹#›</a:t>
            </a:fld>
            <a:endParaRPr lang="el-GR"/>
          </a:p>
        </p:txBody>
      </p:sp>
      <p:pic>
        <p:nvPicPr>
          <p:cNvPr id="7" name="Picture 6">
            <a:extLst>
              <a:ext uri="{FF2B5EF4-FFF2-40B4-BE49-F238E27FC236}">
                <a16:creationId xmlns:a16="http://schemas.microsoft.com/office/drawing/2014/main" xmlns="" id="{953D619B-5650-A34A-7519-A6970FD125EE}"/>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991094" y="332307"/>
            <a:ext cx="3989070" cy="257175"/>
          </a:xfrm>
          <a:prstGeom prst="rect">
            <a:avLst/>
          </a:prstGeom>
        </p:spPr>
      </p:pic>
    </p:spTree>
    <p:extLst>
      <p:ext uri="{BB962C8B-B14F-4D97-AF65-F5344CB8AC3E}">
        <p14:creationId xmlns:p14="http://schemas.microsoft.com/office/powerpoint/2010/main" xmlns="" val="2354806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63DF03-38C8-302F-3917-EFFF655866FC}"/>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xmlns="" id="{88EBD658-F56F-8D3E-C818-3C84CCB0A5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xmlns="" id="{C5C166AE-470C-D217-661A-CD19CB56D1DF}"/>
              </a:ext>
            </a:extLst>
          </p:cNvPr>
          <p:cNvSpPr>
            <a:spLocks noGrp="1"/>
          </p:cNvSpPr>
          <p:nvPr>
            <p:ph type="dt" sz="half" idx="10"/>
          </p:nvPr>
        </p:nvSpPr>
        <p:spPr/>
        <p:txBody>
          <a:bodyPr/>
          <a:lstStyle/>
          <a:p>
            <a:fld id="{0F23BC19-A7D2-4C23-82FE-F6093CDE33F6}" type="datetime1">
              <a:rPr lang="en-US" smtClean="0"/>
              <a:pPr/>
              <a:t>10/13/2026</a:t>
            </a:fld>
            <a:endParaRPr lang="el-GR"/>
          </a:p>
        </p:txBody>
      </p:sp>
      <p:sp>
        <p:nvSpPr>
          <p:cNvPr id="5" name="Footer Placeholder 4">
            <a:extLst>
              <a:ext uri="{FF2B5EF4-FFF2-40B4-BE49-F238E27FC236}">
                <a16:creationId xmlns:a16="http://schemas.microsoft.com/office/drawing/2014/main" xmlns="" id="{965ED913-FA5C-3602-A62C-2F54941EBB8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xmlns="" id="{35E550C9-A07F-C6F2-33A3-D9B3038A9BD0}"/>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346653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F4E812-9FBF-4DDB-CE52-2D1AF589DC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xmlns="" id="{23ADFEE5-AFF7-0F27-BA63-9A2B26373B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B2A7F7E-C395-C86F-100F-A30AAD1221E2}"/>
              </a:ext>
            </a:extLst>
          </p:cNvPr>
          <p:cNvSpPr>
            <a:spLocks noGrp="1"/>
          </p:cNvSpPr>
          <p:nvPr>
            <p:ph type="dt" sz="half" idx="10"/>
          </p:nvPr>
        </p:nvSpPr>
        <p:spPr/>
        <p:txBody>
          <a:bodyPr/>
          <a:lstStyle/>
          <a:p>
            <a:fld id="{3AD9DCD2-40AC-4FD9-AE24-2561E3BD0EFF}" type="datetime1">
              <a:rPr lang="en-US" smtClean="0"/>
              <a:pPr/>
              <a:t>10/13/2026</a:t>
            </a:fld>
            <a:endParaRPr lang="el-GR"/>
          </a:p>
        </p:txBody>
      </p:sp>
      <p:sp>
        <p:nvSpPr>
          <p:cNvPr id="5" name="Footer Placeholder 4">
            <a:extLst>
              <a:ext uri="{FF2B5EF4-FFF2-40B4-BE49-F238E27FC236}">
                <a16:creationId xmlns:a16="http://schemas.microsoft.com/office/drawing/2014/main" xmlns="" id="{0729DADE-8836-721C-F686-AC30AD978A0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xmlns="" id="{B89F500A-BE59-B055-8B7E-3F343AF60423}"/>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2106697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A5F091-06C7-2FBE-1539-0A354149EAEA}"/>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xmlns="" id="{B016A6EF-CE3F-F6F5-AB4D-5399CBF2D7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xmlns="" id="{171FED69-2363-3152-3C38-763328B318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xmlns="" id="{36BBD50F-DCEC-1CDA-24E0-93009E8A1AF1}"/>
              </a:ext>
            </a:extLst>
          </p:cNvPr>
          <p:cNvSpPr>
            <a:spLocks noGrp="1"/>
          </p:cNvSpPr>
          <p:nvPr>
            <p:ph type="dt" sz="half" idx="10"/>
          </p:nvPr>
        </p:nvSpPr>
        <p:spPr/>
        <p:txBody>
          <a:bodyPr/>
          <a:lstStyle/>
          <a:p>
            <a:fld id="{BB736D1F-571F-42CF-886D-E6EFBF5D2AA7}" type="datetime1">
              <a:rPr lang="en-US" smtClean="0"/>
              <a:pPr/>
              <a:t>10/13/2026</a:t>
            </a:fld>
            <a:endParaRPr lang="el-GR"/>
          </a:p>
        </p:txBody>
      </p:sp>
      <p:sp>
        <p:nvSpPr>
          <p:cNvPr id="6" name="Footer Placeholder 5">
            <a:extLst>
              <a:ext uri="{FF2B5EF4-FFF2-40B4-BE49-F238E27FC236}">
                <a16:creationId xmlns:a16="http://schemas.microsoft.com/office/drawing/2014/main" xmlns="" id="{3AD81A00-1B95-14F7-29D4-29B494C41474}"/>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xmlns="" id="{BAEA1F50-3D48-ECD4-1371-0E4F378D9CBB}"/>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3848340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3AF4FA-101A-671E-02D0-D031191EF155}"/>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xmlns="" id="{EA344921-BF5A-CA49-46BF-1860376E5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E0B65C5-48BA-30A8-E301-65BF4060C2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xmlns="" id="{0DA527BB-7F9D-A5B9-F60E-2BB5418288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3A3AC31-2048-23F8-E71C-28FBA73A80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xmlns="" id="{5B50CD99-3ECF-4B29-1C61-D6DA223517C2}"/>
              </a:ext>
            </a:extLst>
          </p:cNvPr>
          <p:cNvSpPr>
            <a:spLocks noGrp="1"/>
          </p:cNvSpPr>
          <p:nvPr>
            <p:ph type="dt" sz="half" idx="10"/>
          </p:nvPr>
        </p:nvSpPr>
        <p:spPr/>
        <p:txBody>
          <a:bodyPr/>
          <a:lstStyle/>
          <a:p>
            <a:fld id="{4A808F57-D7BE-450A-82BD-98089A18FED0}" type="datetime1">
              <a:rPr lang="en-US" smtClean="0"/>
              <a:pPr/>
              <a:t>10/13/2026</a:t>
            </a:fld>
            <a:endParaRPr lang="el-GR"/>
          </a:p>
        </p:txBody>
      </p:sp>
      <p:sp>
        <p:nvSpPr>
          <p:cNvPr id="8" name="Footer Placeholder 7">
            <a:extLst>
              <a:ext uri="{FF2B5EF4-FFF2-40B4-BE49-F238E27FC236}">
                <a16:creationId xmlns:a16="http://schemas.microsoft.com/office/drawing/2014/main" xmlns="" id="{431898AC-0CD2-9078-B638-B8338A2C28D2}"/>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xmlns="" id="{70CC7C39-05E9-6FAA-336B-9EC6B511410A}"/>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1142753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60F473-54FD-6387-71F1-3A8644B18669}"/>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xmlns="" id="{27A9D6BE-096D-D1BD-06B2-4E2C2B44DDA5}"/>
              </a:ext>
            </a:extLst>
          </p:cNvPr>
          <p:cNvSpPr>
            <a:spLocks noGrp="1"/>
          </p:cNvSpPr>
          <p:nvPr>
            <p:ph type="dt" sz="half" idx="10"/>
          </p:nvPr>
        </p:nvSpPr>
        <p:spPr/>
        <p:txBody>
          <a:bodyPr/>
          <a:lstStyle/>
          <a:p>
            <a:fld id="{16A159EF-E0E3-4631-9D44-5E52D573AFD9}" type="datetime1">
              <a:rPr lang="en-US" smtClean="0"/>
              <a:pPr/>
              <a:t>10/13/2026</a:t>
            </a:fld>
            <a:endParaRPr lang="el-GR"/>
          </a:p>
        </p:txBody>
      </p:sp>
      <p:sp>
        <p:nvSpPr>
          <p:cNvPr id="4" name="Footer Placeholder 3">
            <a:extLst>
              <a:ext uri="{FF2B5EF4-FFF2-40B4-BE49-F238E27FC236}">
                <a16:creationId xmlns:a16="http://schemas.microsoft.com/office/drawing/2014/main" xmlns="" id="{97AD2758-06EB-AD8A-1A45-D9A4276C0ECC}"/>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xmlns="" id="{1F6A2165-73C6-6293-B48F-F299CF528F10}"/>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127106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18E5DD4-AB1C-AB79-781B-98FA8085A7E1}"/>
              </a:ext>
            </a:extLst>
          </p:cNvPr>
          <p:cNvSpPr>
            <a:spLocks noGrp="1"/>
          </p:cNvSpPr>
          <p:nvPr>
            <p:ph type="dt" sz="half" idx="10"/>
          </p:nvPr>
        </p:nvSpPr>
        <p:spPr/>
        <p:txBody>
          <a:bodyPr/>
          <a:lstStyle/>
          <a:p>
            <a:fld id="{8FB2019C-B555-46CB-BCEE-3147588973EA}" type="datetime1">
              <a:rPr lang="en-US" smtClean="0"/>
              <a:pPr/>
              <a:t>10/13/2026</a:t>
            </a:fld>
            <a:endParaRPr lang="el-GR"/>
          </a:p>
        </p:txBody>
      </p:sp>
      <p:sp>
        <p:nvSpPr>
          <p:cNvPr id="3" name="Footer Placeholder 2">
            <a:extLst>
              <a:ext uri="{FF2B5EF4-FFF2-40B4-BE49-F238E27FC236}">
                <a16:creationId xmlns:a16="http://schemas.microsoft.com/office/drawing/2014/main" xmlns="" id="{C8284CB0-9802-5235-F374-77A63060E83D}"/>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xmlns="" id="{2341FEAD-8B15-567A-59F3-1DB8FEAA6D56}"/>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1204582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87A61A-FC78-11D2-1B69-558FEBFFA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xmlns="" id="{2F1C72BE-79AE-7B77-FDF9-9136F65755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xmlns="" id="{FACFFE37-E656-1DD7-F9A3-4F82469402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48829C2-4461-F7BD-B6F7-EFB07DCF5886}"/>
              </a:ext>
            </a:extLst>
          </p:cNvPr>
          <p:cNvSpPr>
            <a:spLocks noGrp="1"/>
          </p:cNvSpPr>
          <p:nvPr>
            <p:ph type="dt" sz="half" idx="10"/>
          </p:nvPr>
        </p:nvSpPr>
        <p:spPr/>
        <p:txBody>
          <a:bodyPr/>
          <a:lstStyle/>
          <a:p>
            <a:fld id="{42024B20-EB4A-48EA-BD53-1E2A3390F083}" type="datetime1">
              <a:rPr lang="en-US" smtClean="0"/>
              <a:pPr/>
              <a:t>10/13/2026</a:t>
            </a:fld>
            <a:endParaRPr lang="el-GR"/>
          </a:p>
        </p:txBody>
      </p:sp>
      <p:sp>
        <p:nvSpPr>
          <p:cNvPr id="6" name="Footer Placeholder 5">
            <a:extLst>
              <a:ext uri="{FF2B5EF4-FFF2-40B4-BE49-F238E27FC236}">
                <a16:creationId xmlns:a16="http://schemas.microsoft.com/office/drawing/2014/main" xmlns="" id="{1190496B-6FB6-A25F-A4B7-9B99613CF05E}"/>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xmlns="" id="{036C51CA-7282-91EB-346D-B08E68B0C046}"/>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3100966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06269D-7534-03EA-8631-FE3A3F8552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xmlns="" id="{F216417E-3B27-EC2B-F248-F98C195F01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xmlns="" id="{80C35260-60E5-B3D9-54D7-BDE2CF341D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56A2411-53B5-2FB8-CB95-2876341EC09C}"/>
              </a:ext>
            </a:extLst>
          </p:cNvPr>
          <p:cNvSpPr>
            <a:spLocks noGrp="1"/>
          </p:cNvSpPr>
          <p:nvPr>
            <p:ph type="dt" sz="half" idx="10"/>
          </p:nvPr>
        </p:nvSpPr>
        <p:spPr/>
        <p:txBody>
          <a:bodyPr/>
          <a:lstStyle/>
          <a:p>
            <a:fld id="{D3805F5A-D3B6-4E45-B28D-62F3D5246B6D}" type="datetime1">
              <a:rPr lang="en-US" smtClean="0"/>
              <a:pPr/>
              <a:t>10/13/2026</a:t>
            </a:fld>
            <a:endParaRPr lang="el-GR"/>
          </a:p>
        </p:txBody>
      </p:sp>
      <p:sp>
        <p:nvSpPr>
          <p:cNvPr id="6" name="Footer Placeholder 5">
            <a:extLst>
              <a:ext uri="{FF2B5EF4-FFF2-40B4-BE49-F238E27FC236}">
                <a16:creationId xmlns:a16="http://schemas.microsoft.com/office/drawing/2014/main" xmlns="" id="{A812B4A3-BA83-FE1F-6879-9F6E7D2DA6AB}"/>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xmlns="" id="{B108C374-6492-437C-E721-9BF90D528406}"/>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3529886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6370AF-79A5-E5C5-EF5E-6B4836E10619}"/>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xmlns="" id="{A510D256-93C7-A902-B888-4D84A894E4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xmlns="" id="{02685D3A-A79D-B40F-CC69-7B7F26E19EF2}"/>
              </a:ext>
            </a:extLst>
          </p:cNvPr>
          <p:cNvSpPr>
            <a:spLocks noGrp="1"/>
          </p:cNvSpPr>
          <p:nvPr>
            <p:ph type="dt" sz="half" idx="10"/>
          </p:nvPr>
        </p:nvSpPr>
        <p:spPr/>
        <p:txBody>
          <a:bodyPr/>
          <a:lstStyle/>
          <a:p>
            <a:fld id="{E2226774-EB4A-4D5F-A006-ED9BAE1DF527}" type="datetime1">
              <a:rPr lang="en-US" smtClean="0"/>
              <a:pPr/>
              <a:t>10/13/2026</a:t>
            </a:fld>
            <a:endParaRPr lang="el-GR"/>
          </a:p>
        </p:txBody>
      </p:sp>
      <p:sp>
        <p:nvSpPr>
          <p:cNvPr id="5" name="Footer Placeholder 4">
            <a:extLst>
              <a:ext uri="{FF2B5EF4-FFF2-40B4-BE49-F238E27FC236}">
                <a16:creationId xmlns:a16="http://schemas.microsoft.com/office/drawing/2014/main" xmlns="" id="{F4D288AF-69BC-3E31-EE0A-07F5C7D4EED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xmlns="" id="{4FFC48FC-7A3E-F28E-BFBA-D0DE86FDCBD2}"/>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3422921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D38B748-0418-7BDC-8E0D-08209A2A0D1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xmlns="" id="{7A3F5694-FFF3-9F3F-326C-F0D849EE5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xmlns="" id="{D9259210-65CE-4DF3-AE79-E7D21D50FA0C}"/>
              </a:ext>
            </a:extLst>
          </p:cNvPr>
          <p:cNvSpPr>
            <a:spLocks noGrp="1"/>
          </p:cNvSpPr>
          <p:nvPr>
            <p:ph type="dt" sz="half" idx="10"/>
          </p:nvPr>
        </p:nvSpPr>
        <p:spPr/>
        <p:txBody>
          <a:bodyPr/>
          <a:lstStyle/>
          <a:p>
            <a:fld id="{1F1CAD1E-77CC-4752-9BEB-F91C51231ED6}" type="datetime1">
              <a:rPr lang="en-US" smtClean="0"/>
              <a:pPr/>
              <a:t>10/13/2026</a:t>
            </a:fld>
            <a:endParaRPr lang="el-GR"/>
          </a:p>
        </p:txBody>
      </p:sp>
      <p:sp>
        <p:nvSpPr>
          <p:cNvPr id="5" name="Footer Placeholder 4">
            <a:extLst>
              <a:ext uri="{FF2B5EF4-FFF2-40B4-BE49-F238E27FC236}">
                <a16:creationId xmlns:a16="http://schemas.microsoft.com/office/drawing/2014/main" xmlns="" id="{05B91F1C-43C2-A946-A815-E3961BEA4D5A}"/>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xmlns="" id="{009D3BB2-5AED-4A08-0993-FF6E5D81F3FA}"/>
              </a:ext>
            </a:extLst>
          </p:cNvPr>
          <p:cNvSpPr>
            <a:spLocks noGrp="1"/>
          </p:cNvSpPr>
          <p:nvPr>
            <p:ph type="sldNum" sz="quarter" idx="12"/>
          </p:nvPr>
        </p:nvSpPr>
        <p:spPr/>
        <p:txBody>
          <a:body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379512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67C0C22-EBDA-4130-87AE-CB28BC19B077}"/>
              </a:ext>
            </a:extLst>
          </p:cNvPr>
          <p:cNvSpPr>
            <a:spLocks noGrp="1"/>
          </p:cNvSpPr>
          <p:nvPr>
            <p:ph type="dt" sz="half" idx="10"/>
          </p:nvPr>
        </p:nvSpPr>
        <p:spPr/>
        <p:txBody>
          <a:bodyPr/>
          <a:lstStyle/>
          <a:p>
            <a:fld id="{F869262D-CDF0-4F2C-B225-9EB6423C60FC}" type="datetime1">
              <a:rPr lang="en-US" smtClean="0"/>
              <a:pPr/>
              <a:t>10/13/2026</a:t>
            </a:fld>
            <a:endParaRPr lang="en-US" dirty="0"/>
          </a:p>
        </p:txBody>
      </p:sp>
      <p:sp>
        <p:nvSpPr>
          <p:cNvPr id="5" name="Footer Placeholder 4">
            <a:extLst>
              <a:ext uri="{FF2B5EF4-FFF2-40B4-BE49-F238E27FC236}">
                <a16:creationId xmlns:a16="http://schemas.microsoft.com/office/drawing/2014/main" xmlns=""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9FA7B86-E610-42EA-B4DC-C2F447785273}"/>
              </a:ext>
            </a:extLst>
          </p:cNvPr>
          <p:cNvSpPr>
            <a:spLocks noGrp="1"/>
          </p:cNvSpPr>
          <p:nvPr>
            <p:ph type="sldNum" sz="quarter" idx="12"/>
          </p:nvPr>
        </p:nvSpPr>
        <p:spPr>
          <a:xfrm>
            <a:off x="9176657" y="6355443"/>
            <a:ext cx="2743200" cy="365125"/>
          </a:xfrm>
        </p:spPr>
        <p:txBody>
          <a:bodyPr/>
          <a:lstStyle>
            <a:lvl1pPr>
              <a:defRPr lang="en-US" sz="1600" kern="1200" cap="none" spc="0" baseline="0" smtClean="0">
                <a:solidFill>
                  <a:schemeClr val="accent2"/>
                </a:solidFill>
                <a:effectLst>
                  <a:outerShdw blurRad="38100" dist="38100" dir="2700000" algn="tl">
                    <a:srgbClr val="000000">
                      <a:alpha val="43137"/>
                    </a:srgbClr>
                  </a:outerShdw>
                </a:effectLst>
                <a:latin typeface="+mn-lt"/>
                <a:ea typeface="+mn-ea"/>
                <a:cs typeface="+mn-cs"/>
              </a:defRPr>
            </a:lvl1pPr>
          </a:lstStyle>
          <a:p>
            <a:fld id="{4854181D-6920-4594-9A5D-6CE56DC9F8B2}" type="slidenum">
              <a:rPr lang="el-GR" smtClean="0"/>
              <a:pPr/>
              <a:t>‹#›</a:t>
            </a:fld>
            <a:endParaRPr lang="el-GR" dirty="0"/>
          </a:p>
        </p:txBody>
      </p:sp>
    </p:spTree>
    <p:extLst>
      <p:ext uri="{BB962C8B-B14F-4D97-AF65-F5344CB8AC3E}">
        <p14:creationId xmlns:p14="http://schemas.microsoft.com/office/powerpoint/2010/main" xmlns="" val="3577784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9FF209-11EE-4A3F-9685-A155FECD0DC8}"/>
              </a:ext>
            </a:extLst>
          </p:cNvPr>
          <p:cNvSpPr>
            <a:spLocks noGrp="1"/>
          </p:cNvSpPr>
          <p:nvPr>
            <p:ph type="title"/>
          </p:nvPr>
        </p:nvSpPr>
        <p:spPr>
          <a:xfrm>
            <a:off x="283029" y="223611"/>
            <a:ext cx="11604171" cy="693115"/>
          </a:xfrm>
        </p:spPr>
        <p:txBody>
          <a:bodyPr>
            <a:normAutofit/>
          </a:bodyPr>
          <a:lstStyle>
            <a:lvl1pPr>
              <a:defRPr sz="2400">
                <a:solidFill>
                  <a:schemeClr val="accent2"/>
                </a:solidFill>
                <a:effectLst>
                  <a:outerShdw blurRad="38100" dist="38100" dir="2700000" algn="tl">
                    <a:srgbClr val="000000">
                      <a:alpha val="43137"/>
                    </a:srgbClr>
                  </a:outerShdw>
                </a:effectLst>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0A47AF11-F208-4FDA-9E19-D6CA3472134E}"/>
              </a:ext>
            </a:extLst>
          </p:cNvPr>
          <p:cNvSpPr>
            <a:spLocks noGrp="1"/>
          </p:cNvSpPr>
          <p:nvPr>
            <p:ph idx="1"/>
          </p:nvPr>
        </p:nvSpPr>
        <p:spPr>
          <a:xfrm>
            <a:off x="283029" y="1001486"/>
            <a:ext cx="11604171" cy="527010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96E82FA1-02B7-467E-9F16-D178149407C5}"/>
              </a:ext>
            </a:extLst>
          </p:cNvPr>
          <p:cNvSpPr>
            <a:spLocks noGrp="1"/>
          </p:cNvSpPr>
          <p:nvPr>
            <p:ph type="dt" sz="half" idx="10"/>
          </p:nvPr>
        </p:nvSpPr>
        <p:spPr>
          <a:xfrm>
            <a:off x="283029" y="6356350"/>
            <a:ext cx="2743200" cy="365125"/>
          </a:xfrm>
        </p:spPr>
        <p:txBody>
          <a:bodyPr/>
          <a:lstStyle/>
          <a:p>
            <a:fld id="{4AF26942-D2BB-421A-A2A9-8D50A83D157F}" type="datetime1">
              <a:rPr lang="en-US" smtClean="0"/>
              <a:pPr/>
              <a:t>10/13/2026</a:t>
            </a:fld>
            <a:endParaRPr lang="en-US" dirty="0"/>
          </a:p>
        </p:txBody>
      </p:sp>
      <p:sp>
        <p:nvSpPr>
          <p:cNvPr id="5" name="Footer Placeholder 4">
            <a:extLst>
              <a:ext uri="{FF2B5EF4-FFF2-40B4-BE49-F238E27FC236}">
                <a16:creationId xmlns:a16="http://schemas.microsoft.com/office/drawing/2014/main" xmlns="" id="{6D389247-FB8A-4494-859B-B3754B02A5EE}"/>
              </a:ext>
            </a:extLst>
          </p:cNvPr>
          <p:cNvSpPr>
            <a:spLocks noGrp="1"/>
          </p:cNvSpPr>
          <p:nvPr>
            <p:ph type="ftr" sz="quarter" idx="11"/>
          </p:nvPr>
        </p:nvSpPr>
        <p:spPr/>
        <p:txBody>
          <a:bodyPr/>
          <a:lstStyle/>
          <a:p>
            <a:endParaRPr lang="en-US"/>
          </a:p>
        </p:txBody>
      </p:sp>
      <p:cxnSp>
        <p:nvCxnSpPr>
          <p:cNvPr id="7" name="Straight Connector 6">
            <a:extLst>
              <a:ext uri="{FF2B5EF4-FFF2-40B4-BE49-F238E27FC236}">
                <a16:creationId xmlns:a16="http://schemas.microsoft.com/office/drawing/2014/main" xmlns="" id="{C6E469F1-F04B-6756-E265-347733082E71}"/>
              </a:ext>
            </a:extLst>
          </p:cNvPr>
          <p:cNvCxnSpPr/>
          <p:nvPr userDrawn="1"/>
        </p:nvCxnSpPr>
        <p:spPr>
          <a:xfrm>
            <a:off x="258106" y="947277"/>
            <a:ext cx="11454923" cy="0"/>
          </a:xfrm>
          <a:prstGeom prst="line">
            <a:avLst/>
          </a:prstGeom>
          <a:ln>
            <a:solidFill>
              <a:schemeClr val="accent2">
                <a:lumMod val="60000"/>
                <a:lumOff val="40000"/>
              </a:schemeClr>
            </a:solidFill>
          </a:ln>
          <a:effectLst>
            <a:outerShdw blurRad="50800" dist="38100" dir="2700000" algn="tl"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pic>
        <p:nvPicPr>
          <p:cNvPr id="10" name="Picture 9" descr="A group of neon lights in a triangle shape&#10;&#10;Description automatically generated">
            <a:extLst>
              <a:ext uri="{FF2B5EF4-FFF2-40B4-BE49-F238E27FC236}">
                <a16:creationId xmlns:a16="http://schemas.microsoft.com/office/drawing/2014/main" xmlns="" id="{45011958-8C09-0FA4-DA3B-4DB1FBF3E90D}"/>
              </a:ext>
            </a:extLst>
          </p:cNvPr>
          <p:cNvPicPr>
            <a:picLocks noChangeAspect="1"/>
          </p:cNvPicPr>
          <p:nvPr userDrawn="1"/>
        </p:nvPicPr>
        <p:blipFill>
          <a:blip r:embed="rId2" cstate="print">
            <a:alphaModFix amt="60000"/>
            <a:extLst>
              <a:ext uri="{28A0092B-C50C-407E-A947-70E740481C1C}">
                <a14:useLocalDpi xmlns:a14="http://schemas.microsoft.com/office/drawing/2010/main" xmlns="" val="0"/>
              </a:ext>
            </a:extLst>
          </a:blip>
          <a:stretch>
            <a:fillRect/>
          </a:stretch>
        </p:blipFill>
        <p:spPr>
          <a:xfrm>
            <a:off x="11593995" y="6271591"/>
            <a:ext cx="586409" cy="586409"/>
          </a:xfrm>
          <a:prstGeom prst="flowChartConnector">
            <a:avLst/>
          </a:prstGeom>
          <a:effectLst>
            <a:outerShdw blurRad="50800" dist="38100" dir="2700000" algn="tl" rotWithShape="0">
              <a:prstClr val="black">
                <a:alpha val="40000"/>
              </a:prstClr>
            </a:outerShdw>
          </a:effectLst>
        </p:spPr>
      </p:pic>
      <p:sp>
        <p:nvSpPr>
          <p:cNvPr id="11" name="Slide Number Placeholder 5">
            <a:extLst>
              <a:ext uri="{FF2B5EF4-FFF2-40B4-BE49-F238E27FC236}">
                <a16:creationId xmlns:a16="http://schemas.microsoft.com/office/drawing/2014/main" xmlns="" id="{1804ED1D-D212-B282-A98D-AFD7F5B8716C}"/>
              </a:ext>
            </a:extLst>
          </p:cNvPr>
          <p:cNvSpPr>
            <a:spLocks noGrp="1"/>
          </p:cNvSpPr>
          <p:nvPr>
            <p:ph type="sldNum" sz="quarter" idx="12"/>
          </p:nvPr>
        </p:nvSpPr>
        <p:spPr>
          <a:xfrm>
            <a:off x="9342649" y="6410513"/>
            <a:ext cx="2743200" cy="365125"/>
          </a:xfrm>
        </p:spPr>
        <p:txBody>
          <a:bodyPr/>
          <a:lstStyle>
            <a:lvl1pPr>
              <a:defRPr sz="1600">
                <a:solidFill>
                  <a:schemeClr val="bg1"/>
                </a:solidFill>
                <a:effectLst>
                  <a:outerShdw blurRad="38100" dist="38100" dir="2700000" algn="tl">
                    <a:srgbClr val="000000">
                      <a:alpha val="43137"/>
                    </a:srgbClr>
                  </a:outerShdw>
                </a:effectLst>
              </a:defRPr>
            </a:lvl1pPr>
          </a:lstStyle>
          <a:p>
            <a:fld id="{4854181D-6920-4594-9A5D-6CE56DC9F8B2}" type="slidenum">
              <a:rPr lang="en-US" smtClean="0"/>
              <a:pPr/>
              <a:t>‹#›</a:t>
            </a:fld>
            <a:endParaRPr lang="en-US" dirty="0"/>
          </a:p>
        </p:txBody>
      </p:sp>
      <p:pic>
        <p:nvPicPr>
          <p:cNvPr id="6" name="Picture 5">
            <a:extLst>
              <a:ext uri="{FF2B5EF4-FFF2-40B4-BE49-F238E27FC236}">
                <a16:creationId xmlns:a16="http://schemas.microsoft.com/office/drawing/2014/main" xmlns="" id="{D90A9DF8-5454-5B5A-E572-0D065CDA17E2}"/>
              </a:ext>
            </a:extLst>
          </p:cNvPr>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4101465" y="6466706"/>
            <a:ext cx="3989070" cy="257175"/>
          </a:xfrm>
          <a:prstGeom prst="rect">
            <a:avLst/>
          </a:prstGeom>
        </p:spPr>
      </p:pic>
    </p:spTree>
    <p:extLst>
      <p:ext uri="{BB962C8B-B14F-4D97-AF65-F5344CB8AC3E}">
        <p14:creationId xmlns:p14="http://schemas.microsoft.com/office/powerpoint/2010/main" xmlns="" val="1082758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AA5F313-1240-47AE-A026-7F349292B5CA}"/>
              </a:ext>
            </a:extLst>
          </p:cNvPr>
          <p:cNvSpPr>
            <a:spLocks noGrp="1"/>
          </p:cNvSpPr>
          <p:nvPr>
            <p:ph type="dt" sz="half" idx="10"/>
          </p:nvPr>
        </p:nvSpPr>
        <p:spPr/>
        <p:txBody>
          <a:bodyPr/>
          <a:lstStyle/>
          <a:p>
            <a:fld id="{417F51EA-6FAA-448C-B563-B441174D2619}" type="datetime1">
              <a:rPr lang="en-US" smtClean="0"/>
              <a:pPr/>
              <a:t>10/13/2026</a:t>
            </a:fld>
            <a:endParaRPr lang="en-US"/>
          </a:p>
        </p:txBody>
      </p:sp>
      <p:sp>
        <p:nvSpPr>
          <p:cNvPr id="5" name="Footer Placeholder 4">
            <a:extLst>
              <a:ext uri="{FF2B5EF4-FFF2-40B4-BE49-F238E27FC236}">
                <a16:creationId xmlns:a16="http://schemas.microsoft.com/office/drawing/2014/main" xmlns=""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494C5B6-1598-48B4-9B3A-3078FDBE90B7}"/>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9" name="Freeform: Shape 8">
            <a:extLst>
              <a:ext uri="{FF2B5EF4-FFF2-40B4-BE49-F238E27FC236}">
                <a16:creationId xmlns:a16="http://schemas.microsoft.com/office/drawing/2014/main" xmlns=""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xmlns=""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583213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3D8B65F-F709-469F-9961-4D01896CAA12}"/>
              </a:ext>
            </a:extLst>
          </p:cNvPr>
          <p:cNvSpPr>
            <a:spLocks noGrp="1"/>
          </p:cNvSpPr>
          <p:nvPr>
            <p:ph type="dt" sz="half" idx="10"/>
          </p:nvPr>
        </p:nvSpPr>
        <p:spPr/>
        <p:txBody>
          <a:bodyPr/>
          <a:lstStyle/>
          <a:p>
            <a:fld id="{3A500BFB-4C01-42D5-A4E7-B955623653AB}" type="datetime1">
              <a:rPr lang="en-US" smtClean="0"/>
              <a:pPr/>
              <a:t>10/13/2026</a:t>
            </a:fld>
            <a:endParaRPr lang="en-US"/>
          </a:p>
        </p:txBody>
      </p:sp>
      <p:sp>
        <p:nvSpPr>
          <p:cNvPr id="6" name="Footer Placeholder 5">
            <a:extLst>
              <a:ext uri="{FF2B5EF4-FFF2-40B4-BE49-F238E27FC236}">
                <a16:creationId xmlns:a16="http://schemas.microsoft.com/office/drawing/2014/main" xmlns=""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100D60B-86A1-479D-BCE8-06D2C3DBC94E}"/>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8" name="Freeform: Shape 7">
            <a:extLst>
              <a:ext uri="{FF2B5EF4-FFF2-40B4-BE49-F238E27FC236}">
                <a16:creationId xmlns:a16="http://schemas.microsoft.com/office/drawing/2014/main" xmlns=""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xmlns=""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103539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A8A5018-8A77-40E8-B159-4894ECF228B1}"/>
              </a:ext>
            </a:extLst>
          </p:cNvPr>
          <p:cNvSpPr>
            <a:spLocks noGrp="1"/>
          </p:cNvSpPr>
          <p:nvPr>
            <p:ph type="dt" sz="half" idx="10"/>
          </p:nvPr>
        </p:nvSpPr>
        <p:spPr/>
        <p:txBody>
          <a:bodyPr/>
          <a:lstStyle/>
          <a:p>
            <a:fld id="{050B2510-33E6-4763-9C7C-C6EF303F2208}" type="datetime1">
              <a:rPr lang="en-US" smtClean="0"/>
              <a:pPr/>
              <a:t>10/13/2026</a:t>
            </a:fld>
            <a:endParaRPr lang="en-US"/>
          </a:p>
        </p:txBody>
      </p:sp>
      <p:sp>
        <p:nvSpPr>
          <p:cNvPr id="8" name="Footer Placeholder 7">
            <a:extLst>
              <a:ext uri="{FF2B5EF4-FFF2-40B4-BE49-F238E27FC236}">
                <a16:creationId xmlns:a16="http://schemas.microsoft.com/office/drawing/2014/main" xmlns=""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8D29F7D-B101-4950-A2C0-F350FB26D45F}"/>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10" name="Freeform: Shape 9">
            <a:extLst>
              <a:ext uri="{FF2B5EF4-FFF2-40B4-BE49-F238E27FC236}">
                <a16:creationId xmlns:a16="http://schemas.microsoft.com/office/drawing/2014/main" xmlns=""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xmlns=""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62767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E11BF3-02E8-4EB7-818E-652B82CF2C9D}"/>
              </a:ext>
            </a:extLst>
          </p:cNvPr>
          <p:cNvSpPr>
            <a:spLocks noGrp="1"/>
          </p:cNvSpPr>
          <p:nvPr>
            <p:ph type="title"/>
          </p:nvPr>
        </p:nvSpPr>
        <p:spPr>
          <a:xfrm>
            <a:off x="3230266" y="3223967"/>
            <a:ext cx="7315200" cy="2001177"/>
          </a:xfrm>
        </p:spPr>
        <p:txBody>
          <a:bodyPr anchor="t"/>
          <a:lstStyle>
            <a:lvl1pPr>
              <a:defRPr>
                <a:solidFill>
                  <a:schemeClr val="accent2"/>
                </a:solidFill>
                <a:effectLst>
                  <a:outerShdw blurRad="38100" dist="38100" dir="2700000" algn="tl">
                    <a:srgbClr val="000000">
                      <a:alpha val="43137"/>
                    </a:srgbClr>
                  </a:outerShdw>
                </a:effectLst>
              </a:defRPr>
            </a:lvl1pPr>
          </a:lstStyle>
          <a:p>
            <a:r>
              <a:rPr lang="en-US"/>
              <a:t>Click to edit Master title style</a:t>
            </a:r>
          </a:p>
        </p:txBody>
      </p:sp>
      <p:sp>
        <p:nvSpPr>
          <p:cNvPr id="3" name="Date Placeholder 2">
            <a:extLst>
              <a:ext uri="{FF2B5EF4-FFF2-40B4-BE49-F238E27FC236}">
                <a16:creationId xmlns:a16="http://schemas.microsoft.com/office/drawing/2014/main" xmlns="" id="{254D3190-B78C-42F1-9D62-F523886BBE51}"/>
              </a:ext>
            </a:extLst>
          </p:cNvPr>
          <p:cNvSpPr>
            <a:spLocks noGrp="1"/>
          </p:cNvSpPr>
          <p:nvPr>
            <p:ph type="dt" sz="half" idx="10"/>
          </p:nvPr>
        </p:nvSpPr>
        <p:spPr/>
        <p:txBody>
          <a:bodyPr/>
          <a:lstStyle/>
          <a:p>
            <a:fld id="{B432FDCB-2B68-4903-9E38-B8BDA9351BEC}" type="datetime1">
              <a:rPr lang="en-US" smtClean="0"/>
              <a:pPr/>
              <a:t>10/13/2026</a:t>
            </a:fld>
            <a:endParaRPr lang="en-US"/>
          </a:p>
        </p:txBody>
      </p:sp>
      <p:sp>
        <p:nvSpPr>
          <p:cNvPr id="4" name="Footer Placeholder 3">
            <a:extLst>
              <a:ext uri="{FF2B5EF4-FFF2-40B4-BE49-F238E27FC236}">
                <a16:creationId xmlns:a16="http://schemas.microsoft.com/office/drawing/2014/main" xmlns=""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101CBCC-4CC2-49BD-B155-01E0F4D798BE}"/>
              </a:ext>
            </a:extLst>
          </p:cNvPr>
          <p:cNvSpPr>
            <a:spLocks noGrp="1"/>
          </p:cNvSpPr>
          <p:nvPr>
            <p:ph type="sldNum" sz="quarter" idx="12"/>
          </p:nvPr>
        </p:nvSpPr>
        <p:spPr>
          <a:xfrm>
            <a:off x="9201150" y="6355443"/>
            <a:ext cx="2743200" cy="365125"/>
          </a:xfrm>
        </p:spPr>
        <p:txBody>
          <a:bodyPr vert="horz" lIns="91440" tIns="45720" rIns="91440" bIns="45720" rtlCol="0" anchor="ctr"/>
          <a:lstStyle>
            <a:lvl1pPr>
              <a:defRPr lang="en-US" sz="1600" smtClean="0">
                <a:solidFill>
                  <a:schemeClr val="accent2"/>
                </a:solidFill>
                <a:effectLst>
                  <a:outerShdw blurRad="38100" dist="38100" dir="2700000" algn="tl">
                    <a:srgbClr val="000000">
                      <a:alpha val="43137"/>
                    </a:srgbClr>
                  </a:outerShdw>
                </a:effectLst>
              </a:defRPr>
            </a:lvl1pPr>
          </a:lstStyle>
          <a:p>
            <a:fld id="{4854181D-6920-4594-9A5D-6CE56DC9F8B2}" type="slidenum">
              <a:rPr lang="el-GR" smtClean="0"/>
              <a:pPr/>
              <a:t>‹#›</a:t>
            </a:fld>
            <a:endParaRPr lang="el-GR"/>
          </a:p>
        </p:txBody>
      </p:sp>
      <p:pic>
        <p:nvPicPr>
          <p:cNvPr id="9" name="Picture 8" descr="A group of colorful lights&#10;&#10;Description automatically generated">
            <a:extLst>
              <a:ext uri="{FF2B5EF4-FFF2-40B4-BE49-F238E27FC236}">
                <a16:creationId xmlns:a16="http://schemas.microsoft.com/office/drawing/2014/main" xmlns="" id="{78BDB9F9-A0C2-39DB-2821-7D7FF4A68405}"/>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10500" r="10503" b="4"/>
          <a:stretch/>
        </p:blipFill>
        <p:spPr>
          <a:xfrm>
            <a:off x="94821" y="1418042"/>
            <a:ext cx="2019160" cy="2019160"/>
          </a:xfrm>
          <a:custGeom>
            <a:avLst/>
            <a:gdLst/>
            <a:ahLst/>
            <a:cxnLst/>
            <a:rect l="l" t="t" r="r" b="b"/>
            <a:pathLst>
              <a:path w="1924906" h="1924906">
                <a:moveTo>
                  <a:pt x="962453" y="0"/>
                </a:moveTo>
                <a:cubicBezTo>
                  <a:pt x="1494001" y="0"/>
                  <a:pt x="1924906" y="430905"/>
                  <a:pt x="1924906" y="962453"/>
                </a:cubicBezTo>
                <a:cubicBezTo>
                  <a:pt x="1924906" y="1494001"/>
                  <a:pt x="1494001" y="1924906"/>
                  <a:pt x="962453" y="1924906"/>
                </a:cubicBezTo>
                <a:cubicBezTo>
                  <a:pt x="430905" y="1924906"/>
                  <a:pt x="0" y="1494001"/>
                  <a:pt x="0" y="962453"/>
                </a:cubicBezTo>
                <a:cubicBezTo>
                  <a:pt x="0" y="430905"/>
                  <a:pt x="430905" y="0"/>
                  <a:pt x="962453" y="0"/>
                </a:cubicBezTo>
                <a:close/>
              </a:path>
            </a:pathLst>
          </a:custGeom>
        </p:spPr>
      </p:pic>
      <p:pic>
        <p:nvPicPr>
          <p:cNvPr id="10" name="Picture 9" descr="A triangle shaped neon lights&#10;&#10;Description automatically generated with medium confidence">
            <a:extLst>
              <a:ext uri="{FF2B5EF4-FFF2-40B4-BE49-F238E27FC236}">
                <a16:creationId xmlns:a16="http://schemas.microsoft.com/office/drawing/2014/main" xmlns="" id="{C102C4CC-F557-71A4-785B-1EC42D77AB9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8977" r="12026" b="4"/>
          <a:stretch/>
        </p:blipFill>
        <p:spPr>
          <a:xfrm>
            <a:off x="1422978" y="2723531"/>
            <a:ext cx="1581330" cy="1581330"/>
          </a:xfrm>
          <a:custGeom>
            <a:avLst/>
            <a:gdLst/>
            <a:ahLst/>
            <a:cxnLst/>
            <a:rect l="l" t="t" r="r" b="b"/>
            <a:pathLst>
              <a:path w="2784784" h="2784784">
                <a:moveTo>
                  <a:pt x="1392392" y="0"/>
                </a:moveTo>
                <a:cubicBezTo>
                  <a:pt x="2161389" y="0"/>
                  <a:pt x="2784784" y="623395"/>
                  <a:pt x="2784784" y="1392392"/>
                </a:cubicBezTo>
                <a:cubicBezTo>
                  <a:pt x="2784784" y="2161389"/>
                  <a:pt x="2161389" y="2784784"/>
                  <a:pt x="1392392" y="2784784"/>
                </a:cubicBezTo>
                <a:cubicBezTo>
                  <a:pt x="623395" y="2784784"/>
                  <a:pt x="0" y="2161389"/>
                  <a:pt x="0" y="1392392"/>
                </a:cubicBezTo>
                <a:cubicBezTo>
                  <a:pt x="0" y="623395"/>
                  <a:pt x="623395" y="0"/>
                  <a:pt x="1392392" y="0"/>
                </a:cubicBezTo>
                <a:close/>
              </a:path>
            </a:pathLst>
          </a:custGeom>
        </p:spPr>
      </p:pic>
      <p:pic>
        <p:nvPicPr>
          <p:cNvPr id="12" name="Picture 11">
            <a:extLst>
              <a:ext uri="{FF2B5EF4-FFF2-40B4-BE49-F238E27FC236}">
                <a16:creationId xmlns:a16="http://schemas.microsoft.com/office/drawing/2014/main" xmlns="" id="{0E4904FE-ADF1-C9F0-0F56-14D50EF690C4}"/>
              </a:ext>
            </a:extLst>
          </p:cNvPr>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7898130" y="398626"/>
            <a:ext cx="3989070" cy="257175"/>
          </a:xfrm>
          <a:prstGeom prst="rect">
            <a:avLst/>
          </a:prstGeom>
        </p:spPr>
      </p:pic>
      <p:cxnSp>
        <p:nvCxnSpPr>
          <p:cNvPr id="14" name="Straight Connector 13">
            <a:extLst>
              <a:ext uri="{FF2B5EF4-FFF2-40B4-BE49-F238E27FC236}">
                <a16:creationId xmlns:a16="http://schemas.microsoft.com/office/drawing/2014/main" xmlns="" id="{A5E0C999-1267-79BA-5479-E02F16652272}"/>
              </a:ext>
            </a:extLst>
          </p:cNvPr>
          <p:cNvCxnSpPr/>
          <p:nvPr userDrawn="1"/>
        </p:nvCxnSpPr>
        <p:spPr>
          <a:xfrm>
            <a:off x="654035" y="5312231"/>
            <a:ext cx="11247120" cy="0"/>
          </a:xfrm>
          <a:prstGeom prst="line">
            <a:avLst/>
          </a:prstGeom>
          <a:ln>
            <a:solidFill>
              <a:schemeClr val="accent2">
                <a:lumMod val="60000"/>
                <a:lumOff val="40000"/>
              </a:schemeClr>
            </a:solidFill>
          </a:ln>
          <a:effectLst>
            <a:outerShdw blurRad="50800" dist="38100" dir="2700000" algn="tl"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pic>
        <p:nvPicPr>
          <p:cNvPr id="7" name="Picture 6" descr="A group of neon lights in a triangle shape&#10;&#10;Description automatically generated">
            <a:extLst>
              <a:ext uri="{FF2B5EF4-FFF2-40B4-BE49-F238E27FC236}">
                <a16:creationId xmlns:a16="http://schemas.microsoft.com/office/drawing/2014/main" xmlns="" id="{EE3FE9A4-8CFA-C340-818E-BE3DC368466D}"/>
              </a:ext>
            </a:extLst>
          </p:cNvPr>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94821" y="3660648"/>
            <a:ext cx="1828800" cy="1779310"/>
          </a:xfrm>
          <a:prstGeom prst="flowChartConnector">
            <a:avLst/>
          </a:prstGeom>
        </p:spPr>
      </p:pic>
    </p:spTree>
    <p:extLst>
      <p:ext uri="{BB962C8B-B14F-4D97-AF65-F5344CB8AC3E}">
        <p14:creationId xmlns:p14="http://schemas.microsoft.com/office/powerpoint/2010/main" xmlns="" val="30235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7024287-C9B9-48AC-8E4D-A282DE2F44F5}"/>
              </a:ext>
            </a:extLst>
          </p:cNvPr>
          <p:cNvSpPr>
            <a:spLocks noGrp="1"/>
          </p:cNvSpPr>
          <p:nvPr>
            <p:ph type="dt" sz="half" idx="10"/>
          </p:nvPr>
        </p:nvSpPr>
        <p:spPr/>
        <p:txBody>
          <a:bodyPr/>
          <a:lstStyle/>
          <a:p>
            <a:fld id="{4B25AE93-7E93-4017-950E-1D352CC3C6F4}" type="datetime1">
              <a:rPr lang="en-US" smtClean="0"/>
              <a:pPr/>
              <a:t>10/13/2026</a:t>
            </a:fld>
            <a:endParaRPr lang="en-US"/>
          </a:p>
        </p:txBody>
      </p:sp>
      <p:sp>
        <p:nvSpPr>
          <p:cNvPr id="3" name="Footer Placeholder 2">
            <a:extLst>
              <a:ext uri="{FF2B5EF4-FFF2-40B4-BE49-F238E27FC236}">
                <a16:creationId xmlns:a16="http://schemas.microsoft.com/office/drawing/2014/main" xmlns=""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ECBE73CE-2859-4D49-A9EC-26AF3FBDF6A3}"/>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5" name="Freeform: Shape 4">
            <a:extLst>
              <a:ext uri="{FF2B5EF4-FFF2-40B4-BE49-F238E27FC236}">
                <a16:creationId xmlns:a16="http://schemas.microsoft.com/office/drawing/2014/main" xmlns=""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xmlns=""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1164446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1A70783-FF31-4C4E-9196-EB169B209747}"/>
              </a:ext>
            </a:extLst>
          </p:cNvPr>
          <p:cNvSpPr>
            <a:spLocks noGrp="1"/>
          </p:cNvSpPr>
          <p:nvPr>
            <p:ph type="dt" sz="half" idx="10"/>
          </p:nvPr>
        </p:nvSpPr>
        <p:spPr/>
        <p:txBody>
          <a:bodyPr/>
          <a:lstStyle/>
          <a:p>
            <a:fld id="{8F87DC14-54C3-4DAC-BA36-49D7846BB669}" type="datetime1">
              <a:rPr lang="en-US" smtClean="0"/>
              <a:pPr/>
              <a:t>10/13/2026</a:t>
            </a:fld>
            <a:endParaRPr lang="en-US"/>
          </a:p>
        </p:txBody>
      </p:sp>
      <p:sp>
        <p:nvSpPr>
          <p:cNvPr id="6" name="Footer Placeholder 5">
            <a:extLst>
              <a:ext uri="{FF2B5EF4-FFF2-40B4-BE49-F238E27FC236}">
                <a16:creationId xmlns:a16="http://schemas.microsoft.com/office/drawing/2014/main" xmlns=""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87E50A0-1E05-49C5-88C9-46267751201F}"/>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8" name="Freeform: Shape 7">
            <a:extLst>
              <a:ext uri="{FF2B5EF4-FFF2-40B4-BE49-F238E27FC236}">
                <a16:creationId xmlns:a16="http://schemas.microsoft.com/office/drawing/2014/main" xmlns=""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xmlns=""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971512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2A07CB7-0520-4D64-B76C-C31AC557832D}"/>
              </a:ext>
            </a:extLst>
          </p:cNvPr>
          <p:cNvSpPr>
            <a:spLocks noGrp="1"/>
          </p:cNvSpPr>
          <p:nvPr>
            <p:ph type="dt" sz="half" idx="10"/>
          </p:nvPr>
        </p:nvSpPr>
        <p:spPr/>
        <p:txBody>
          <a:bodyPr/>
          <a:lstStyle/>
          <a:p>
            <a:fld id="{167CD795-6CE6-4077-ADD1-9F793A94DA94}" type="datetime1">
              <a:rPr lang="en-US" smtClean="0"/>
              <a:pPr/>
              <a:t>10/13/2026</a:t>
            </a:fld>
            <a:endParaRPr lang="en-US"/>
          </a:p>
        </p:txBody>
      </p:sp>
      <p:sp>
        <p:nvSpPr>
          <p:cNvPr id="6" name="Footer Placeholder 5">
            <a:extLst>
              <a:ext uri="{FF2B5EF4-FFF2-40B4-BE49-F238E27FC236}">
                <a16:creationId xmlns:a16="http://schemas.microsoft.com/office/drawing/2014/main" xmlns=""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5E96AEB-9481-4CCE-B110-FEDD334835B8}"/>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8" name="Freeform: Shape 7">
            <a:extLst>
              <a:ext uri="{FF2B5EF4-FFF2-40B4-BE49-F238E27FC236}">
                <a16:creationId xmlns:a16="http://schemas.microsoft.com/office/drawing/2014/main" xmlns=""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xmlns=""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180898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643AA9A-2280-4F63-8B3D-20742AE6901F}"/>
              </a:ext>
            </a:extLst>
          </p:cNvPr>
          <p:cNvSpPr>
            <a:spLocks noGrp="1"/>
          </p:cNvSpPr>
          <p:nvPr>
            <p:ph type="dt" sz="half" idx="10"/>
          </p:nvPr>
        </p:nvSpPr>
        <p:spPr/>
        <p:txBody>
          <a:bodyPr/>
          <a:lstStyle/>
          <a:p>
            <a:fld id="{29A30DEE-07CE-4134-BB8B-7329440F52D9}" type="datetime1">
              <a:rPr lang="en-US" smtClean="0"/>
              <a:pPr/>
              <a:t>10/13/2026</a:t>
            </a:fld>
            <a:endParaRPr lang="en-US"/>
          </a:p>
        </p:txBody>
      </p:sp>
      <p:sp>
        <p:nvSpPr>
          <p:cNvPr id="5" name="Footer Placeholder 4">
            <a:extLst>
              <a:ext uri="{FF2B5EF4-FFF2-40B4-BE49-F238E27FC236}">
                <a16:creationId xmlns:a16="http://schemas.microsoft.com/office/drawing/2014/main" xmlns=""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2140D36-2E71-4F27-967F-7A3E4C6EE197}"/>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7" name="Freeform: Shape 6">
            <a:extLst>
              <a:ext uri="{FF2B5EF4-FFF2-40B4-BE49-F238E27FC236}">
                <a16:creationId xmlns:a16="http://schemas.microsoft.com/office/drawing/2014/main" xmlns=""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xmlns=""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126850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6749755-9FF4-428A-AEB7-1A6477466741}"/>
              </a:ext>
            </a:extLst>
          </p:cNvPr>
          <p:cNvSpPr>
            <a:spLocks noGrp="1"/>
          </p:cNvSpPr>
          <p:nvPr>
            <p:ph type="dt" sz="half" idx="10"/>
          </p:nvPr>
        </p:nvSpPr>
        <p:spPr/>
        <p:txBody>
          <a:bodyPr/>
          <a:lstStyle/>
          <a:p>
            <a:fld id="{D4A6C512-5A6A-4495-B821-5E4ACF33513B}" type="datetime1">
              <a:rPr lang="en-US" smtClean="0"/>
              <a:pPr/>
              <a:t>10/13/2026</a:t>
            </a:fld>
            <a:endParaRPr lang="en-US"/>
          </a:p>
        </p:txBody>
      </p:sp>
      <p:sp>
        <p:nvSpPr>
          <p:cNvPr id="5" name="Footer Placeholder 4">
            <a:extLst>
              <a:ext uri="{FF2B5EF4-FFF2-40B4-BE49-F238E27FC236}">
                <a16:creationId xmlns:a16="http://schemas.microsoft.com/office/drawing/2014/main" xmlns=""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4D24C42-4B05-4EEF-BE14-29041EC9C0E5}"/>
              </a:ext>
            </a:extLst>
          </p:cNvPr>
          <p:cNvSpPr>
            <a:spLocks noGrp="1"/>
          </p:cNvSpPr>
          <p:nvPr>
            <p:ph type="sldNum" sz="quarter" idx="12"/>
          </p:nvPr>
        </p:nvSpPr>
        <p:spPr/>
        <p:txBody>
          <a:bodyPr/>
          <a:lstStyle/>
          <a:p>
            <a:fld id="{4854181D-6920-4594-9A5D-6CE56DC9F8B2}" type="slidenum">
              <a:rPr lang="en-US" smtClean="0"/>
              <a:pPr/>
              <a:t>‹#›</a:t>
            </a:fld>
            <a:endParaRPr lang="en-US"/>
          </a:p>
        </p:txBody>
      </p:sp>
      <p:sp>
        <p:nvSpPr>
          <p:cNvPr id="7" name="Freeform: Shape 6">
            <a:extLst>
              <a:ext uri="{FF2B5EF4-FFF2-40B4-BE49-F238E27FC236}">
                <a16:creationId xmlns:a16="http://schemas.microsoft.com/office/drawing/2014/main" xmlns=""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xmlns=""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38076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E5900C59-011E-DFFC-1378-91D52FEA274E}"/>
              </a:ext>
            </a:extLst>
          </p:cNvPr>
          <p:cNvPicPr>
            <a:picLocks noChangeAspect="1"/>
          </p:cNvPicPr>
          <p:nvPr userDrawn="1"/>
        </p:nvPicPr>
        <p:blipFill>
          <a:blip r:embed="rId13" cstate="print">
            <a:alphaModFix amt="2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xmlns="" id="{DA796F7D-7A73-B648-44FA-766F447A96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xmlns="" id="{606D43B2-13CC-4126-9DFF-5A71875B0F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xmlns="" id="{B491E027-A15F-21FA-F242-AE72022C27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E05E47-062F-4AC9-8A6F-C5913917A049}" type="datetime1">
              <a:rPr lang="en-US" smtClean="0"/>
              <a:pPr/>
              <a:t>10/13/2026</a:t>
            </a:fld>
            <a:endParaRPr lang="el-GR"/>
          </a:p>
        </p:txBody>
      </p:sp>
      <p:sp>
        <p:nvSpPr>
          <p:cNvPr id="5" name="Footer Placeholder 4">
            <a:extLst>
              <a:ext uri="{FF2B5EF4-FFF2-40B4-BE49-F238E27FC236}">
                <a16:creationId xmlns:a16="http://schemas.microsoft.com/office/drawing/2014/main" xmlns="" id="{B3C4E031-5995-177D-4542-4A1F7C2076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xmlns="" id="{B0851A37-5633-31D9-8A62-0F0FDA8EFD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B4C96-8CD7-4457-8E52-9CE103A20E27}" type="slidenum">
              <a:rPr lang="el-GR" smtClean="0"/>
              <a:pPr/>
              <a:t>‹#›</a:t>
            </a:fld>
            <a:endParaRPr lang="el-GR"/>
          </a:p>
        </p:txBody>
      </p:sp>
    </p:spTree>
    <p:extLst>
      <p:ext uri="{BB962C8B-B14F-4D97-AF65-F5344CB8AC3E}">
        <p14:creationId xmlns:p14="http://schemas.microsoft.com/office/powerpoint/2010/main" xmlns="" val="8273525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46B4D6F4-CA31-1228-2254-291E76B11515}"/>
              </a:ext>
            </a:extLst>
          </p:cNvPr>
          <p:cNvPicPr>
            <a:picLocks noChangeAspect="1"/>
          </p:cNvPicPr>
          <p:nvPr userDrawn="1"/>
        </p:nvPicPr>
        <p:blipFill>
          <a:blip r:embed="rId13" cstate="print">
            <a:alphaModFix amt="2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xmlns=""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D74B802B-B6C6-4A09-8DB4-B1124F993B49}" type="datetime1">
              <a:rPr lang="en-US" smtClean="0"/>
              <a:pPr/>
              <a:t>10/13/2026</a:t>
            </a:fld>
            <a:endParaRPr lang="en-US" dirty="0"/>
          </a:p>
        </p:txBody>
      </p:sp>
      <p:sp>
        <p:nvSpPr>
          <p:cNvPr id="5" name="Footer Placeholder 4">
            <a:extLst>
              <a:ext uri="{FF2B5EF4-FFF2-40B4-BE49-F238E27FC236}">
                <a16:creationId xmlns:a16="http://schemas.microsoft.com/office/drawing/2014/main" xmlns=""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xmlns=""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xmlns="" val="21437018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chart" Target="../charts/chart5.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chart" Target="../charts/chart9.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chart" Target="../charts/chart13.xml"/><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chart" Target="../charts/chart18.xml"/><Relationship Id="rId4" Type="http://schemas.openxmlformats.org/officeDocument/2006/relationships/chart" Target="../charts/chart17.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C6E7E27-E36B-9ECB-8484-B89159C7A67F}"/>
              </a:ext>
            </a:extLst>
          </p:cNvPr>
          <p:cNvSpPr>
            <a:spLocks noGrp="1"/>
          </p:cNvSpPr>
          <p:nvPr>
            <p:ph type="ctrTitle"/>
          </p:nvPr>
        </p:nvSpPr>
        <p:spPr>
          <a:xfrm>
            <a:off x="251078" y="1801322"/>
            <a:ext cx="7640320" cy="2387600"/>
          </a:xfrm>
        </p:spPr>
        <p:txBody>
          <a:bodyPr anchor="ctr">
            <a:noAutofit/>
          </a:bodyPr>
          <a:lstStyle/>
          <a:p>
            <a:pPr algn="l">
              <a:lnSpc>
                <a:spcPct val="100000"/>
              </a:lnSpc>
            </a:pPr>
            <a:r>
              <a:rPr lang="el-GR" sz="4000" dirty="0">
                <a:solidFill>
                  <a:schemeClr val="accent1"/>
                </a:solidFill>
                <a:effectLst>
                  <a:outerShdw blurRad="38100" dist="38100" dir="2700000" algn="tl">
                    <a:srgbClr val="000000">
                      <a:alpha val="43137"/>
                    </a:srgbClr>
                  </a:outerShdw>
                </a:effectLst>
              </a:rPr>
              <a:t>Πανελλαδική Έρευνα Κοινής Γνώμης</a:t>
            </a:r>
            <a:br>
              <a:rPr lang="el-GR" sz="4000" dirty="0">
                <a:solidFill>
                  <a:schemeClr val="accent1"/>
                </a:solidFill>
                <a:effectLst>
                  <a:outerShdw blurRad="38100" dist="38100" dir="2700000" algn="tl">
                    <a:srgbClr val="000000">
                      <a:alpha val="43137"/>
                    </a:srgbClr>
                  </a:outerShdw>
                </a:effectLst>
              </a:rPr>
            </a:br>
            <a:r>
              <a:rPr lang="el-GR" sz="4000" dirty="0">
                <a:solidFill>
                  <a:schemeClr val="accent1"/>
                </a:solidFill>
                <a:effectLst>
                  <a:outerShdw blurRad="38100" dist="38100" dir="2700000" algn="tl">
                    <a:srgbClr val="000000">
                      <a:alpha val="43137"/>
                    </a:srgbClr>
                  </a:outerShdw>
                </a:effectLst>
              </a:rPr>
              <a:t> </a:t>
            </a:r>
            <a:r>
              <a:rPr lang="el-GR" sz="4800" dirty="0">
                <a:solidFill>
                  <a:schemeClr val="accent1"/>
                </a:solidFill>
                <a:effectLst>
                  <a:outerShdw blurRad="38100" dist="38100" dir="2700000" algn="tl">
                    <a:srgbClr val="000000">
                      <a:alpha val="43137"/>
                    </a:srgbClr>
                  </a:outerShdw>
                </a:effectLst>
              </a:rPr>
              <a:t/>
            </a:r>
            <a:br>
              <a:rPr lang="el-GR" sz="4800" dirty="0">
                <a:solidFill>
                  <a:schemeClr val="accent1"/>
                </a:solidFill>
                <a:effectLst>
                  <a:outerShdw blurRad="38100" dist="38100" dir="2700000" algn="tl">
                    <a:srgbClr val="000000">
                      <a:alpha val="43137"/>
                    </a:srgbClr>
                  </a:outerShdw>
                </a:effectLst>
              </a:rPr>
            </a:br>
            <a:r>
              <a:rPr lang="el-GR" sz="4000" dirty="0">
                <a:solidFill>
                  <a:schemeClr val="accent1"/>
                </a:solidFill>
                <a:effectLst>
                  <a:outerShdw blurRad="38100" dist="38100" dir="2700000" algn="tl">
                    <a:srgbClr val="000000">
                      <a:alpha val="43137"/>
                    </a:srgbClr>
                  </a:outerShdw>
                </a:effectLst>
              </a:rPr>
              <a:t>Κοινωνική </a:t>
            </a:r>
            <a:r>
              <a:rPr lang="en-US" sz="4000" dirty="0">
                <a:solidFill>
                  <a:schemeClr val="accent1"/>
                </a:solidFill>
                <a:effectLst>
                  <a:outerShdw blurRad="38100" dist="38100" dir="2700000" algn="tl">
                    <a:srgbClr val="000000">
                      <a:alpha val="43137"/>
                    </a:srgbClr>
                  </a:outerShdw>
                </a:effectLst>
              </a:rPr>
              <a:t>A</a:t>
            </a:r>
            <a:r>
              <a:rPr lang="el-GR" sz="4000" dirty="0" err="1">
                <a:solidFill>
                  <a:schemeClr val="accent1"/>
                </a:solidFill>
                <a:effectLst>
                  <a:outerShdw blurRad="38100" dist="38100" dir="2700000" algn="tl">
                    <a:srgbClr val="000000">
                      <a:alpha val="43137"/>
                    </a:srgbClr>
                  </a:outerShdw>
                </a:effectLst>
              </a:rPr>
              <a:t>παισιοδοξία</a:t>
            </a:r>
            <a:r>
              <a:rPr lang="el-GR" sz="4000" dirty="0">
                <a:solidFill>
                  <a:schemeClr val="accent1"/>
                </a:solidFill>
                <a:effectLst>
                  <a:outerShdw blurRad="38100" dist="38100" dir="2700000" algn="tl">
                    <a:srgbClr val="000000">
                      <a:alpha val="43137"/>
                    </a:srgbClr>
                  </a:outerShdw>
                </a:effectLst>
              </a:rPr>
              <a:t/>
            </a:r>
            <a:br>
              <a:rPr lang="el-GR" sz="4000" dirty="0">
                <a:solidFill>
                  <a:schemeClr val="accent1"/>
                </a:solidFill>
                <a:effectLst>
                  <a:outerShdw blurRad="38100" dist="38100" dir="2700000" algn="tl">
                    <a:srgbClr val="000000">
                      <a:alpha val="43137"/>
                    </a:srgbClr>
                  </a:outerShdw>
                </a:effectLst>
              </a:rPr>
            </a:br>
            <a:r>
              <a:rPr lang="el-GR" sz="4000" dirty="0">
                <a:solidFill>
                  <a:schemeClr val="accent1"/>
                </a:solidFill>
                <a:effectLst>
                  <a:outerShdw blurRad="38100" dist="38100" dir="2700000" algn="tl">
                    <a:srgbClr val="000000">
                      <a:alpha val="43137"/>
                    </a:srgbClr>
                  </a:outerShdw>
                </a:effectLst>
              </a:rPr>
              <a:t>&amp; Υπέρβαση</a:t>
            </a:r>
            <a:endParaRPr lang="el-GR" sz="3600" dirty="0">
              <a:solidFill>
                <a:schemeClr val="accent1"/>
              </a:solidFill>
              <a:effectLst>
                <a:outerShdw blurRad="38100" dist="38100" dir="2700000" algn="tl">
                  <a:srgbClr val="000000">
                    <a:alpha val="43137"/>
                  </a:srgbClr>
                </a:outerShdw>
              </a:effectLst>
            </a:endParaRPr>
          </a:p>
        </p:txBody>
      </p:sp>
      <p:sp>
        <p:nvSpPr>
          <p:cNvPr id="5" name="Subtitle 4">
            <a:extLst>
              <a:ext uri="{FF2B5EF4-FFF2-40B4-BE49-F238E27FC236}">
                <a16:creationId xmlns:a16="http://schemas.microsoft.com/office/drawing/2014/main" xmlns="" id="{0752D96F-5E3B-6C1A-0E89-1122A055877E}"/>
              </a:ext>
            </a:extLst>
          </p:cNvPr>
          <p:cNvSpPr>
            <a:spLocks noGrp="1"/>
          </p:cNvSpPr>
          <p:nvPr>
            <p:ph type="subTitle" idx="1"/>
          </p:nvPr>
        </p:nvSpPr>
        <p:spPr>
          <a:xfrm>
            <a:off x="251078" y="5525849"/>
            <a:ext cx="6552662" cy="1237218"/>
          </a:xfrm>
        </p:spPr>
        <p:txBody>
          <a:bodyPr>
            <a:normAutofit/>
          </a:bodyPr>
          <a:lstStyle/>
          <a:p>
            <a:pPr algn="l"/>
            <a:r>
              <a:rPr lang="el-GR" sz="2800" dirty="0">
                <a:solidFill>
                  <a:schemeClr val="accent1"/>
                </a:solidFill>
              </a:rPr>
              <a:t>Οκτώβριος 2026</a:t>
            </a:r>
          </a:p>
        </p:txBody>
      </p:sp>
      <p:pic>
        <p:nvPicPr>
          <p:cNvPr id="14" name="Picture 13" descr="A group of colorful lights&#10;&#10;Description automatically generated">
            <a:extLst>
              <a:ext uri="{FF2B5EF4-FFF2-40B4-BE49-F238E27FC236}">
                <a16:creationId xmlns:a16="http://schemas.microsoft.com/office/drawing/2014/main" xmlns="" id="{68AEF5BE-2403-2E0C-EBAB-C6C0610AF901}"/>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11052" r="9950" b="3"/>
          <a:stretch/>
        </p:blipFill>
        <p:spPr>
          <a:xfrm>
            <a:off x="7574103" y="2049433"/>
            <a:ext cx="2040674" cy="2040674"/>
          </a:xfrm>
          <a:custGeom>
            <a:avLst/>
            <a:gdLst/>
            <a:ahLst/>
            <a:cxnLst/>
            <a:rect l="l" t="t" r="r" b="b"/>
            <a:pathLst>
              <a:path w="2040674" h="2040674">
                <a:moveTo>
                  <a:pt x="1020337" y="0"/>
                </a:moveTo>
                <a:cubicBezTo>
                  <a:pt x="1583854" y="0"/>
                  <a:pt x="2040674" y="456820"/>
                  <a:pt x="2040674" y="1020337"/>
                </a:cubicBezTo>
                <a:cubicBezTo>
                  <a:pt x="2040674" y="1583854"/>
                  <a:pt x="1583854" y="2040674"/>
                  <a:pt x="1020337" y="2040674"/>
                </a:cubicBezTo>
                <a:cubicBezTo>
                  <a:pt x="456820" y="2040674"/>
                  <a:pt x="0" y="1583854"/>
                  <a:pt x="0" y="1020337"/>
                </a:cubicBezTo>
                <a:cubicBezTo>
                  <a:pt x="0" y="456820"/>
                  <a:pt x="456820" y="0"/>
                  <a:pt x="1020337" y="0"/>
                </a:cubicBezTo>
                <a:close/>
              </a:path>
            </a:pathLst>
          </a:custGeom>
        </p:spPr>
      </p:pic>
      <p:pic>
        <p:nvPicPr>
          <p:cNvPr id="15" name="Picture 14" descr="A triangle shaped neon lights&#10;&#10;Description automatically generated with medium confidence">
            <a:extLst>
              <a:ext uri="{FF2B5EF4-FFF2-40B4-BE49-F238E27FC236}">
                <a16:creationId xmlns:a16="http://schemas.microsoft.com/office/drawing/2014/main" xmlns="" id="{41348B9F-33F2-7E25-915A-0F7F1E40D33E}"/>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9764" r="12804" b="-5"/>
          <a:stretch/>
        </p:blipFill>
        <p:spPr>
          <a:xfrm>
            <a:off x="9140635" y="9"/>
            <a:ext cx="3051365" cy="3113305"/>
          </a:xfrm>
          <a:custGeom>
            <a:avLst/>
            <a:gdLst/>
            <a:ahLst/>
            <a:cxnLst/>
            <a:rect l="l" t="t" r="r" b="b"/>
            <a:pathLst>
              <a:path w="2866840" h="2925044">
                <a:moveTo>
                  <a:pt x="1437601" y="0"/>
                </a:moveTo>
                <a:lnTo>
                  <a:pt x="1488735" y="0"/>
                </a:lnTo>
                <a:lnTo>
                  <a:pt x="1612768" y="6263"/>
                </a:lnTo>
                <a:cubicBezTo>
                  <a:pt x="2203017" y="66206"/>
                  <a:pt x="2689551" y="476982"/>
                  <a:pt x="2860554" y="1026775"/>
                </a:cubicBezTo>
                <a:lnTo>
                  <a:pt x="2866840" y="1051223"/>
                </a:lnTo>
                <a:lnTo>
                  <a:pt x="2866840" y="1872530"/>
                </a:lnTo>
                <a:lnTo>
                  <a:pt x="2860554" y="1896978"/>
                </a:lnTo>
                <a:cubicBezTo>
                  <a:pt x="2675300" y="2492588"/>
                  <a:pt x="2119737" y="2925044"/>
                  <a:pt x="1463168" y="2925044"/>
                </a:cubicBezTo>
                <a:cubicBezTo>
                  <a:pt x="655082" y="2925044"/>
                  <a:pt x="0" y="2269962"/>
                  <a:pt x="0" y="1461877"/>
                </a:cubicBezTo>
                <a:cubicBezTo>
                  <a:pt x="0" y="704296"/>
                  <a:pt x="575756" y="81192"/>
                  <a:pt x="1313568" y="6263"/>
                </a:cubicBezTo>
                <a:close/>
              </a:path>
            </a:pathLst>
          </a:custGeom>
        </p:spPr>
      </p:pic>
      <p:pic>
        <p:nvPicPr>
          <p:cNvPr id="16" name="Content Placeholder 4" descr="A group of neon lights in a triangle shape&#10;&#10;Description automatically generated">
            <a:extLst>
              <a:ext uri="{FF2B5EF4-FFF2-40B4-BE49-F238E27FC236}">
                <a16:creationId xmlns:a16="http://schemas.microsoft.com/office/drawing/2014/main" xmlns="" id="{EE078091-A2CF-18BA-43B2-190766980693}"/>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9243" r="8749" b="2"/>
          <a:stretch/>
        </p:blipFill>
        <p:spPr>
          <a:xfrm>
            <a:off x="8490856" y="3292673"/>
            <a:ext cx="3701143" cy="3565327"/>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p:spPr>
      </p:pic>
    </p:spTree>
    <p:extLst>
      <p:ext uri="{BB962C8B-B14F-4D97-AF65-F5344CB8AC3E}">
        <p14:creationId xmlns:p14="http://schemas.microsoft.com/office/powerpoint/2010/main" xmlns="" val="4225695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F6F6146-83E8-E989-623F-B1D2259D3061}"/>
            </a:ext>
          </a:extLst>
        </p:cNvPr>
        <p:cNvGrpSpPr/>
        <p:nvPr/>
      </p:nvGrpSpPr>
      <p:grpSpPr>
        <a:xfrm>
          <a:off x="0" y="0"/>
          <a:ext cx="0" cy="0"/>
          <a:chOff x="0" y="0"/>
          <a:chExt cx="0" cy="0"/>
        </a:xfrm>
      </p:grpSpPr>
      <p:graphicFrame>
        <p:nvGraphicFramePr>
          <p:cNvPr id="4" name="Content Placeholder 6">
            <a:extLst>
              <a:ext uri="{FF2B5EF4-FFF2-40B4-BE49-F238E27FC236}">
                <a16:creationId xmlns:a16="http://schemas.microsoft.com/office/drawing/2014/main" xmlns="" id="{DF4838D7-CD0F-F366-2D2B-ADDF399BD0B9}"/>
              </a:ext>
            </a:extLst>
          </p:cNvPr>
          <p:cNvGraphicFramePr>
            <a:graphicFrameLocks/>
          </p:cNvGraphicFramePr>
          <p:nvPr>
            <p:extLst>
              <p:ext uri="{D42A27DB-BD31-4B8C-83A1-F6EECF244321}">
                <p14:modId xmlns:p14="http://schemas.microsoft.com/office/powerpoint/2010/main" xmlns="" val="2768590874"/>
              </p:ext>
            </p:extLst>
          </p:nvPr>
        </p:nvGraphicFramePr>
        <p:xfrm>
          <a:off x="3831863" y="502087"/>
          <a:ext cx="4935581" cy="4953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935016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ADB38C6-1406-E303-A4E9-4369501160D4}"/>
            </a:ext>
          </a:extLst>
        </p:cNvPr>
        <p:cNvGrpSpPr/>
        <p:nvPr/>
      </p:nvGrpSpPr>
      <p:grpSpPr>
        <a:xfrm>
          <a:off x="0" y="0"/>
          <a:ext cx="0" cy="0"/>
          <a:chOff x="0" y="0"/>
          <a:chExt cx="0" cy="0"/>
        </a:xfrm>
      </p:grpSpPr>
      <p:graphicFrame>
        <p:nvGraphicFramePr>
          <p:cNvPr id="4" name="Content Placeholder 6">
            <a:extLst>
              <a:ext uri="{FF2B5EF4-FFF2-40B4-BE49-F238E27FC236}">
                <a16:creationId xmlns:a16="http://schemas.microsoft.com/office/drawing/2014/main" xmlns="" id="{9BF2B058-C771-619B-BE99-C0EA7383F6CB}"/>
              </a:ext>
            </a:extLst>
          </p:cNvPr>
          <p:cNvGraphicFramePr>
            <a:graphicFrameLocks/>
          </p:cNvGraphicFramePr>
          <p:nvPr>
            <p:extLst>
              <p:ext uri="{D42A27DB-BD31-4B8C-83A1-F6EECF244321}">
                <p14:modId xmlns:p14="http://schemas.microsoft.com/office/powerpoint/2010/main" xmlns="" val="47042628"/>
              </p:ext>
            </p:extLst>
          </p:nvPr>
        </p:nvGraphicFramePr>
        <p:xfrm>
          <a:off x="3831863" y="502087"/>
          <a:ext cx="4935581" cy="4953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7087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488E84E-242E-350B-F6F5-438A4D38D692}"/>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xmlns="" id="{D91B972B-CA75-9FEF-FBB3-D751B52A4A69}"/>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BC86745E-3827-C20E-B1F4-54CF25DDFA43}"/>
              </a:ext>
            </a:extLst>
          </p:cNvPr>
          <p:cNvSpPr>
            <a:spLocks noGrp="1"/>
          </p:cNvSpPr>
          <p:nvPr>
            <p:ph type="sldNum" sz="quarter" idx="12"/>
          </p:nvPr>
        </p:nvSpPr>
        <p:spPr>
          <a:xfrm>
            <a:off x="9308056"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aphicFrame>
        <p:nvGraphicFramePr>
          <p:cNvPr id="4" name="Content Placeholder 2">
            <a:extLst>
              <a:ext uri="{FF2B5EF4-FFF2-40B4-BE49-F238E27FC236}">
                <a16:creationId xmlns:a16="http://schemas.microsoft.com/office/drawing/2014/main" xmlns="" id="{6C6E45C1-C891-1354-A0EA-6864D0D85C20}"/>
              </a:ext>
            </a:extLst>
          </p:cNvPr>
          <p:cNvGraphicFramePr>
            <a:graphicFrameLocks/>
          </p:cNvGraphicFramePr>
          <p:nvPr>
            <p:extLst>
              <p:ext uri="{D42A27DB-BD31-4B8C-83A1-F6EECF244321}">
                <p14:modId xmlns:p14="http://schemas.microsoft.com/office/powerpoint/2010/main" xmlns="" val="2361042283"/>
              </p:ext>
            </p:extLst>
          </p:nvPr>
        </p:nvGraphicFramePr>
        <p:xfrm>
          <a:off x="6096001" y="1344168"/>
          <a:ext cx="5663184" cy="496519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xmlns="" id="{186BEF96-6095-EBAC-7834-674E6F3396FE}"/>
              </a:ext>
            </a:extLst>
          </p:cNvPr>
          <p:cNvSpPr txBox="1"/>
          <p:nvPr/>
        </p:nvSpPr>
        <p:spPr>
          <a:xfrm>
            <a:off x="8904312" y="6448242"/>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Λευκό/Άκυρο/Δεν ψήφισαν/ΔΑ</a:t>
            </a:r>
            <a:endParaRPr kumimoji="0" lang="en-US"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sp>
        <p:nvSpPr>
          <p:cNvPr id="9" name="TextBox 8">
            <a:extLst>
              <a:ext uri="{FF2B5EF4-FFF2-40B4-BE49-F238E27FC236}">
                <a16:creationId xmlns:a16="http://schemas.microsoft.com/office/drawing/2014/main" xmlns="" id="{299E2121-2A6E-9326-9355-DE4C0497AA1A}"/>
              </a:ext>
            </a:extLst>
          </p:cNvPr>
          <p:cNvSpPr txBox="1"/>
          <p:nvPr/>
        </p:nvSpPr>
        <p:spPr>
          <a:xfrm>
            <a:off x="293915" y="1011112"/>
            <a:ext cx="11465270" cy="307777"/>
          </a:xfrm>
          <a:prstGeom prst="rect">
            <a:avLst/>
          </a:prstGeom>
          <a:noFill/>
        </p:spPr>
        <p:txBody>
          <a:bodyPr wrap="square">
            <a:spAutoFit/>
          </a:bodyPr>
          <a:lstStyle/>
          <a:p>
            <a:pPr algn="ctr"/>
            <a:r>
              <a:rPr lang="el-GR" sz="1400" dirty="0">
                <a:solidFill>
                  <a:schemeClr val="accent1"/>
                </a:solidFill>
                <a:effectLst/>
                <a:latin typeface="+mn-lt"/>
              </a:rPr>
              <a:t>‘Αν σκεφτείτε το μηνιαίο εισόδημα του νοικοκυριού σας και τις μηνιαίες δαπάνες θα λέγατε ότι…’</a:t>
            </a:r>
            <a:endParaRPr lang="el-GR" sz="1400" dirty="0">
              <a:solidFill>
                <a:schemeClr val="accent1"/>
              </a:solidFill>
            </a:endParaRPr>
          </a:p>
        </p:txBody>
      </p:sp>
      <p:sp>
        <p:nvSpPr>
          <p:cNvPr id="11" name="Title 10">
            <a:extLst>
              <a:ext uri="{FF2B5EF4-FFF2-40B4-BE49-F238E27FC236}">
                <a16:creationId xmlns:a16="http://schemas.microsoft.com/office/drawing/2014/main" xmlns="" id="{10D8B26D-9CF2-EFB1-80EC-77A813C4B343}"/>
              </a:ext>
            </a:extLst>
          </p:cNvPr>
          <p:cNvSpPr>
            <a:spLocks noGrp="1"/>
          </p:cNvSpPr>
          <p:nvPr>
            <p:ph type="title"/>
          </p:nvPr>
        </p:nvSpPr>
        <p:spPr>
          <a:xfrm>
            <a:off x="283029" y="223611"/>
            <a:ext cx="11768227" cy="693115"/>
          </a:xfrm>
        </p:spPr>
        <p:txBody>
          <a:bodyPr>
            <a:noAutofit/>
          </a:bodyPr>
          <a:lstStyle/>
          <a:p>
            <a:r>
              <a:rPr lang="el-GR" dirty="0">
                <a:effectLst/>
                <a:latin typeface="+mn-lt"/>
              </a:rPr>
              <a:t>Η πλειοψηφία συνεχίζει να δυσκολεύεται να «βγάλει το μήνα», παρότι αυξάνονται λίγο όσοι μπορούν να αποταμιεύουν</a:t>
            </a:r>
          </a:p>
        </p:txBody>
      </p:sp>
      <p:graphicFrame>
        <p:nvGraphicFramePr>
          <p:cNvPr id="10" name="Content Placeholder 8">
            <a:extLst>
              <a:ext uri="{FF2B5EF4-FFF2-40B4-BE49-F238E27FC236}">
                <a16:creationId xmlns:a16="http://schemas.microsoft.com/office/drawing/2014/main" xmlns="" id="{2D94B6AC-2807-7097-FEA7-2712AA52DA8A}"/>
              </a:ext>
            </a:extLst>
          </p:cNvPr>
          <p:cNvGraphicFramePr>
            <a:graphicFrameLocks noGrp="1"/>
          </p:cNvGraphicFramePr>
          <p:nvPr>
            <p:ph idx="1"/>
            <p:extLst>
              <p:ext uri="{D42A27DB-BD31-4B8C-83A1-F6EECF244321}">
                <p14:modId xmlns:p14="http://schemas.microsoft.com/office/powerpoint/2010/main" xmlns="" val="2745789907"/>
              </p:ext>
            </p:extLst>
          </p:nvPr>
        </p:nvGraphicFramePr>
        <p:xfrm>
          <a:off x="293915" y="1344169"/>
          <a:ext cx="5530812" cy="27614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ontent Placeholder 4">
            <a:extLst>
              <a:ext uri="{FF2B5EF4-FFF2-40B4-BE49-F238E27FC236}">
                <a16:creationId xmlns:a16="http://schemas.microsoft.com/office/drawing/2014/main" xmlns="" id="{83A915C6-0036-E850-9208-60926DFAE761}"/>
              </a:ext>
            </a:extLst>
          </p:cNvPr>
          <p:cNvGraphicFramePr>
            <a:graphicFrameLocks/>
          </p:cNvGraphicFramePr>
          <p:nvPr>
            <p:extLst>
              <p:ext uri="{D42A27DB-BD31-4B8C-83A1-F6EECF244321}">
                <p14:modId xmlns:p14="http://schemas.microsoft.com/office/powerpoint/2010/main" xmlns="" val="1638512132"/>
              </p:ext>
            </p:extLst>
          </p:nvPr>
        </p:nvGraphicFramePr>
        <p:xfrm>
          <a:off x="293915" y="4425697"/>
          <a:ext cx="5530812" cy="1883664"/>
        </p:xfrm>
        <a:graphic>
          <a:graphicData uri="http://schemas.openxmlformats.org/drawingml/2006/table">
            <a:tbl>
              <a:tblPr firstRow="1" bandCol="1">
                <a:tableStyleId>{0E3FDE45-AF77-4B5C-9715-49D594BDF05E}</a:tableStyleId>
              </a:tblPr>
              <a:tblGrid>
                <a:gridCol w="2118253">
                  <a:extLst>
                    <a:ext uri="{9D8B030D-6E8A-4147-A177-3AD203B41FA5}">
                      <a16:colId xmlns:a16="http://schemas.microsoft.com/office/drawing/2014/main" xmlns="" val="3703665903"/>
                    </a:ext>
                  </a:extLst>
                </a:gridCol>
                <a:gridCol w="1176257">
                  <a:extLst>
                    <a:ext uri="{9D8B030D-6E8A-4147-A177-3AD203B41FA5}">
                      <a16:colId xmlns:a16="http://schemas.microsoft.com/office/drawing/2014/main" xmlns="" val="2560886494"/>
                    </a:ext>
                  </a:extLst>
                </a:gridCol>
                <a:gridCol w="1182856">
                  <a:extLst>
                    <a:ext uri="{9D8B030D-6E8A-4147-A177-3AD203B41FA5}">
                      <a16:colId xmlns:a16="http://schemas.microsoft.com/office/drawing/2014/main" xmlns="" val="1983083422"/>
                    </a:ext>
                  </a:extLst>
                </a:gridCol>
                <a:gridCol w="1053446">
                  <a:extLst>
                    <a:ext uri="{9D8B030D-6E8A-4147-A177-3AD203B41FA5}">
                      <a16:colId xmlns:a16="http://schemas.microsoft.com/office/drawing/2014/main" xmlns="" val="22470268"/>
                    </a:ext>
                  </a:extLst>
                </a:gridCol>
              </a:tblGrid>
              <a:tr h="360838">
                <a:tc>
                  <a:txBody>
                    <a:bodyPr/>
                    <a:lstStyle/>
                    <a:p>
                      <a:pPr algn="ctr" fontAlgn="b"/>
                      <a:endParaRPr lang="el-GR" sz="1000" b="1" i="0" u="none" strike="noStrike" kern="1200" dirty="0">
                        <a:solidFill>
                          <a:schemeClr val="accent2"/>
                        </a:solidFill>
                        <a:effectLst/>
                        <a:latin typeface="+mj-lt"/>
                        <a:ea typeface="+mn-ea"/>
                        <a:cs typeface="+mn-cs"/>
                      </a:endParaRPr>
                    </a:p>
                  </a:txBody>
                  <a:tcPr marL="6664" marR="6664" marT="6664"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Οκτ-24</a:t>
                      </a:r>
                    </a:p>
                  </a:txBody>
                  <a:tcPr marL="6664" marR="6664" marT="6664" marB="0" anchor="ct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Μαι-26</a:t>
                      </a:r>
                    </a:p>
                  </a:txBody>
                  <a:tcPr anchor="ct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Οκτ-26</a:t>
                      </a:r>
                    </a:p>
                  </a:txBody>
                  <a:tcPr anchor="ctr"/>
                </a:tc>
                <a:extLst>
                  <a:ext uri="{0D108BD9-81ED-4DB2-BD59-A6C34878D82A}">
                    <a16:rowId xmlns:a16="http://schemas.microsoft.com/office/drawing/2014/main" xmlns="" val="2583713846"/>
                  </a:ext>
                </a:extLst>
              </a:tr>
              <a:tr h="568855">
                <a:tc>
                  <a:txBody>
                    <a:bodyPr/>
                    <a:lstStyle/>
                    <a:p>
                      <a:pPr algn="ctr" fontAlgn="ctr">
                        <a:buNone/>
                      </a:pPr>
                      <a:r>
                        <a:rPr lang="el-GR" sz="1000" b="1" i="0" u="none" strike="noStrike" dirty="0">
                          <a:solidFill>
                            <a:srgbClr val="000000"/>
                          </a:solidFill>
                          <a:effectLst/>
                          <a:latin typeface="Calibri" panose="020F0502020204030204" pitchFamily="34" charset="0"/>
                        </a:rPr>
                        <a:t>Βάζετε στην άκρη κάποια χρήματα στο τέλος του μήνα</a:t>
                      </a:r>
                    </a:p>
                  </a:txBody>
                  <a:tcPr marL="9525" marR="9525" marT="9525" marB="0" anchor="ctr"/>
                </a:tc>
                <a:tc>
                  <a:txBody>
                    <a:bodyPr/>
                    <a:lstStyle/>
                    <a:p>
                      <a:pPr algn="ctr" fontAlgn="ctr">
                        <a:buNone/>
                      </a:pPr>
                      <a:r>
                        <a:rPr lang="el-GR" sz="1200" b="0" i="0" u="none" strike="noStrike" dirty="0">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l-GR" sz="1200" b="0" i="0" u="none" strike="noStrike" dirty="0">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l-GR" sz="1200" b="0" i="0" u="none" strike="noStrike" dirty="0">
                          <a:solidFill>
                            <a:srgbClr val="000000"/>
                          </a:solidFill>
                          <a:effectLst/>
                          <a:latin typeface="Calibri" panose="020F0502020204030204" pitchFamily="34" charset="0"/>
                        </a:rPr>
                        <a:t>18</a:t>
                      </a:r>
                    </a:p>
                  </a:txBody>
                  <a:tcPr marL="9525" marR="9525" marT="9525" marB="0" anchor="ctr"/>
                </a:tc>
                <a:extLst>
                  <a:ext uri="{0D108BD9-81ED-4DB2-BD59-A6C34878D82A}">
                    <a16:rowId xmlns:a16="http://schemas.microsoft.com/office/drawing/2014/main" xmlns="" val="1285299821"/>
                  </a:ext>
                </a:extLst>
              </a:tr>
              <a:tr h="385116">
                <a:tc>
                  <a:txBody>
                    <a:bodyPr/>
                    <a:lstStyle/>
                    <a:p>
                      <a:pPr algn="ctr" fontAlgn="ctr">
                        <a:buNone/>
                      </a:pPr>
                      <a:r>
                        <a:rPr lang="el-GR" sz="1000" b="1" i="0" u="none" strike="noStrike" dirty="0">
                          <a:solidFill>
                            <a:srgbClr val="000000"/>
                          </a:solidFill>
                          <a:effectLst/>
                          <a:latin typeface="Calibri" panose="020F0502020204030204" pitchFamily="34" charset="0"/>
                        </a:rPr>
                        <a:t>Τα φέρνετε βόλτα ίσα ίσα</a:t>
                      </a:r>
                    </a:p>
                  </a:txBody>
                  <a:tcPr marL="9525" marR="9525" marT="9525" marB="0" anchor="ctr"/>
                </a:tc>
                <a:tc>
                  <a:txBody>
                    <a:bodyPr/>
                    <a:lstStyle/>
                    <a:p>
                      <a:pPr algn="ctr" fontAlgn="ctr">
                        <a:buNone/>
                      </a:pPr>
                      <a:r>
                        <a:rPr lang="el-GR" sz="1200" b="0" i="0" u="none" strike="noStrike">
                          <a:solidFill>
                            <a:srgbClr val="000000"/>
                          </a:solidFill>
                          <a:effectLst/>
                          <a:latin typeface="Calibri" panose="020F0502020204030204" pitchFamily="34" charset="0"/>
                        </a:rPr>
                        <a:t>44</a:t>
                      </a:r>
                    </a:p>
                  </a:txBody>
                  <a:tcPr marL="9525" marR="9525" marT="9525" marB="0" anchor="ct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tc>
                <a:tc>
                  <a:txBody>
                    <a:bodyPr/>
                    <a:lstStyle/>
                    <a:p>
                      <a:pPr algn="ctr" fontAlgn="ctr">
                        <a:buNone/>
                      </a:pPr>
                      <a:r>
                        <a:rPr lang="el-GR" sz="1200" b="0" i="0" u="none" strike="noStrike" dirty="0">
                          <a:solidFill>
                            <a:srgbClr val="000000"/>
                          </a:solidFill>
                          <a:effectLst/>
                          <a:latin typeface="Calibri" panose="020F0502020204030204" pitchFamily="34" charset="0"/>
                        </a:rPr>
                        <a:t>46</a:t>
                      </a:r>
                    </a:p>
                  </a:txBody>
                  <a:tcPr marL="9525" marR="9525" marT="9525" marB="0" anchor="ctr"/>
                </a:tc>
                <a:extLst>
                  <a:ext uri="{0D108BD9-81ED-4DB2-BD59-A6C34878D82A}">
                    <a16:rowId xmlns:a16="http://schemas.microsoft.com/office/drawing/2014/main" xmlns="" val="2587972764"/>
                  </a:ext>
                </a:extLst>
              </a:tr>
              <a:tr h="568855">
                <a:tc>
                  <a:txBody>
                    <a:bodyPr/>
                    <a:lstStyle/>
                    <a:p>
                      <a:pPr algn="ctr" fontAlgn="ctr">
                        <a:buNone/>
                      </a:pPr>
                      <a:r>
                        <a:rPr lang="el-GR" sz="1000" b="1" i="0" u="none" strike="noStrike" dirty="0">
                          <a:solidFill>
                            <a:srgbClr val="000000"/>
                          </a:solidFill>
                          <a:effectLst/>
                          <a:latin typeface="Calibri" panose="020F0502020204030204" pitchFamily="34" charset="0"/>
                        </a:rPr>
                        <a:t>Τα λεφτά τελειώνουν πριν τελειώσει ο μήνας</a:t>
                      </a:r>
                    </a:p>
                  </a:txBody>
                  <a:tcPr marL="9525" marR="9525" marT="9525" marB="0" anchor="ctr"/>
                </a:tc>
                <a:tc>
                  <a:txBody>
                    <a:bodyPr/>
                    <a:lstStyle/>
                    <a:p>
                      <a:pPr algn="ctr" fontAlgn="ctr">
                        <a:buNone/>
                      </a:pPr>
                      <a:r>
                        <a:rPr lang="el-GR" sz="1200" b="0" i="0" u="none" strike="noStrike" dirty="0">
                          <a:solidFill>
                            <a:srgbClr val="000000"/>
                          </a:solidFill>
                          <a:effectLst/>
                          <a:latin typeface="Calibri" panose="020F0502020204030204" pitchFamily="34" charset="0"/>
                        </a:rPr>
                        <a:t>40</a:t>
                      </a:r>
                    </a:p>
                  </a:txBody>
                  <a:tcPr marL="9525" marR="9525" marT="9525" marB="0" anchor="ctr"/>
                </a:tc>
                <a:tc>
                  <a:txBody>
                    <a:bodyPr/>
                    <a:lstStyle/>
                    <a:p>
                      <a:pPr algn="ctr" fontAlgn="ctr">
                        <a:buNone/>
                      </a:pPr>
                      <a:r>
                        <a:rPr lang="el-GR" sz="1200" b="0" i="0" u="none" strike="noStrike" dirty="0">
                          <a:solidFill>
                            <a:srgbClr val="000000"/>
                          </a:solidFill>
                          <a:effectLst/>
                          <a:latin typeface="Calibri" panose="020F0502020204030204" pitchFamily="34" charset="0"/>
                        </a:rPr>
                        <a:t>38</a:t>
                      </a:r>
                    </a:p>
                  </a:txBody>
                  <a:tcPr marL="9525" marR="9525" marT="9525" marB="0" anchor="ctr"/>
                </a:tc>
                <a:tc>
                  <a:txBody>
                    <a:bodyPr/>
                    <a:lstStyle/>
                    <a:p>
                      <a:pPr algn="ctr" fontAlgn="ctr">
                        <a:buNone/>
                      </a:pPr>
                      <a:r>
                        <a:rPr lang="el-GR" sz="1200" b="0" i="0" u="none" strike="noStrike" dirty="0">
                          <a:solidFill>
                            <a:srgbClr val="000000"/>
                          </a:solidFill>
                          <a:effectLst/>
                          <a:latin typeface="Calibri" panose="020F0502020204030204" pitchFamily="34" charset="0"/>
                        </a:rPr>
                        <a:t>36</a:t>
                      </a:r>
                    </a:p>
                  </a:txBody>
                  <a:tcPr marL="9525" marR="9525" marT="9525" marB="0" anchor="ctr"/>
                </a:tc>
                <a:extLst>
                  <a:ext uri="{0D108BD9-81ED-4DB2-BD59-A6C34878D82A}">
                    <a16:rowId xmlns:a16="http://schemas.microsoft.com/office/drawing/2014/main" xmlns="" val="3414074250"/>
                  </a:ext>
                </a:extLst>
              </a:tr>
            </a:tbl>
          </a:graphicData>
        </a:graphic>
      </p:graphicFrame>
    </p:spTree>
    <p:extLst>
      <p:ext uri="{BB962C8B-B14F-4D97-AF65-F5344CB8AC3E}">
        <p14:creationId xmlns:p14="http://schemas.microsoft.com/office/powerpoint/2010/main" xmlns="" val="202201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BDEA8B7-150B-BA07-BA2B-0B37E5ECC439}"/>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xmlns="" id="{3FFA3135-8F5D-AC10-81D6-483822A7058B}"/>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44964C7A-ED1C-2F6A-83DA-19274CA3B4A1}"/>
              </a:ext>
            </a:extLst>
          </p:cNvPr>
          <p:cNvSpPr>
            <a:spLocks noGrp="1"/>
          </p:cNvSpPr>
          <p:nvPr>
            <p:ph type="sldNum" sz="quarter" idx="12"/>
          </p:nvPr>
        </p:nvSpPr>
        <p:spPr>
          <a:xfrm>
            <a:off x="9308056"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aphicFrame>
        <p:nvGraphicFramePr>
          <p:cNvPr id="8" name="Content Placeholder 8">
            <a:extLst>
              <a:ext uri="{FF2B5EF4-FFF2-40B4-BE49-F238E27FC236}">
                <a16:creationId xmlns:a16="http://schemas.microsoft.com/office/drawing/2014/main" xmlns="" id="{A8893257-C7E7-8117-0ED7-63A2EACA16FC}"/>
              </a:ext>
            </a:extLst>
          </p:cNvPr>
          <p:cNvGraphicFramePr>
            <a:graphicFrameLocks noGrp="1"/>
          </p:cNvGraphicFramePr>
          <p:nvPr>
            <p:ph idx="1"/>
            <p:extLst>
              <p:ext uri="{D42A27DB-BD31-4B8C-83A1-F6EECF244321}">
                <p14:modId xmlns:p14="http://schemas.microsoft.com/office/powerpoint/2010/main" xmlns="" val="361358796"/>
              </p:ext>
            </p:extLst>
          </p:nvPr>
        </p:nvGraphicFramePr>
        <p:xfrm>
          <a:off x="442913" y="1344168"/>
          <a:ext cx="5280518" cy="22864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ontent Placeholder 2">
            <a:extLst>
              <a:ext uri="{FF2B5EF4-FFF2-40B4-BE49-F238E27FC236}">
                <a16:creationId xmlns:a16="http://schemas.microsoft.com/office/drawing/2014/main" xmlns="" id="{6EBEC732-D68E-AC37-85E6-ABA48AD94A27}"/>
              </a:ext>
            </a:extLst>
          </p:cNvPr>
          <p:cNvGraphicFramePr>
            <a:graphicFrameLocks/>
          </p:cNvGraphicFramePr>
          <p:nvPr>
            <p:extLst>
              <p:ext uri="{D42A27DB-BD31-4B8C-83A1-F6EECF244321}">
                <p14:modId xmlns:p14="http://schemas.microsoft.com/office/powerpoint/2010/main" xmlns="" val="2813642013"/>
              </p:ext>
            </p:extLst>
          </p:nvPr>
        </p:nvGraphicFramePr>
        <p:xfrm>
          <a:off x="6096001" y="1344168"/>
          <a:ext cx="5663184" cy="4965192"/>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xmlns="" id="{4ABC316E-13D4-5067-916B-EAF5B595E33F}"/>
              </a:ext>
            </a:extLst>
          </p:cNvPr>
          <p:cNvSpPr txBox="1"/>
          <p:nvPr/>
        </p:nvSpPr>
        <p:spPr>
          <a:xfrm>
            <a:off x="8904312" y="6448242"/>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Λευκό/Άκυρο/Δεν ψήφισαν/ΔΑ</a:t>
            </a:r>
            <a:endParaRPr kumimoji="0" lang="en-US"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graphicFrame>
        <p:nvGraphicFramePr>
          <p:cNvPr id="6" name="Content Placeholder 8">
            <a:extLst>
              <a:ext uri="{FF2B5EF4-FFF2-40B4-BE49-F238E27FC236}">
                <a16:creationId xmlns:a16="http://schemas.microsoft.com/office/drawing/2014/main" xmlns="" id="{B524E03B-909B-9B4C-EB1B-988F0BE12B0C}"/>
              </a:ext>
            </a:extLst>
          </p:cNvPr>
          <p:cNvGraphicFramePr>
            <a:graphicFrameLocks/>
          </p:cNvGraphicFramePr>
          <p:nvPr>
            <p:extLst>
              <p:ext uri="{D42A27DB-BD31-4B8C-83A1-F6EECF244321}">
                <p14:modId xmlns:p14="http://schemas.microsoft.com/office/powerpoint/2010/main" xmlns="" val="1098294784"/>
              </p:ext>
            </p:extLst>
          </p:nvPr>
        </p:nvGraphicFramePr>
        <p:xfrm>
          <a:off x="442912" y="3884142"/>
          <a:ext cx="5280519" cy="2425218"/>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xmlns="" id="{5B6A05DE-C98F-7287-DEC1-883CDC690094}"/>
              </a:ext>
            </a:extLst>
          </p:cNvPr>
          <p:cNvSpPr txBox="1"/>
          <p:nvPr/>
        </p:nvSpPr>
        <p:spPr>
          <a:xfrm>
            <a:off x="293915" y="1011112"/>
            <a:ext cx="11465270" cy="307777"/>
          </a:xfrm>
          <a:prstGeom prst="rect">
            <a:avLst/>
          </a:prstGeom>
          <a:noFill/>
        </p:spPr>
        <p:txBody>
          <a:bodyPr wrap="square">
            <a:spAutoFit/>
          </a:bodyPr>
          <a:lstStyle/>
          <a:p>
            <a:r>
              <a:rPr lang="el-GR" sz="1400" dirty="0">
                <a:solidFill>
                  <a:schemeClr val="accent1"/>
                </a:solidFill>
                <a:effectLst/>
                <a:latin typeface="+mn-lt"/>
              </a:rPr>
              <a:t>‘Αφήνοντας πίσω μας το καλοκαίρι θα λέγατε ότι μας περιμένει ένας χειμώνας που σας κάνει να νιώθετε μάλλον αισιόδοξος/η ή μάλλον απαισιόδοξος/η;’</a:t>
            </a:r>
            <a:endParaRPr lang="el-GR" sz="1400" dirty="0">
              <a:solidFill>
                <a:schemeClr val="accent1"/>
              </a:solidFill>
            </a:endParaRPr>
          </a:p>
        </p:txBody>
      </p:sp>
      <p:sp>
        <p:nvSpPr>
          <p:cNvPr id="11" name="Title 10">
            <a:extLst>
              <a:ext uri="{FF2B5EF4-FFF2-40B4-BE49-F238E27FC236}">
                <a16:creationId xmlns:a16="http://schemas.microsoft.com/office/drawing/2014/main" xmlns="" id="{6106164A-4255-09DB-4CE7-933B2218D5CD}"/>
              </a:ext>
            </a:extLst>
          </p:cNvPr>
          <p:cNvSpPr>
            <a:spLocks noGrp="1"/>
          </p:cNvSpPr>
          <p:nvPr>
            <p:ph type="title"/>
          </p:nvPr>
        </p:nvSpPr>
        <p:spPr/>
        <p:txBody>
          <a:bodyPr>
            <a:noAutofit/>
          </a:bodyPr>
          <a:lstStyle/>
          <a:p>
            <a:r>
              <a:rPr lang="el-GR" dirty="0">
                <a:effectLst/>
                <a:latin typeface="+mn-lt"/>
              </a:rPr>
              <a:t>Η κοινωνική απαισιοδοξία κυριαρχεί ενόψει του χειμώνα που έρχεται – με την εξαίρεση των νεότερων</a:t>
            </a:r>
          </a:p>
        </p:txBody>
      </p:sp>
    </p:spTree>
    <p:extLst>
      <p:ext uri="{BB962C8B-B14F-4D97-AF65-F5344CB8AC3E}">
        <p14:creationId xmlns:p14="http://schemas.microsoft.com/office/powerpoint/2010/main" xmlns="" val="201159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 grpId="0"/>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xmlns="" id="{F380B7B2-63CD-ED3B-388F-21C01DD611E5}"/>
              </a:ext>
            </a:extLst>
          </p:cNvPr>
          <p:cNvGraphicFramePr>
            <a:graphicFrameLocks noGrp="1"/>
          </p:cNvGraphicFramePr>
          <p:nvPr>
            <p:ph idx="1"/>
            <p:extLst>
              <p:ext uri="{D42A27DB-BD31-4B8C-83A1-F6EECF244321}">
                <p14:modId xmlns:p14="http://schemas.microsoft.com/office/powerpoint/2010/main" xmlns="" val="1911218774"/>
              </p:ext>
            </p:extLst>
          </p:nvPr>
        </p:nvGraphicFramePr>
        <p:xfrm>
          <a:off x="885637" y="1357746"/>
          <a:ext cx="9611443" cy="4733001"/>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xmlns="" id="{53A6475A-1F71-5DF1-826F-38914639C0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B0FDC35A-A79B-1967-896B-365DA6EE1607}"/>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graphicFrame>
        <p:nvGraphicFramePr>
          <p:cNvPr id="3" name="Table 2">
            <a:extLst>
              <a:ext uri="{FF2B5EF4-FFF2-40B4-BE49-F238E27FC236}">
                <a16:creationId xmlns:a16="http://schemas.microsoft.com/office/drawing/2014/main" xmlns="" id="{899BDBFC-B4ED-9AD8-F0C0-223753A3A2B7}"/>
              </a:ext>
            </a:extLst>
          </p:cNvPr>
          <p:cNvGraphicFramePr>
            <a:graphicFrameLocks noGrp="1"/>
          </p:cNvGraphicFramePr>
          <p:nvPr>
            <p:extLst>
              <p:ext uri="{D42A27DB-BD31-4B8C-83A1-F6EECF244321}">
                <p14:modId xmlns:p14="http://schemas.microsoft.com/office/powerpoint/2010/main" xmlns="" val="2894896645"/>
              </p:ext>
            </p:extLst>
          </p:nvPr>
        </p:nvGraphicFramePr>
        <p:xfrm>
          <a:off x="3095845" y="1728216"/>
          <a:ext cx="8288435" cy="3886200"/>
        </p:xfrm>
        <a:graphic>
          <a:graphicData uri="http://schemas.openxmlformats.org/drawingml/2006/table">
            <a:tbl>
              <a:tblPr firstRow="1" bandRow="1">
                <a:tableStyleId>{2D5ABB26-0587-4C30-8999-92F81FD0307C}</a:tableStyleId>
              </a:tblPr>
              <a:tblGrid>
                <a:gridCol w="7571346">
                  <a:extLst>
                    <a:ext uri="{9D8B030D-6E8A-4147-A177-3AD203B41FA5}">
                      <a16:colId xmlns:a16="http://schemas.microsoft.com/office/drawing/2014/main" xmlns="" val="1586800508"/>
                    </a:ext>
                  </a:extLst>
                </a:gridCol>
                <a:gridCol w="717089">
                  <a:extLst>
                    <a:ext uri="{9D8B030D-6E8A-4147-A177-3AD203B41FA5}">
                      <a16:colId xmlns:a16="http://schemas.microsoft.com/office/drawing/2014/main" xmlns="" val="2235666080"/>
                    </a:ext>
                  </a:extLst>
                </a:gridCol>
              </a:tblGrid>
              <a:tr h="388620">
                <a:tc>
                  <a:txBody>
                    <a:bodyPr/>
                    <a:lstStyle/>
                    <a:p>
                      <a:endParaRPr lang="el-GR" dirty="0"/>
                    </a:p>
                  </a:txBody>
                  <a:tcPr>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dirty="0">
                          <a:solidFill>
                            <a:schemeClr val="accent3"/>
                          </a:solidFill>
                          <a:effectLst/>
                          <a:latin typeface="Calibri" panose="020F0502020204030204" pitchFamily="34" charset="0"/>
                        </a:rPr>
                        <a:t>-14</a:t>
                      </a:r>
                    </a:p>
                  </a:txBody>
                  <a:tcPr marL="9525" marR="9525" marT="9525" marB="0" anchor="ctr">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927051268"/>
                  </a:ext>
                </a:extLst>
              </a:tr>
              <a:tr h="388620">
                <a:tc>
                  <a:txBody>
                    <a:bodyPr/>
                    <a:lstStyle/>
                    <a:p>
                      <a:endParaRPr lang="el-GR" dirty="0"/>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a:solidFill>
                            <a:schemeClr val="accent3"/>
                          </a:solidFill>
                          <a:effectLst/>
                          <a:latin typeface="Calibri" panose="020F0502020204030204" pitchFamily="34" charset="0"/>
                        </a:rPr>
                        <a:t>-13</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3890535857"/>
                  </a:ext>
                </a:extLst>
              </a:tr>
              <a:tr h="388620">
                <a:tc>
                  <a:txBody>
                    <a:bodyPr/>
                    <a:lstStyle/>
                    <a:p>
                      <a:endParaRPr lang="el-GR" dirty="0"/>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a:solidFill>
                            <a:schemeClr val="accent3"/>
                          </a:solidFill>
                          <a:effectLst/>
                          <a:latin typeface="Calibri" panose="020F0502020204030204" pitchFamily="34" charset="0"/>
                        </a:rPr>
                        <a:t>-25</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820813804"/>
                  </a:ext>
                </a:extLst>
              </a:tr>
              <a:tr h="388620">
                <a:tc>
                  <a:txBody>
                    <a:bodyPr/>
                    <a:lstStyle/>
                    <a:p>
                      <a:endParaRPr lang="el-G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a:solidFill>
                            <a:schemeClr val="accent3"/>
                          </a:solidFill>
                          <a:effectLst/>
                          <a:latin typeface="Calibri" panose="020F0502020204030204" pitchFamily="34" charset="0"/>
                        </a:rPr>
                        <a:t>-29</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2554029005"/>
                  </a:ext>
                </a:extLst>
              </a:tr>
              <a:tr h="388620">
                <a:tc>
                  <a:txBody>
                    <a:bodyPr/>
                    <a:lstStyle/>
                    <a:p>
                      <a:endParaRPr lang="el-G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a:solidFill>
                            <a:schemeClr val="accent3"/>
                          </a:solidFill>
                          <a:effectLst/>
                          <a:latin typeface="Calibri" panose="020F0502020204030204" pitchFamily="34" charset="0"/>
                        </a:rPr>
                        <a:t>-35</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3772897006"/>
                  </a:ext>
                </a:extLst>
              </a:tr>
              <a:tr h="388620">
                <a:tc>
                  <a:txBody>
                    <a:bodyPr/>
                    <a:lstStyle/>
                    <a:p>
                      <a:endParaRPr lang="el-GR" dirty="0"/>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a:solidFill>
                            <a:schemeClr val="accent3"/>
                          </a:solidFill>
                          <a:effectLst/>
                          <a:latin typeface="Calibri" panose="020F0502020204030204" pitchFamily="34" charset="0"/>
                        </a:rPr>
                        <a:t>-36</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2345003718"/>
                  </a:ext>
                </a:extLst>
              </a:tr>
              <a:tr h="388620">
                <a:tc>
                  <a:txBody>
                    <a:bodyPr/>
                    <a:lstStyle/>
                    <a:p>
                      <a:endParaRPr lang="el-G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a:solidFill>
                            <a:schemeClr val="accent3"/>
                          </a:solidFill>
                          <a:effectLst/>
                          <a:latin typeface="Calibri" panose="020F0502020204030204" pitchFamily="34" charset="0"/>
                        </a:rPr>
                        <a:t>-72</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3092165653"/>
                  </a:ext>
                </a:extLst>
              </a:tr>
              <a:tr h="388620">
                <a:tc>
                  <a:txBody>
                    <a:bodyPr/>
                    <a:lstStyle/>
                    <a:p>
                      <a:endParaRPr lang="el-GR" dirty="0"/>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dirty="0">
                          <a:solidFill>
                            <a:schemeClr val="accent3"/>
                          </a:solidFill>
                          <a:effectLst/>
                          <a:latin typeface="Calibri" panose="020F0502020204030204" pitchFamily="34" charset="0"/>
                        </a:rPr>
                        <a:t>-62</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640509289"/>
                  </a:ext>
                </a:extLst>
              </a:tr>
              <a:tr h="388620">
                <a:tc>
                  <a:txBody>
                    <a:bodyPr/>
                    <a:lstStyle/>
                    <a:p>
                      <a:endParaRPr lang="el-GR"/>
                    </a:p>
                  </a:txBody>
                  <a:tcP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el-GR" sz="1200" b="0" i="0" u="none" strike="noStrike" dirty="0">
                          <a:solidFill>
                            <a:schemeClr val="accent3"/>
                          </a:solidFill>
                          <a:effectLst/>
                          <a:latin typeface="Calibri" panose="020F0502020204030204" pitchFamily="34" charset="0"/>
                        </a:rPr>
                        <a:t>-60</a:t>
                      </a:r>
                    </a:p>
                  </a:txBody>
                  <a:tcPr marL="9525"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3947974183"/>
                  </a:ext>
                </a:extLst>
              </a:tr>
              <a:tr h="388620">
                <a:tc>
                  <a:txBody>
                    <a:bodyPr/>
                    <a:lstStyle/>
                    <a:p>
                      <a:endParaRPr lang="el-GR" dirty="0"/>
                    </a:p>
                  </a:txBody>
                  <a:tcPr>
                    <a:lnT w="12700" cap="flat" cmpd="sng" algn="ctr">
                      <a:solidFill>
                        <a:schemeClr val="bg1">
                          <a:lumMod val="85000"/>
                        </a:schemeClr>
                      </a:solidFill>
                      <a:prstDash val="solid"/>
                      <a:round/>
                      <a:headEnd type="none" w="med" len="med"/>
                      <a:tailEnd type="none" w="med" len="med"/>
                    </a:lnT>
                  </a:tcPr>
                </a:tc>
                <a:tc>
                  <a:txBody>
                    <a:bodyPr/>
                    <a:lstStyle/>
                    <a:p>
                      <a:pPr algn="ctr" fontAlgn="ctr">
                        <a:buNone/>
                      </a:pPr>
                      <a:r>
                        <a:rPr lang="el-GR" sz="1200" b="0" i="0" u="none" strike="noStrike" dirty="0">
                          <a:solidFill>
                            <a:schemeClr val="accent3"/>
                          </a:solidFill>
                          <a:effectLst/>
                          <a:latin typeface="Calibri" panose="020F0502020204030204" pitchFamily="34" charset="0"/>
                        </a:rPr>
                        <a:t>-75</a:t>
                      </a:r>
                    </a:p>
                  </a:txBody>
                  <a:tcPr marL="9525" marR="9525" marT="9525" marB="0" anchor="ctr">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xmlns="" val="1599765967"/>
                  </a:ext>
                </a:extLst>
              </a:tr>
            </a:tbl>
          </a:graphicData>
        </a:graphic>
      </p:graphicFrame>
      <p:sp>
        <p:nvSpPr>
          <p:cNvPr id="5" name="TextBox 4">
            <a:extLst>
              <a:ext uri="{FF2B5EF4-FFF2-40B4-BE49-F238E27FC236}">
                <a16:creationId xmlns:a16="http://schemas.microsoft.com/office/drawing/2014/main" xmlns="" id="{BD3D3A66-57C7-F810-49E5-E4CCBCA23D52}"/>
              </a:ext>
            </a:extLst>
          </p:cNvPr>
          <p:cNvSpPr txBox="1"/>
          <p:nvPr/>
        </p:nvSpPr>
        <p:spPr>
          <a:xfrm>
            <a:off x="10563866" y="1357746"/>
            <a:ext cx="1003948" cy="261610"/>
          </a:xfrm>
          <a:prstGeom prst="rect">
            <a:avLst/>
          </a:prstGeom>
          <a:noFill/>
        </p:spPr>
        <p:txBody>
          <a:bodyPr wrap="square" rtlCol="0">
            <a:spAutoFit/>
          </a:bodyPr>
          <a:lstStyle/>
          <a:p>
            <a:pPr algn="ctr"/>
            <a:r>
              <a:rPr lang="el-GR" sz="1100" dirty="0">
                <a:solidFill>
                  <a:schemeClr val="accent3"/>
                </a:solidFill>
              </a:rPr>
              <a:t>Ισοζύγιο</a:t>
            </a:r>
          </a:p>
        </p:txBody>
      </p:sp>
      <p:sp>
        <p:nvSpPr>
          <p:cNvPr id="8" name="TextBox 7">
            <a:extLst>
              <a:ext uri="{FF2B5EF4-FFF2-40B4-BE49-F238E27FC236}">
                <a16:creationId xmlns:a16="http://schemas.microsoft.com/office/drawing/2014/main" xmlns="" id="{F75F4BAD-CC83-4AA7-7557-3FD80BD90A90}"/>
              </a:ext>
            </a:extLst>
          </p:cNvPr>
          <p:cNvSpPr txBox="1"/>
          <p:nvPr/>
        </p:nvSpPr>
        <p:spPr>
          <a:xfrm>
            <a:off x="187448" y="990275"/>
            <a:ext cx="11447153" cy="523220"/>
          </a:xfrm>
          <a:prstGeom prst="rect">
            <a:avLst/>
          </a:prstGeom>
          <a:noFill/>
        </p:spPr>
        <p:txBody>
          <a:bodyPr wrap="square">
            <a:spAutoFit/>
          </a:bodyPr>
          <a:lstStyle/>
          <a:p>
            <a:pPr algn="ctr"/>
            <a:r>
              <a:rPr lang="el-GR" sz="1400" dirty="0">
                <a:solidFill>
                  <a:schemeClr val="accent1"/>
                </a:solidFill>
                <a:effectLst/>
                <a:latin typeface="+mn-lt"/>
              </a:rPr>
              <a:t>‘Θα σας αναφέρω ορισμένα θέματα που απασχολούν το ενδιαφέρον των πολιτών και θα ήθελα να μου πείτε για κάθε ένα από αυτά τι πιστεύετε ότι μπορεί να συμβεί το επόμενο διάστημα. Θα βελτιωθεί, θα μείνει όπως είναι σήμερα ή θα χειροτερέψει;’ </a:t>
            </a:r>
            <a:endParaRPr lang="el-GR" sz="1400" dirty="0">
              <a:solidFill>
                <a:schemeClr val="accent1"/>
              </a:solidFill>
            </a:endParaRPr>
          </a:p>
        </p:txBody>
      </p:sp>
      <p:sp>
        <p:nvSpPr>
          <p:cNvPr id="11" name="Title 10">
            <a:extLst>
              <a:ext uri="{FF2B5EF4-FFF2-40B4-BE49-F238E27FC236}">
                <a16:creationId xmlns:a16="http://schemas.microsoft.com/office/drawing/2014/main" xmlns="" id="{59D7F74C-7C46-025F-38FA-9621F048AEDA}"/>
              </a:ext>
            </a:extLst>
          </p:cNvPr>
          <p:cNvSpPr>
            <a:spLocks noGrp="1"/>
          </p:cNvSpPr>
          <p:nvPr>
            <p:ph type="title"/>
          </p:nvPr>
        </p:nvSpPr>
        <p:spPr/>
        <p:txBody>
          <a:bodyPr>
            <a:noAutofit/>
          </a:bodyPr>
          <a:lstStyle/>
          <a:p>
            <a:r>
              <a:rPr lang="el-GR" dirty="0">
                <a:effectLst/>
                <a:latin typeface="+mn-lt"/>
              </a:rPr>
              <a:t>Η κατάσταση σε βασικές διαστάσεις της ζωής θεωρείται ότι θα παραμείνει ίδια ή θα χειροτερεύσει, ιδίως σε ό,τι σχετίζεται με το κόστος ζωής (ενέργεια, στέγη, σουπερμάρκετ)</a:t>
            </a:r>
          </a:p>
        </p:txBody>
      </p:sp>
    </p:spTree>
    <p:extLst>
      <p:ext uri="{BB962C8B-B14F-4D97-AF65-F5344CB8AC3E}">
        <p14:creationId xmlns:p14="http://schemas.microsoft.com/office/powerpoint/2010/main" xmlns="" val="1335477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EBF30C7-6931-C1F4-9AC3-23FD8955AD6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xmlns="" id="{806D9A53-F667-5498-1E6F-60D8FBFB5870}"/>
              </a:ext>
            </a:extLst>
          </p:cNvPr>
          <p:cNvSpPr>
            <a:spLocks noGrp="1"/>
          </p:cNvSpPr>
          <p:nvPr>
            <p:ph type="title"/>
          </p:nvPr>
        </p:nvSpPr>
        <p:spPr/>
        <p:txBody>
          <a:bodyPr/>
          <a:lstStyle/>
          <a:p>
            <a:r>
              <a:rPr lang="el-GR" dirty="0">
                <a:effectLst/>
                <a:latin typeface="+mn-lt"/>
              </a:rPr>
              <a:t>Επιδείνωση σε θέματα που απασχολούν το ενδιαφέρον των πολιτών </a:t>
            </a:r>
            <a:br>
              <a:rPr lang="el-GR" dirty="0">
                <a:effectLst/>
                <a:latin typeface="+mn-lt"/>
              </a:rPr>
            </a:br>
            <a:r>
              <a:rPr lang="el-GR" sz="1600" dirty="0">
                <a:effectLst/>
                <a:latin typeface="+mn-lt"/>
              </a:rPr>
              <a:t>ανά ψήφο στις Βουλευτικές εκλογές 2023</a:t>
            </a:r>
            <a:endParaRPr lang="el-GR" sz="1400" dirty="0">
              <a:effectLst/>
              <a:latin typeface="+mn-lt"/>
            </a:endParaRPr>
          </a:p>
        </p:txBody>
      </p:sp>
      <p:graphicFrame>
        <p:nvGraphicFramePr>
          <p:cNvPr id="14" name="Content Placeholder 4">
            <a:extLst>
              <a:ext uri="{FF2B5EF4-FFF2-40B4-BE49-F238E27FC236}">
                <a16:creationId xmlns:a16="http://schemas.microsoft.com/office/drawing/2014/main" xmlns="" id="{74A99088-B528-6E5F-B532-345F822450AB}"/>
              </a:ext>
            </a:extLst>
          </p:cNvPr>
          <p:cNvGraphicFramePr>
            <a:graphicFrameLocks noGrp="1"/>
          </p:cNvGraphicFramePr>
          <p:nvPr>
            <p:ph idx="1"/>
            <p:extLst>
              <p:ext uri="{D42A27DB-BD31-4B8C-83A1-F6EECF244321}">
                <p14:modId xmlns:p14="http://schemas.microsoft.com/office/powerpoint/2010/main" xmlns="" val="449773625"/>
              </p:ext>
            </p:extLst>
          </p:nvPr>
        </p:nvGraphicFramePr>
        <p:xfrm>
          <a:off x="653491" y="1973434"/>
          <a:ext cx="10885017" cy="2463805"/>
        </p:xfrm>
        <a:graphic>
          <a:graphicData uri="http://schemas.openxmlformats.org/drawingml/2006/table">
            <a:tbl>
              <a:tblPr firstRow="1">
                <a:tableStyleId>{D27102A9-8310-4765-A935-A1911B00CA55}</a:tableStyleId>
              </a:tblPr>
              <a:tblGrid>
                <a:gridCol w="2739336">
                  <a:extLst>
                    <a:ext uri="{9D8B030D-6E8A-4147-A177-3AD203B41FA5}">
                      <a16:colId xmlns:a16="http://schemas.microsoft.com/office/drawing/2014/main" xmlns="" val="3703665903"/>
                    </a:ext>
                  </a:extLst>
                </a:gridCol>
                <a:gridCol w="940734">
                  <a:extLst>
                    <a:ext uri="{9D8B030D-6E8A-4147-A177-3AD203B41FA5}">
                      <a16:colId xmlns:a16="http://schemas.microsoft.com/office/drawing/2014/main" xmlns="" val="2560886494"/>
                    </a:ext>
                  </a:extLst>
                </a:gridCol>
                <a:gridCol w="1321287">
                  <a:extLst>
                    <a:ext uri="{9D8B030D-6E8A-4147-A177-3AD203B41FA5}">
                      <a16:colId xmlns:a16="http://schemas.microsoft.com/office/drawing/2014/main" xmlns="" val="1983083422"/>
                    </a:ext>
                  </a:extLst>
                </a:gridCol>
                <a:gridCol w="1176732">
                  <a:extLst>
                    <a:ext uri="{9D8B030D-6E8A-4147-A177-3AD203B41FA5}">
                      <a16:colId xmlns:a16="http://schemas.microsoft.com/office/drawing/2014/main" xmlns="" val="22470268"/>
                    </a:ext>
                  </a:extLst>
                </a:gridCol>
                <a:gridCol w="1176732">
                  <a:extLst>
                    <a:ext uri="{9D8B030D-6E8A-4147-A177-3AD203B41FA5}">
                      <a16:colId xmlns:a16="http://schemas.microsoft.com/office/drawing/2014/main" xmlns="" val="2712562424"/>
                    </a:ext>
                  </a:extLst>
                </a:gridCol>
                <a:gridCol w="1176732">
                  <a:extLst>
                    <a:ext uri="{9D8B030D-6E8A-4147-A177-3AD203B41FA5}">
                      <a16:colId xmlns:a16="http://schemas.microsoft.com/office/drawing/2014/main" xmlns="" val="2530953352"/>
                    </a:ext>
                  </a:extLst>
                </a:gridCol>
                <a:gridCol w="1176732">
                  <a:extLst>
                    <a:ext uri="{9D8B030D-6E8A-4147-A177-3AD203B41FA5}">
                      <a16:colId xmlns:a16="http://schemas.microsoft.com/office/drawing/2014/main" xmlns="" val="2142352877"/>
                    </a:ext>
                  </a:extLst>
                </a:gridCol>
                <a:gridCol w="1176732">
                  <a:extLst>
                    <a:ext uri="{9D8B030D-6E8A-4147-A177-3AD203B41FA5}">
                      <a16:colId xmlns:a16="http://schemas.microsoft.com/office/drawing/2014/main" xmlns="" val="2896324662"/>
                    </a:ext>
                  </a:extLst>
                </a:gridCol>
              </a:tblGrid>
              <a:tr h="344835">
                <a:tc>
                  <a:txBody>
                    <a:bodyPr/>
                    <a:lstStyle/>
                    <a:p>
                      <a:pPr algn="ctr" fontAlgn="b"/>
                      <a:r>
                        <a:rPr lang="el-GR" sz="1000" b="1" i="0" u="none" strike="noStrike" kern="1200" dirty="0">
                          <a:solidFill>
                            <a:schemeClr val="accent2"/>
                          </a:solidFill>
                          <a:effectLst/>
                          <a:latin typeface="+mj-lt"/>
                          <a:ea typeface="+mn-ea"/>
                          <a:cs typeface="+mn-cs"/>
                        </a:rPr>
                        <a:t>Θα χειροτερέψει</a:t>
                      </a:r>
                    </a:p>
                  </a:txBody>
                  <a:tcPr marL="6664" marR="6664" marT="6664" marB="0"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ΝΔ</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ΣΥΡΙΖΑ</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ΠΑΣΟΚ-</a:t>
                      </a:r>
                      <a:r>
                        <a:rPr lang="el-GR"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ΚΙΝΑΛ</a:t>
                      </a:r>
                      <a:endPar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KKE</a:t>
                      </a:r>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ΛΟΙΠΑ</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A</a:t>
                      </a:r>
                      <a:r>
                        <a:rPr lang="el-GR"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ΛΛΟ</a:t>
                      </a: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211897">
                <a:tc>
                  <a:txBody>
                    <a:bodyPr/>
                    <a:lstStyle/>
                    <a:p>
                      <a:pPr algn="ctr" fontAlgn="ctr">
                        <a:buNone/>
                      </a:pPr>
                      <a:r>
                        <a:rPr lang="el-GR" sz="1000" b="1" i="0" u="none" strike="noStrike" dirty="0">
                          <a:solidFill>
                            <a:srgbClr val="000000"/>
                          </a:solidFill>
                          <a:effectLst/>
                          <a:latin typeface="Calibri" panose="020F0502020204030204" pitchFamily="34" charset="0"/>
                        </a:rPr>
                        <a:t> Οι τιμές των προϊόντων στο σούπερ </a:t>
                      </a:r>
                      <a:r>
                        <a:rPr lang="el-GR" sz="1000" b="1" i="0" u="none" strike="noStrike" dirty="0" err="1">
                          <a:solidFill>
                            <a:srgbClr val="000000"/>
                          </a:solidFill>
                          <a:effectLst/>
                          <a:latin typeface="Calibri" panose="020F0502020204030204" pitchFamily="34" charset="0"/>
                        </a:rPr>
                        <a:t>μάρκετ</a:t>
                      </a:r>
                      <a:r>
                        <a:rPr lang="el-GR" sz="1000" b="1"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81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88</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Τα καύσιμα/ενέργεια (βενζίνη/πετρέλαιο κτλ.)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88</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85</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82</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7972764"/>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Η παραβατικότητα/εγκληματικότητα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14074250"/>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Η εύρεση στέγης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75</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531664440"/>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Η απονομή δικαιοσύνης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46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44</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27602847"/>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Το εκπαιδευτικό μας σύστημα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55</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47</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528617903"/>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Η ιατροφαρμακευτική περίθαλψη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39</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1671089"/>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Η αντιμετώπιση φυσικών καταστροφών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39</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59861930"/>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 Οι αμοιβές στην εργασία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36</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971085259"/>
                  </a:ext>
                </a:extLst>
              </a:tr>
              <a:tr h="211897">
                <a:tc>
                  <a:txBody>
                    <a:bodyPr/>
                    <a:lstStyle/>
                    <a:p>
                      <a:pPr algn="ctr" fontAlgn="ctr">
                        <a:buNone/>
                      </a:pPr>
                      <a:r>
                        <a:rPr lang="el-GR" sz="1000" b="1" i="0" u="none" strike="noStrike">
                          <a:solidFill>
                            <a:srgbClr val="000000"/>
                          </a:solidFill>
                          <a:effectLst/>
                          <a:latin typeface="Calibri" panose="020F0502020204030204" pitchFamily="34" charset="0"/>
                        </a:rPr>
                        <a:t>Η γεωπολιτική θέση της χώρας</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45</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34</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73808079"/>
                  </a:ext>
                </a:extLst>
              </a:tr>
            </a:tbl>
          </a:graphicData>
        </a:graphic>
      </p:graphicFrame>
      <p:sp>
        <p:nvSpPr>
          <p:cNvPr id="15" name="TextBox 14">
            <a:extLst>
              <a:ext uri="{FF2B5EF4-FFF2-40B4-BE49-F238E27FC236}">
                <a16:creationId xmlns:a16="http://schemas.microsoft.com/office/drawing/2014/main" xmlns="" id="{057463B4-9122-5064-4D29-430457D16D5F}"/>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16A70535-0DBD-9FDA-0E1E-73C1F865D93B}"/>
              </a:ext>
            </a:extLst>
          </p:cNvPr>
          <p:cNvSpPr>
            <a:spLocks noGrp="1"/>
          </p:cNvSpPr>
          <p:nvPr>
            <p:ph type="sldNum" sz="quarter" idx="12"/>
          </p:nvPr>
        </p:nvSpPr>
        <p:spPr>
          <a:xfrm>
            <a:off x="9334690"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xmlns="" id="{F6D5F2FB-EE1D-0A75-5DC3-84BEFCD394C6}"/>
              </a:ext>
            </a:extLst>
          </p:cNvPr>
          <p:cNvSpPr txBox="1"/>
          <p:nvPr/>
        </p:nvSpPr>
        <p:spPr>
          <a:xfrm>
            <a:off x="8832304" y="6237312"/>
            <a:ext cx="244827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Ποσοστό &lt;0,</a:t>
            </a:r>
            <a:r>
              <a:rPr kumimoji="0" lang="en-US"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5</a:t>
            </a: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Λευκό/Άκυρο/Δεν ψήφισαν</a:t>
            </a:r>
            <a:endParaRPr kumimoji="0" lang="en-US"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109565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FABA649-2CCF-41D7-EBC2-EFCBB70973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xmlns="" id="{51F5853C-9192-39DD-332D-CB8691F500FE}"/>
              </a:ext>
            </a:extLst>
          </p:cNvPr>
          <p:cNvSpPr>
            <a:spLocks noGrp="1"/>
          </p:cNvSpPr>
          <p:nvPr>
            <p:ph type="title"/>
          </p:nvPr>
        </p:nvSpPr>
        <p:spPr/>
        <p:txBody>
          <a:bodyPr/>
          <a:lstStyle/>
          <a:p>
            <a:r>
              <a:rPr lang="el-GR" dirty="0">
                <a:effectLst/>
                <a:latin typeface="+mn-lt"/>
              </a:rPr>
              <a:t>Επιδείνωση σε θέματα που απασχολούν το ενδιαφέρον των πολιτών</a:t>
            </a:r>
            <a:br>
              <a:rPr lang="el-GR" dirty="0">
                <a:effectLst/>
                <a:latin typeface="+mn-lt"/>
              </a:rPr>
            </a:br>
            <a:r>
              <a:rPr lang="el-GR" sz="1600" dirty="0">
                <a:effectLst/>
                <a:latin typeface="+mn-lt"/>
              </a:rPr>
              <a:t>ανά πολιτική </a:t>
            </a:r>
            <a:r>
              <a:rPr lang="el-GR" sz="1600" dirty="0" err="1">
                <a:effectLst/>
                <a:latin typeface="+mn-lt"/>
              </a:rPr>
              <a:t>αυτοτοποθέτηση</a:t>
            </a:r>
            <a:endParaRPr lang="el-GR" sz="1400" dirty="0">
              <a:effectLst/>
              <a:latin typeface="+mn-lt"/>
            </a:endParaRPr>
          </a:p>
        </p:txBody>
      </p:sp>
      <p:graphicFrame>
        <p:nvGraphicFramePr>
          <p:cNvPr id="14" name="Content Placeholder 4">
            <a:extLst>
              <a:ext uri="{FF2B5EF4-FFF2-40B4-BE49-F238E27FC236}">
                <a16:creationId xmlns:a16="http://schemas.microsoft.com/office/drawing/2014/main" xmlns="" id="{7254371F-B10F-F586-65E7-F6452DD8B952}"/>
              </a:ext>
            </a:extLst>
          </p:cNvPr>
          <p:cNvGraphicFramePr>
            <a:graphicFrameLocks noGrp="1"/>
          </p:cNvGraphicFramePr>
          <p:nvPr>
            <p:ph idx="1"/>
            <p:extLst>
              <p:ext uri="{D42A27DB-BD31-4B8C-83A1-F6EECF244321}">
                <p14:modId xmlns:p14="http://schemas.microsoft.com/office/powerpoint/2010/main" xmlns="" val="942167736"/>
              </p:ext>
            </p:extLst>
          </p:nvPr>
        </p:nvGraphicFramePr>
        <p:xfrm>
          <a:off x="1070039" y="1955297"/>
          <a:ext cx="10133081" cy="3037740"/>
        </p:xfrm>
        <a:graphic>
          <a:graphicData uri="http://schemas.openxmlformats.org/drawingml/2006/table">
            <a:tbl>
              <a:tblPr firstRow="1">
                <a:tableStyleId>{D27102A9-8310-4765-A935-A1911B00CA55}</a:tableStyleId>
              </a:tblPr>
              <a:tblGrid>
                <a:gridCol w="2550104">
                  <a:extLst>
                    <a:ext uri="{9D8B030D-6E8A-4147-A177-3AD203B41FA5}">
                      <a16:colId xmlns:a16="http://schemas.microsoft.com/office/drawing/2014/main" xmlns="" val="3703665903"/>
                    </a:ext>
                  </a:extLst>
                </a:gridCol>
                <a:gridCol w="875749">
                  <a:extLst>
                    <a:ext uri="{9D8B030D-6E8A-4147-A177-3AD203B41FA5}">
                      <a16:colId xmlns:a16="http://schemas.microsoft.com/office/drawing/2014/main" xmlns="" val="2560886494"/>
                    </a:ext>
                  </a:extLst>
                </a:gridCol>
                <a:gridCol w="1230013">
                  <a:extLst>
                    <a:ext uri="{9D8B030D-6E8A-4147-A177-3AD203B41FA5}">
                      <a16:colId xmlns:a16="http://schemas.microsoft.com/office/drawing/2014/main" xmlns="" val="1983083422"/>
                    </a:ext>
                  </a:extLst>
                </a:gridCol>
                <a:gridCol w="1095443">
                  <a:extLst>
                    <a:ext uri="{9D8B030D-6E8A-4147-A177-3AD203B41FA5}">
                      <a16:colId xmlns:a16="http://schemas.microsoft.com/office/drawing/2014/main" xmlns="" val="22470268"/>
                    </a:ext>
                  </a:extLst>
                </a:gridCol>
                <a:gridCol w="1095443">
                  <a:extLst>
                    <a:ext uri="{9D8B030D-6E8A-4147-A177-3AD203B41FA5}">
                      <a16:colId xmlns:a16="http://schemas.microsoft.com/office/drawing/2014/main" xmlns="" val="2712562424"/>
                    </a:ext>
                  </a:extLst>
                </a:gridCol>
                <a:gridCol w="1095443">
                  <a:extLst>
                    <a:ext uri="{9D8B030D-6E8A-4147-A177-3AD203B41FA5}">
                      <a16:colId xmlns:a16="http://schemas.microsoft.com/office/drawing/2014/main" xmlns="" val="2530953352"/>
                    </a:ext>
                  </a:extLst>
                </a:gridCol>
                <a:gridCol w="1095443">
                  <a:extLst>
                    <a:ext uri="{9D8B030D-6E8A-4147-A177-3AD203B41FA5}">
                      <a16:colId xmlns:a16="http://schemas.microsoft.com/office/drawing/2014/main" xmlns="" val="2896324662"/>
                    </a:ext>
                  </a:extLst>
                </a:gridCol>
                <a:gridCol w="1095443">
                  <a:extLst>
                    <a:ext uri="{9D8B030D-6E8A-4147-A177-3AD203B41FA5}">
                      <a16:colId xmlns:a16="http://schemas.microsoft.com/office/drawing/2014/main" xmlns="" val="3437609086"/>
                    </a:ext>
                  </a:extLst>
                </a:gridCol>
              </a:tblGrid>
              <a:tr h="381503">
                <a:tc>
                  <a:txBody>
                    <a:bodyPr/>
                    <a:lstStyle/>
                    <a:p>
                      <a:pPr algn="ctr" fontAlgn="b"/>
                      <a:r>
                        <a:rPr lang="el-GR" sz="1000" b="1" i="0" u="none" strike="noStrike" kern="1200" dirty="0">
                          <a:solidFill>
                            <a:schemeClr val="accent2"/>
                          </a:solidFill>
                          <a:effectLst/>
                          <a:latin typeface="+mn-lt"/>
                          <a:ea typeface="+mn-ea"/>
                          <a:cs typeface="+mn-cs"/>
                        </a:rPr>
                        <a:t>Θα χειροτερέψει</a:t>
                      </a:r>
                    </a:p>
                  </a:txBody>
                  <a:tcPr marL="6664" marR="6664" marT="6664" marB="0" anchor="ctr">
                    <a:lnL>
                      <a:noFill/>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Αριστεροί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Κεντροαριστεροί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Κεντρώοι</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Κεντροδεξιοί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Δεξιοί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Τίποτα</a:t>
                      </a:r>
                      <a:r>
                        <a:rPr lang="el-GR" sz="1000" b="1"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l-GR" sz="1000" b="1"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αυθ</a:t>
                      </a:r>
                      <a:r>
                        <a:rPr lang="el-GR" sz="1000" b="1" baseline="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252478">
                <a:tc>
                  <a:txBody>
                    <a:bodyPr/>
                    <a:lstStyle/>
                    <a:p>
                      <a:pPr algn="ctr" fontAlgn="ctr">
                        <a:buNone/>
                      </a:pPr>
                      <a:r>
                        <a:rPr lang="el-GR" sz="1000" b="1" i="0" u="none" strike="noStrike" dirty="0">
                          <a:solidFill>
                            <a:srgbClr val="000000"/>
                          </a:solidFill>
                          <a:effectLst/>
                          <a:latin typeface="Calibri" panose="020F0502020204030204" pitchFamily="34" charset="0"/>
                        </a:rPr>
                        <a:t> Οι τιμές των προϊόντων στο σούπερ </a:t>
                      </a:r>
                      <a:r>
                        <a:rPr lang="el-GR" sz="1000" b="1" i="0" u="none" strike="noStrike" dirty="0" err="1">
                          <a:solidFill>
                            <a:srgbClr val="000000"/>
                          </a:solidFill>
                          <a:effectLst/>
                          <a:latin typeface="Calibri" panose="020F0502020204030204" pitchFamily="34" charset="0"/>
                        </a:rPr>
                        <a:t>μάρκετ</a:t>
                      </a:r>
                      <a:r>
                        <a:rPr lang="el-GR" sz="1000" b="1"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383935">
                <a:tc>
                  <a:txBody>
                    <a:bodyPr/>
                    <a:lstStyle/>
                    <a:p>
                      <a:pPr algn="ctr" fontAlgn="ctr">
                        <a:buNone/>
                      </a:pPr>
                      <a:r>
                        <a:rPr lang="el-GR" sz="1000" b="1" i="0" u="none" strike="noStrike">
                          <a:solidFill>
                            <a:srgbClr val="000000"/>
                          </a:solidFill>
                          <a:effectLst/>
                          <a:latin typeface="Calibri" panose="020F0502020204030204" pitchFamily="34" charset="0"/>
                        </a:rPr>
                        <a:t> Τα καύσιμα/ενέργεια (βενζίνη/πετρέλαιο κτλ.)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754717287"/>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 Η παραβατικότητα/εγκληματικότητα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7972764"/>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 Η εύρεση στέγης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14074250"/>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 Η απονομή δικαιοσύνης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531664440"/>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 Το εκπαιδευτικό μας σύστημα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27602847"/>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 Η ιατροφαρμακευτική περίθαλψη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528617903"/>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 Η αντιμετώπιση φυσικών καταστροφών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1671089"/>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 Οι αμοιβές στην εργασία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59861930"/>
                  </a:ext>
                </a:extLst>
              </a:tr>
              <a:tr h="252478">
                <a:tc>
                  <a:txBody>
                    <a:bodyPr/>
                    <a:lstStyle/>
                    <a:p>
                      <a:pPr algn="ctr" fontAlgn="ctr">
                        <a:buNone/>
                      </a:pPr>
                      <a:r>
                        <a:rPr lang="el-GR" sz="1000" b="1" i="0" u="none" strike="noStrike">
                          <a:solidFill>
                            <a:srgbClr val="000000"/>
                          </a:solidFill>
                          <a:effectLst/>
                          <a:latin typeface="Calibri" panose="020F0502020204030204" pitchFamily="34" charset="0"/>
                        </a:rPr>
                        <a:t>Η γεωπολιτική θέση της χώρας</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41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273286041"/>
                  </a:ext>
                </a:extLst>
              </a:tr>
            </a:tbl>
          </a:graphicData>
        </a:graphic>
      </p:graphicFrame>
      <p:sp>
        <p:nvSpPr>
          <p:cNvPr id="15" name="TextBox 14">
            <a:extLst>
              <a:ext uri="{FF2B5EF4-FFF2-40B4-BE49-F238E27FC236}">
                <a16:creationId xmlns:a16="http://schemas.microsoft.com/office/drawing/2014/main" xmlns="" id="{615B0F57-32C0-1B08-C654-856638042049}"/>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2" name="TextBox 1">
            <a:extLst>
              <a:ext uri="{FF2B5EF4-FFF2-40B4-BE49-F238E27FC236}">
                <a16:creationId xmlns:a16="http://schemas.microsoft.com/office/drawing/2014/main" xmlns="" id="{F44023B3-E773-FC9D-665E-6827327350B3}"/>
              </a:ext>
            </a:extLst>
          </p:cNvPr>
          <p:cNvSpPr txBox="1"/>
          <p:nvPr/>
        </p:nvSpPr>
        <p:spPr>
          <a:xfrm>
            <a:off x="8754848" y="6381328"/>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Ποσοστό &lt;0,5%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Βάση μικρότερη των 60 ατόμων</a:t>
            </a:r>
          </a:p>
        </p:txBody>
      </p:sp>
      <p:sp>
        <p:nvSpPr>
          <p:cNvPr id="3" name="Slide Number Placeholder 4">
            <a:extLst>
              <a:ext uri="{FF2B5EF4-FFF2-40B4-BE49-F238E27FC236}">
                <a16:creationId xmlns:a16="http://schemas.microsoft.com/office/drawing/2014/main" xmlns="" id="{E63CCB28-5050-60CF-3110-D4B3B45E8618}"/>
              </a:ext>
            </a:extLst>
          </p:cNvPr>
          <p:cNvSpPr>
            <a:spLocks noGrp="1"/>
          </p:cNvSpPr>
          <p:nvPr>
            <p:ph type="sldNum" sz="quarter" idx="12"/>
          </p:nvPr>
        </p:nvSpPr>
        <p:spPr>
          <a:xfrm>
            <a:off x="9334690"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327309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927E77-062E-F69B-3221-1B5405C69E0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xmlns="" id="{7DF369F0-3198-942D-3B3D-D2EEEC96317D}"/>
              </a:ext>
            </a:extLst>
          </p:cNvPr>
          <p:cNvSpPr>
            <a:spLocks noGrp="1"/>
          </p:cNvSpPr>
          <p:nvPr>
            <p:ph type="title"/>
          </p:nvPr>
        </p:nvSpPr>
        <p:spPr/>
        <p:txBody>
          <a:bodyPr/>
          <a:lstStyle/>
          <a:p>
            <a:r>
              <a:rPr lang="el-GR" dirty="0">
                <a:effectLst/>
                <a:latin typeface="+mn-lt"/>
              </a:rPr>
              <a:t>Επιδείνωση σε θέματα που απασχολούν το ενδιαφέρον των πολιτών </a:t>
            </a:r>
            <a:br>
              <a:rPr lang="el-GR" dirty="0">
                <a:effectLst/>
                <a:latin typeface="+mn-lt"/>
              </a:rPr>
            </a:br>
            <a:r>
              <a:rPr lang="el-GR" sz="1600" dirty="0">
                <a:effectLst/>
                <a:latin typeface="+mn-lt"/>
              </a:rPr>
              <a:t>ανά ηλικία και μηνιαίες δαπάνες</a:t>
            </a:r>
          </a:p>
        </p:txBody>
      </p:sp>
      <p:graphicFrame>
        <p:nvGraphicFramePr>
          <p:cNvPr id="14" name="Content Placeholder 4">
            <a:extLst>
              <a:ext uri="{FF2B5EF4-FFF2-40B4-BE49-F238E27FC236}">
                <a16:creationId xmlns:a16="http://schemas.microsoft.com/office/drawing/2014/main" xmlns="" id="{FD2517D8-9A26-1516-A800-BDC836B93E41}"/>
              </a:ext>
            </a:extLst>
          </p:cNvPr>
          <p:cNvGraphicFramePr>
            <a:graphicFrameLocks noGrp="1"/>
          </p:cNvGraphicFramePr>
          <p:nvPr>
            <p:ph idx="1"/>
            <p:extLst>
              <p:ext uri="{D42A27DB-BD31-4B8C-83A1-F6EECF244321}">
                <p14:modId xmlns:p14="http://schemas.microsoft.com/office/powerpoint/2010/main" xmlns="" val="896890284"/>
              </p:ext>
            </p:extLst>
          </p:nvPr>
        </p:nvGraphicFramePr>
        <p:xfrm>
          <a:off x="337126" y="2028619"/>
          <a:ext cx="11517748" cy="2800762"/>
        </p:xfrm>
        <a:graphic>
          <a:graphicData uri="http://schemas.openxmlformats.org/drawingml/2006/table">
            <a:tbl>
              <a:tblPr firstRow="1">
                <a:tableStyleId>{D27102A9-8310-4765-A935-A1911B00CA55}</a:tableStyleId>
              </a:tblPr>
              <a:tblGrid>
                <a:gridCol w="2383278">
                  <a:extLst>
                    <a:ext uri="{9D8B030D-6E8A-4147-A177-3AD203B41FA5}">
                      <a16:colId xmlns:a16="http://schemas.microsoft.com/office/drawing/2014/main" xmlns="" val="3703665903"/>
                    </a:ext>
                  </a:extLst>
                </a:gridCol>
                <a:gridCol w="1029139">
                  <a:extLst>
                    <a:ext uri="{9D8B030D-6E8A-4147-A177-3AD203B41FA5}">
                      <a16:colId xmlns:a16="http://schemas.microsoft.com/office/drawing/2014/main" xmlns="" val="2560886494"/>
                    </a:ext>
                  </a:extLst>
                </a:gridCol>
                <a:gridCol w="758121">
                  <a:extLst>
                    <a:ext uri="{9D8B030D-6E8A-4147-A177-3AD203B41FA5}">
                      <a16:colId xmlns:a16="http://schemas.microsoft.com/office/drawing/2014/main" xmlns="" val="1983083422"/>
                    </a:ext>
                  </a:extLst>
                </a:gridCol>
                <a:gridCol w="789523">
                  <a:extLst>
                    <a:ext uri="{9D8B030D-6E8A-4147-A177-3AD203B41FA5}">
                      <a16:colId xmlns:a16="http://schemas.microsoft.com/office/drawing/2014/main" xmlns="" val="22470268"/>
                    </a:ext>
                  </a:extLst>
                </a:gridCol>
                <a:gridCol w="808100">
                  <a:extLst>
                    <a:ext uri="{9D8B030D-6E8A-4147-A177-3AD203B41FA5}">
                      <a16:colId xmlns:a16="http://schemas.microsoft.com/office/drawing/2014/main" xmlns="" val="2530953352"/>
                    </a:ext>
                  </a:extLst>
                </a:gridCol>
                <a:gridCol w="808100">
                  <a:extLst>
                    <a:ext uri="{9D8B030D-6E8A-4147-A177-3AD203B41FA5}">
                      <a16:colId xmlns:a16="http://schemas.microsoft.com/office/drawing/2014/main" xmlns="" val="3283651896"/>
                    </a:ext>
                  </a:extLst>
                </a:gridCol>
                <a:gridCol w="956716">
                  <a:extLst>
                    <a:ext uri="{9D8B030D-6E8A-4147-A177-3AD203B41FA5}">
                      <a16:colId xmlns:a16="http://schemas.microsoft.com/office/drawing/2014/main" xmlns="" val="1825614986"/>
                    </a:ext>
                  </a:extLst>
                </a:gridCol>
                <a:gridCol w="1690508">
                  <a:extLst>
                    <a:ext uri="{9D8B030D-6E8A-4147-A177-3AD203B41FA5}">
                      <a16:colId xmlns:a16="http://schemas.microsoft.com/office/drawing/2014/main" xmlns="" val="1130469721"/>
                    </a:ext>
                  </a:extLst>
                </a:gridCol>
                <a:gridCol w="1021736">
                  <a:extLst>
                    <a:ext uri="{9D8B030D-6E8A-4147-A177-3AD203B41FA5}">
                      <a16:colId xmlns:a16="http://schemas.microsoft.com/office/drawing/2014/main" xmlns="" val="4195549505"/>
                    </a:ext>
                  </a:extLst>
                </a:gridCol>
                <a:gridCol w="1272527">
                  <a:extLst>
                    <a:ext uri="{9D8B030D-6E8A-4147-A177-3AD203B41FA5}">
                      <a16:colId xmlns:a16="http://schemas.microsoft.com/office/drawing/2014/main" xmlns="" val="3269643249"/>
                    </a:ext>
                  </a:extLst>
                </a:gridCol>
              </a:tblGrid>
              <a:tr h="330126">
                <a:tc>
                  <a:txBody>
                    <a:bodyPr/>
                    <a:lstStyle/>
                    <a:p>
                      <a:pPr algn="ctr" fontAlgn="b"/>
                      <a:r>
                        <a:rPr lang="el-GR" sz="1000" b="1" i="0" u="none" strike="noStrike" kern="1200" dirty="0">
                          <a:solidFill>
                            <a:schemeClr val="accent2"/>
                          </a:solidFill>
                          <a:effectLst/>
                          <a:latin typeface="+mn-lt"/>
                          <a:ea typeface="+mn-ea"/>
                          <a:cs typeface="+mn-cs"/>
                        </a:rPr>
                        <a:t>Θα χειροτερέψει</a:t>
                      </a:r>
                    </a:p>
                  </a:txBody>
                  <a:tcPr marL="6664" marR="6664" marT="6664" marB="0" anchor="ctr">
                    <a:lnL>
                      <a:noFill/>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17-34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35-44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a:solidFill>
                            <a:srgbClr val="000000"/>
                          </a:solidFill>
                          <a:effectLst/>
                          <a:latin typeface="Calibri" panose="020F0502020204030204" pitchFamily="34" charset="0"/>
                        </a:rPr>
                        <a:t>45-54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55-64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Βάζουν στην άκρη κάποια χρήματα στο τέλος του μήνα</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Τα φέρνουν βόλτα ίσα ίσα</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Τα λεφτά τελειώνουν πριν τελειώσει ο μήνας</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295391">
                <a:tc>
                  <a:txBody>
                    <a:bodyPr/>
                    <a:lstStyle/>
                    <a:p>
                      <a:pPr algn="ctr" fontAlgn="ctr">
                        <a:buNone/>
                      </a:pPr>
                      <a:r>
                        <a:rPr lang="el-GR" sz="1000" b="1" i="0" u="none" strike="noStrike" dirty="0">
                          <a:solidFill>
                            <a:srgbClr val="000000"/>
                          </a:solidFill>
                          <a:effectLst/>
                          <a:latin typeface="Calibri" panose="020F0502020204030204" pitchFamily="34" charset="0"/>
                        </a:rPr>
                        <a:t> Οι τιμές των προϊόντων στο σούπερ </a:t>
                      </a:r>
                      <a:r>
                        <a:rPr lang="el-GR" sz="1000" b="1" i="0" u="none" strike="noStrike" dirty="0" err="1">
                          <a:solidFill>
                            <a:srgbClr val="000000"/>
                          </a:solidFill>
                          <a:effectLst/>
                          <a:latin typeface="Calibri" panose="020F0502020204030204" pitchFamily="34" charset="0"/>
                        </a:rPr>
                        <a:t>μάρκετ</a:t>
                      </a:r>
                      <a:r>
                        <a:rPr lang="el-GR" sz="1000" b="1" i="0" u="none" strike="noStrike" dirty="0">
                          <a:solidFill>
                            <a:srgbClr val="000000"/>
                          </a:solidFill>
                          <a:effectLst/>
                          <a:latin typeface="Calibri" panose="020F0502020204030204" pitchFamily="34" charset="0"/>
                        </a:rPr>
                        <a:t>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81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89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79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88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346109">
                <a:tc>
                  <a:txBody>
                    <a:bodyPr/>
                    <a:lstStyle/>
                    <a:p>
                      <a:pPr algn="ctr" fontAlgn="ctr">
                        <a:buNone/>
                      </a:pPr>
                      <a:r>
                        <a:rPr lang="el-GR" sz="1000" b="1" i="0" u="none" strike="noStrike">
                          <a:solidFill>
                            <a:srgbClr val="000000"/>
                          </a:solidFill>
                          <a:effectLst/>
                          <a:latin typeface="Calibri" panose="020F0502020204030204" pitchFamily="34" charset="0"/>
                        </a:rPr>
                        <a:t> Τα καύσιμα/ενέργεια (βενζίνη/πετρέλαιο κτλ.)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87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192264937"/>
                  </a:ext>
                </a:extLst>
              </a:tr>
              <a:tr h="211861">
                <a:tc>
                  <a:txBody>
                    <a:bodyPr/>
                    <a:lstStyle/>
                    <a:p>
                      <a:pPr algn="ctr" fontAlgn="ctr">
                        <a:buNone/>
                      </a:pPr>
                      <a:r>
                        <a:rPr lang="el-GR" sz="1000" b="1" i="0" u="none" strike="noStrike">
                          <a:solidFill>
                            <a:srgbClr val="000000"/>
                          </a:solidFill>
                          <a:effectLst/>
                          <a:latin typeface="Calibri" panose="020F0502020204030204" pitchFamily="34" charset="0"/>
                        </a:rPr>
                        <a:t> Η παραβατικότητα/εγκληματικότητα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76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84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377397163"/>
                  </a:ext>
                </a:extLst>
              </a:tr>
              <a:tr h="211861">
                <a:tc>
                  <a:txBody>
                    <a:bodyPr/>
                    <a:lstStyle/>
                    <a:p>
                      <a:pPr algn="ctr" fontAlgn="ctr">
                        <a:buNone/>
                      </a:pPr>
                      <a:r>
                        <a:rPr lang="el-GR" sz="1000" b="1" i="0" u="none" strike="noStrike">
                          <a:solidFill>
                            <a:srgbClr val="000000"/>
                          </a:solidFill>
                          <a:effectLst/>
                          <a:latin typeface="Calibri" panose="020F0502020204030204" pitchFamily="34" charset="0"/>
                        </a:rPr>
                        <a:t> Η εύρεση στέγης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73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75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16425977"/>
                  </a:ext>
                </a:extLst>
              </a:tr>
              <a:tr h="211861">
                <a:tc>
                  <a:txBody>
                    <a:bodyPr/>
                    <a:lstStyle/>
                    <a:p>
                      <a:pPr algn="ctr" fontAlgn="ctr">
                        <a:buNone/>
                      </a:pPr>
                      <a:r>
                        <a:rPr lang="el-GR" sz="1000" b="1" i="0" u="none" strike="noStrike">
                          <a:solidFill>
                            <a:srgbClr val="000000"/>
                          </a:solidFill>
                          <a:effectLst/>
                          <a:latin typeface="Calibri" panose="020F0502020204030204" pitchFamily="34" charset="0"/>
                        </a:rPr>
                        <a:t> Η απονομή δικαιοσύνης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52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52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57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46698428"/>
                  </a:ext>
                </a:extLst>
              </a:tr>
              <a:tr h="211861">
                <a:tc>
                  <a:txBody>
                    <a:bodyPr/>
                    <a:lstStyle/>
                    <a:p>
                      <a:pPr algn="ctr" fontAlgn="ctr">
                        <a:buNone/>
                      </a:pPr>
                      <a:r>
                        <a:rPr lang="el-GR" sz="1000" b="1" i="0" u="none" strike="noStrike">
                          <a:solidFill>
                            <a:srgbClr val="000000"/>
                          </a:solidFill>
                          <a:effectLst/>
                          <a:latin typeface="Calibri" panose="020F0502020204030204" pitchFamily="34" charset="0"/>
                        </a:rPr>
                        <a:t> Το εκπαιδευτικό μας σύστημα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38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50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51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29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44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56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8982801"/>
                  </a:ext>
                </a:extLst>
              </a:tr>
              <a:tr h="211861">
                <a:tc>
                  <a:txBody>
                    <a:bodyPr/>
                    <a:lstStyle/>
                    <a:p>
                      <a:pPr algn="ctr" fontAlgn="ctr">
                        <a:buNone/>
                      </a:pPr>
                      <a:r>
                        <a:rPr lang="el-GR" sz="1000" b="1" i="0" u="none" strike="noStrike">
                          <a:solidFill>
                            <a:srgbClr val="000000"/>
                          </a:solidFill>
                          <a:effectLst/>
                          <a:latin typeface="Calibri" panose="020F0502020204030204" pitchFamily="34" charset="0"/>
                        </a:rPr>
                        <a:t> Η ιατροφαρμακευτική περίθαλψη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54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889468906"/>
                  </a:ext>
                </a:extLst>
              </a:tr>
              <a:tr h="346109">
                <a:tc>
                  <a:txBody>
                    <a:bodyPr/>
                    <a:lstStyle/>
                    <a:p>
                      <a:pPr algn="ctr" fontAlgn="ctr">
                        <a:buNone/>
                      </a:pPr>
                      <a:r>
                        <a:rPr lang="el-GR" sz="1000" b="1" i="0" u="none" strike="noStrike">
                          <a:solidFill>
                            <a:srgbClr val="000000"/>
                          </a:solidFill>
                          <a:effectLst/>
                          <a:latin typeface="Calibri" panose="020F0502020204030204" pitchFamily="34" charset="0"/>
                        </a:rPr>
                        <a:t> Η αντιμετώπιση φυσικών καταστροφών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50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792256178"/>
                  </a:ext>
                </a:extLst>
              </a:tr>
              <a:tr h="211861">
                <a:tc>
                  <a:txBody>
                    <a:bodyPr/>
                    <a:lstStyle/>
                    <a:p>
                      <a:pPr algn="ctr" fontAlgn="ctr">
                        <a:buNone/>
                      </a:pPr>
                      <a:r>
                        <a:rPr lang="el-GR" sz="1000" b="1" i="0" u="none" strike="noStrike">
                          <a:solidFill>
                            <a:srgbClr val="000000"/>
                          </a:solidFill>
                          <a:effectLst/>
                          <a:latin typeface="Calibri" panose="020F0502020204030204" pitchFamily="34" charset="0"/>
                        </a:rPr>
                        <a:t> Οι αμοιβές στην εργασία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45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323681009"/>
                  </a:ext>
                </a:extLst>
              </a:tr>
              <a:tr h="211861">
                <a:tc>
                  <a:txBody>
                    <a:bodyPr/>
                    <a:lstStyle/>
                    <a:p>
                      <a:pPr algn="ctr" fontAlgn="ctr">
                        <a:buNone/>
                      </a:pPr>
                      <a:r>
                        <a:rPr lang="el-GR" sz="1000" b="1" i="0" u="none" strike="noStrike">
                          <a:solidFill>
                            <a:srgbClr val="000000"/>
                          </a:solidFill>
                          <a:effectLst/>
                          <a:latin typeface="Calibri" panose="020F0502020204030204" pitchFamily="34" charset="0"/>
                        </a:rPr>
                        <a:t>Η γεωπολιτική θέση της χώρας</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13951933"/>
                  </a:ext>
                </a:extLst>
              </a:tr>
            </a:tbl>
          </a:graphicData>
        </a:graphic>
      </p:graphicFrame>
      <p:sp>
        <p:nvSpPr>
          <p:cNvPr id="15" name="TextBox 14">
            <a:extLst>
              <a:ext uri="{FF2B5EF4-FFF2-40B4-BE49-F238E27FC236}">
                <a16:creationId xmlns:a16="http://schemas.microsoft.com/office/drawing/2014/main" xmlns="" id="{47C21913-5577-36A6-D074-0DBEAE7F3CBF}"/>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2" name="TextBox 1">
            <a:extLst>
              <a:ext uri="{FF2B5EF4-FFF2-40B4-BE49-F238E27FC236}">
                <a16:creationId xmlns:a16="http://schemas.microsoft.com/office/drawing/2014/main" xmlns="" id="{36FEA234-69BE-9A5D-7BBD-81F7D4BA3363}"/>
              </a:ext>
            </a:extLst>
          </p:cNvPr>
          <p:cNvSpPr txBox="1"/>
          <p:nvPr/>
        </p:nvSpPr>
        <p:spPr>
          <a:xfrm>
            <a:off x="8754848" y="6381328"/>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Ποσοστό &lt;0,5%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Βάση μικρότερη των 60 ατόμων</a:t>
            </a:r>
          </a:p>
        </p:txBody>
      </p:sp>
      <p:sp>
        <p:nvSpPr>
          <p:cNvPr id="3" name="Slide Number Placeholder 4">
            <a:extLst>
              <a:ext uri="{FF2B5EF4-FFF2-40B4-BE49-F238E27FC236}">
                <a16:creationId xmlns:a16="http://schemas.microsoft.com/office/drawing/2014/main" xmlns="" id="{761AB3B9-6A44-2592-8E30-8A6DB397A687}"/>
              </a:ext>
            </a:extLst>
          </p:cNvPr>
          <p:cNvSpPr>
            <a:spLocks noGrp="1"/>
          </p:cNvSpPr>
          <p:nvPr>
            <p:ph type="sldNum" sz="quarter" idx="12"/>
          </p:nvPr>
        </p:nvSpPr>
        <p:spPr>
          <a:xfrm>
            <a:off x="9334690"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11075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F396484-FE33-C89B-35D2-A6F273CD490F}"/>
            </a:ext>
          </a:extLst>
        </p:cNvPr>
        <p:cNvGrpSpPr/>
        <p:nvPr/>
      </p:nvGrpSpPr>
      <p:grpSpPr>
        <a:xfrm>
          <a:off x="0" y="0"/>
          <a:ext cx="0" cy="0"/>
          <a:chOff x="0" y="0"/>
          <a:chExt cx="0" cy="0"/>
        </a:xfrm>
      </p:grpSpPr>
      <p:graphicFrame>
        <p:nvGraphicFramePr>
          <p:cNvPr id="4" name="Content Placeholder 6">
            <a:extLst>
              <a:ext uri="{FF2B5EF4-FFF2-40B4-BE49-F238E27FC236}">
                <a16:creationId xmlns:a16="http://schemas.microsoft.com/office/drawing/2014/main" xmlns="" id="{B81F7B67-5AE4-B778-3AE0-7737A5D13AD9}"/>
              </a:ext>
            </a:extLst>
          </p:cNvPr>
          <p:cNvGraphicFramePr>
            <a:graphicFrameLocks/>
          </p:cNvGraphicFramePr>
          <p:nvPr>
            <p:extLst>
              <p:ext uri="{D42A27DB-BD31-4B8C-83A1-F6EECF244321}">
                <p14:modId xmlns:p14="http://schemas.microsoft.com/office/powerpoint/2010/main" xmlns="" val="3138981103"/>
              </p:ext>
            </p:extLst>
          </p:nvPr>
        </p:nvGraphicFramePr>
        <p:xfrm>
          <a:off x="3831863" y="502087"/>
          <a:ext cx="4935581" cy="4953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28646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0E69AC-B039-E316-B566-916067A3B924}"/>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xmlns="" id="{150E851C-EEB8-75A4-76D1-DB14AA441849}"/>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50CAF5FC-25C7-A223-07DF-41DC669CE6E6}"/>
              </a:ext>
            </a:extLst>
          </p:cNvPr>
          <p:cNvSpPr>
            <a:spLocks noGrp="1"/>
          </p:cNvSpPr>
          <p:nvPr>
            <p:ph type="sldNum" sz="quarter" idx="12"/>
          </p:nvPr>
        </p:nvSpPr>
        <p:spPr>
          <a:xfrm>
            <a:off x="9308056"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aphicFrame>
        <p:nvGraphicFramePr>
          <p:cNvPr id="8" name="Content Placeholder 8">
            <a:extLst>
              <a:ext uri="{FF2B5EF4-FFF2-40B4-BE49-F238E27FC236}">
                <a16:creationId xmlns:a16="http://schemas.microsoft.com/office/drawing/2014/main" xmlns="" id="{F4B5441E-E7FB-8BD4-F4D4-BDCD829885BC}"/>
              </a:ext>
            </a:extLst>
          </p:cNvPr>
          <p:cNvGraphicFramePr>
            <a:graphicFrameLocks noGrp="1"/>
          </p:cNvGraphicFramePr>
          <p:nvPr>
            <p:ph idx="1"/>
            <p:extLst>
              <p:ext uri="{D42A27DB-BD31-4B8C-83A1-F6EECF244321}">
                <p14:modId xmlns:p14="http://schemas.microsoft.com/office/powerpoint/2010/main" xmlns="" val="1190640911"/>
              </p:ext>
            </p:extLst>
          </p:nvPr>
        </p:nvGraphicFramePr>
        <p:xfrm>
          <a:off x="442913" y="1273444"/>
          <a:ext cx="5280518" cy="23572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ontent Placeholder 2">
            <a:extLst>
              <a:ext uri="{FF2B5EF4-FFF2-40B4-BE49-F238E27FC236}">
                <a16:creationId xmlns:a16="http://schemas.microsoft.com/office/drawing/2014/main" xmlns="" id="{9FD41249-3943-4862-5A83-19056F2502E9}"/>
              </a:ext>
            </a:extLst>
          </p:cNvPr>
          <p:cNvGraphicFramePr>
            <a:graphicFrameLocks/>
          </p:cNvGraphicFramePr>
          <p:nvPr>
            <p:extLst>
              <p:ext uri="{D42A27DB-BD31-4B8C-83A1-F6EECF244321}">
                <p14:modId xmlns:p14="http://schemas.microsoft.com/office/powerpoint/2010/main" xmlns="" val="1411185403"/>
              </p:ext>
            </p:extLst>
          </p:nvPr>
        </p:nvGraphicFramePr>
        <p:xfrm>
          <a:off x="6096001" y="1273444"/>
          <a:ext cx="5653086" cy="5035915"/>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xmlns="" id="{DB0CB962-5DFF-6D78-55DA-B515E00984D9}"/>
              </a:ext>
            </a:extLst>
          </p:cNvPr>
          <p:cNvSpPr txBox="1"/>
          <p:nvPr/>
        </p:nvSpPr>
        <p:spPr>
          <a:xfrm>
            <a:off x="8904312" y="6448242"/>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Λευκό/Άκυρο/Δεν ψήφισαν/ΔΑ</a:t>
            </a:r>
            <a:endParaRPr kumimoji="0" lang="en-US"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graphicFrame>
        <p:nvGraphicFramePr>
          <p:cNvPr id="6" name="Content Placeholder 8">
            <a:extLst>
              <a:ext uri="{FF2B5EF4-FFF2-40B4-BE49-F238E27FC236}">
                <a16:creationId xmlns:a16="http://schemas.microsoft.com/office/drawing/2014/main" xmlns="" id="{EC403F34-9E71-EF01-F26E-8F58363CB762}"/>
              </a:ext>
            </a:extLst>
          </p:cNvPr>
          <p:cNvGraphicFramePr>
            <a:graphicFrameLocks/>
          </p:cNvGraphicFramePr>
          <p:nvPr>
            <p:extLst>
              <p:ext uri="{D42A27DB-BD31-4B8C-83A1-F6EECF244321}">
                <p14:modId xmlns:p14="http://schemas.microsoft.com/office/powerpoint/2010/main" xmlns="" val="1653407034"/>
              </p:ext>
            </p:extLst>
          </p:nvPr>
        </p:nvGraphicFramePr>
        <p:xfrm>
          <a:off x="442912" y="3884142"/>
          <a:ext cx="5280519" cy="2425218"/>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xmlns="" id="{7A9530A9-7720-D73E-F966-C662528106AD}"/>
              </a:ext>
            </a:extLst>
          </p:cNvPr>
          <p:cNvSpPr txBox="1"/>
          <p:nvPr/>
        </p:nvSpPr>
        <p:spPr>
          <a:xfrm>
            <a:off x="329661" y="937944"/>
            <a:ext cx="11629752" cy="307777"/>
          </a:xfrm>
          <a:prstGeom prst="rect">
            <a:avLst/>
          </a:prstGeom>
          <a:noFill/>
        </p:spPr>
        <p:txBody>
          <a:bodyPr wrap="square">
            <a:spAutoFit/>
          </a:bodyPr>
          <a:lstStyle/>
          <a:p>
            <a:r>
              <a:rPr lang="el-GR" sz="1400" dirty="0">
                <a:solidFill>
                  <a:schemeClr val="accent1"/>
                </a:solidFill>
                <a:effectLst/>
                <a:latin typeface="+mn-lt"/>
              </a:rPr>
              <a:t>‘Την άνοιξη θα έχουμε εκλογές. Από την Κυβέρνηση που θα προκύψει ποια είναι η βασική σας προσδοκία για την αντιμετώπιση των προβλημάτων;’</a:t>
            </a:r>
            <a:endParaRPr lang="el-GR" sz="1400" dirty="0">
              <a:solidFill>
                <a:schemeClr val="accent1"/>
              </a:solidFill>
            </a:endParaRPr>
          </a:p>
        </p:txBody>
      </p:sp>
      <p:sp>
        <p:nvSpPr>
          <p:cNvPr id="11" name="Title 10">
            <a:extLst>
              <a:ext uri="{FF2B5EF4-FFF2-40B4-BE49-F238E27FC236}">
                <a16:creationId xmlns:a16="http://schemas.microsoft.com/office/drawing/2014/main" xmlns="" id="{93A3213B-F347-918D-60D1-2FAA8216F7A9}"/>
              </a:ext>
            </a:extLst>
          </p:cNvPr>
          <p:cNvSpPr>
            <a:spLocks noGrp="1"/>
          </p:cNvSpPr>
          <p:nvPr>
            <p:ph type="title"/>
          </p:nvPr>
        </p:nvSpPr>
        <p:spPr>
          <a:xfrm>
            <a:off x="119335" y="153071"/>
            <a:ext cx="11908971" cy="693115"/>
          </a:xfrm>
        </p:spPr>
        <p:txBody>
          <a:bodyPr>
            <a:noAutofit/>
          </a:bodyPr>
          <a:lstStyle/>
          <a:p>
            <a:r>
              <a:rPr lang="el-GR" dirty="0">
                <a:effectLst/>
                <a:latin typeface="+mn-lt"/>
              </a:rPr>
              <a:t>Σε αντίθεση όμως με το απαισιόδοξο κοινωνικό κλίμα, εκφράζεται ισχυρή πολιτική προσδοκία τα πράγματα να βελτιωθούν και όχι απλώς να μη χειροτερεύσουν</a:t>
            </a:r>
          </a:p>
        </p:txBody>
      </p:sp>
    </p:spTree>
    <p:extLst>
      <p:ext uri="{BB962C8B-B14F-4D97-AF65-F5344CB8AC3E}">
        <p14:creationId xmlns:p14="http://schemas.microsoft.com/office/powerpoint/2010/main" xmlns="" val="383811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 grpId="0"/>
      <p:bldGraphic spid="6"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3BB568E-924A-897C-3F33-2B072194BB9B}"/>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xmlns="" id="{096C0933-A714-B165-E5AE-685249DA8825}"/>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BBE99C5C-34FC-1DC4-F2CD-2473F10C6878}"/>
              </a:ext>
            </a:extLst>
          </p:cNvPr>
          <p:cNvSpPr>
            <a:spLocks noGrp="1"/>
          </p:cNvSpPr>
          <p:nvPr>
            <p:ph type="sldNum" sz="quarter" idx="12"/>
          </p:nvPr>
        </p:nvSpPr>
        <p:spPr>
          <a:xfrm>
            <a:off x="9308056"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279C3002-C1A8-8866-F0DC-04C269FBF893}"/>
              </a:ext>
            </a:extLst>
          </p:cNvPr>
          <p:cNvSpPr txBox="1"/>
          <p:nvPr/>
        </p:nvSpPr>
        <p:spPr>
          <a:xfrm>
            <a:off x="293915" y="1011112"/>
            <a:ext cx="11465270" cy="307777"/>
          </a:xfrm>
          <a:prstGeom prst="rect">
            <a:avLst/>
          </a:prstGeom>
          <a:noFill/>
        </p:spPr>
        <p:txBody>
          <a:bodyPr wrap="square">
            <a:spAutoFit/>
          </a:bodyPr>
          <a:lstStyle/>
          <a:p>
            <a:pPr algn="ctr"/>
            <a:r>
              <a:rPr lang="el-GR" sz="1400" dirty="0">
                <a:solidFill>
                  <a:schemeClr val="accent1"/>
                </a:solidFill>
                <a:effectLst/>
                <a:latin typeface="+mn-lt"/>
              </a:rPr>
              <a:t>Δείκτης κοινωνικοπολιτικών συναισθημάτων</a:t>
            </a:r>
            <a:endParaRPr lang="el-GR" sz="1400" dirty="0">
              <a:solidFill>
                <a:schemeClr val="accent1"/>
              </a:solidFill>
            </a:endParaRPr>
          </a:p>
        </p:txBody>
      </p:sp>
      <p:graphicFrame>
        <p:nvGraphicFramePr>
          <p:cNvPr id="10" name="Content Placeholder 8">
            <a:extLst>
              <a:ext uri="{FF2B5EF4-FFF2-40B4-BE49-F238E27FC236}">
                <a16:creationId xmlns:a16="http://schemas.microsoft.com/office/drawing/2014/main" xmlns="" id="{D58D5F17-A3A2-A4E3-F595-12D7B79B9E76}"/>
              </a:ext>
            </a:extLst>
          </p:cNvPr>
          <p:cNvGraphicFramePr>
            <a:graphicFrameLocks noGrp="1"/>
          </p:cNvGraphicFramePr>
          <p:nvPr>
            <p:ph idx="1"/>
            <p:extLst>
              <p:ext uri="{D42A27DB-BD31-4B8C-83A1-F6EECF244321}">
                <p14:modId xmlns:p14="http://schemas.microsoft.com/office/powerpoint/2010/main" xmlns="" val="2706726284"/>
              </p:ext>
            </p:extLst>
          </p:nvPr>
        </p:nvGraphicFramePr>
        <p:xfrm>
          <a:off x="516411" y="1344169"/>
          <a:ext cx="11242774" cy="2451976"/>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a:extLst>
              <a:ext uri="{FF2B5EF4-FFF2-40B4-BE49-F238E27FC236}">
                <a16:creationId xmlns:a16="http://schemas.microsoft.com/office/drawing/2014/main" xmlns="" id="{F064E705-BE8E-F0E0-2AE8-92882DCBF065}"/>
              </a:ext>
            </a:extLst>
          </p:cNvPr>
          <p:cNvSpPr>
            <a:spLocks noGrp="1"/>
          </p:cNvSpPr>
          <p:nvPr>
            <p:ph type="title"/>
          </p:nvPr>
        </p:nvSpPr>
        <p:spPr/>
        <p:txBody>
          <a:bodyPr>
            <a:noAutofit/>
          </a:bodyPr>
          <a:lstStyle/>
          <a:p>
            <a:r>
              <a:rPr lang="el-GR" dirty="0">
                <a:effectLst/>
                <a:latin typeface="+mn-lt"/>
              </a:rPr>
              <a:t>Συνδυάζοντας το κοινωνικό κλίμα και την πολιτική προσδοκία, προκύπτει μία κλίμακα συναισθημάτων όπου κυριαρχεί η «ελπίδα παρά την απαισιοδοξία» </a:t>
            </a:r>
          </a:p>
        </p:txBody>
      </p:sp>
      <p:graphicFrame>
        <p:nvGraphicFramePr>
          <p:cNvPr id="7" name="Content Placeholder 4">
            <a:extLst>
              <a:ext uri="{FF2B5EF4-FFF2-40B4-BE49-F238E27FC236}">
                <a16:creationId xmlns:a16="http://schemas.microsoft.com/office/drawing/2014/main" xmlns="" id="{7CC1DE08-F8B5-1EE2-67C5-C25514B3A429}"/>
              </a:ext>
            </a:extLst>
          </p:cNvPr>
          <p:cNvGraphicFramePr>
            <a:graphicFrameLocks/>
          </p:cNvGraphicFramePr>
          <p:nvPr>
            <p:extLst>
              <p:ext uri="{D42A27DB-BD31-4B8C-83A1-F6EECF244321}">
                <p14:modId xmlns:p14="http://schemas.microsoft.com/office/powerpoint/2010/main" xmlns="" val="3983080362"/>
              </p:ext>
            </p:extLst>
          </p:nvPr>
        </p:nvGraphicFramePr>
        <p:xfrm>
          <a:off x="764968" y="3943928"/>
          <a:ext cx="10640291" cy="2064422"/>
        </p:xfrm>
        <a:graphic>
          <a:graphicData uri="http://schemas.openxmlformats.org/drawingml/2006/table">
            <a:tbl>
              <a:tblPr firstRow="1">
                <a:tableStyleId>{D27102A9-8310-4765-A935-A1911B00CA55}</a:tableStyleId>
              </a:tblPr>
              <a:tblGrid>
                <a:gridCol w="2174955">
                  <a:extLst>
                    <a:ext uri="{9D8B030D-6E8A-4147-A177-3AD203B41FA5}">
                      <a16:colId xmlns:a16="http://schemas.microsoft.com/office/drawing/2014/main" xmlns="" val="3703665903"/>
                    </a:ext>
                  </a:extLst>
                </a:gridCol>
                <a:gridCol w="673751">
                  <a:extLst>
                    <a:ext uri="{9D8B030D-6E8A-4147-A177-3AD203B41FA5}">
                      <a16:colId xmlns:a16="http://schemas.microsoft.com/office/drawing/2014/main" xmlns="" val="2560886494"/>
                    </a:ext>
                  </a:extLst>
                </a:gridCol>
                <a:gridCol w="660932">
                  <a:extLst>
                    <a:ext uri="{9D8B030D-6E8A-4147-A177-3AD203B41FA5}">
                      <a16:colId xmlns:a16="http://schemas.microsoft.com/office/drawing/2014/main" xmlns="" val="1983083422"/>
                    </a:ext>
                  </a:extLst>
                </a:gridCol>
                <a:gridCol w="769694">
                  <a:extLst>
                    <a:ext uri="{9D8B030D-6E8A-4147-A177-3AD203B41FA5}">
                      <a16:colId xmlns:a16="http://schemas.microsoft.com/office/drawing/2014/main" xmlns="" val="22470268"/>
                    </a:ext>
                  </a:extLst>
                </a:gridCol>
                <a:gridCol w="736229">
                  <a:extLst>
                    <a:ext uri="{9D8B030D-6E8A-4147-A177-3AD203B41FA5}">
                      <a16:colId xmlns:a16="http://schemas.microsoft.com/office/drawing/2014/main" xmlns="" val="2530953352"/>
                    </a:ext>
                  </a:extLst>
                </a:gridCol>
                <a:gridCol w="744595">
                  <a:extLst>
                    <a:ext uri="{9D8B030D-6E8A-4147-A177-3AD203B41FA5}">
                      <a16:colId xmlns:a16="http://schemas.microsoft.com/office/drawing/2014/main" xmlns="" val="3283651896"/>
                    </a:ext>
                  </a:extLst>
                </a:gridCol>
                <a:gridCol w="886822">
                  <a:extLst>
                    <a:ext uri="{9D8B030D-6E8A-4147-A177-3AD203B41FA5}">
                      <a16:colId xmlns:a16="http://schemas.microsoft.com/office/drawing/2014/main" xmlns="" val="1825614986"/>
                    </a:ext>
                  </a:extLst>
                </a:gridCol>
                <a:gridCol w="1582622">
                  <a:extLst>
                    <a:ext uri="{9D8B030D-6E8A-4147-A177-3AD203B41FA5}">
                      <a16:colId xmlns:a16="http://schemas.microsoft.com/office/drawing/2014/main" xmlns="" val="1130469721"/>
                    </a:ext>
                  </a:extLst>
                </a:gridCol>
                <a:gridCol w="1120088">
                  <a:extLst>
                    <a:ext uri="{9D8B030D-6E8A-4147-A177-3AD203B41FA5}">
                      <a16:colId xmlns:a16="http://schemas.microsoft.com/office/drawing/2014/main" xmlns="" val="4195549505"/>
                    </a:ext>
                  </a:extLst>
                </a:gridCol>
                <a:gridCol w="1290603">
                  <a:extLst>
                    <a:ext uri="{9D8B030D-6E8A-4147-A177-3AD203B41FA5}">
                      <a16:colId xmlns:a16="http://schemas.microsoft.com/office/drawing/2014/main" xmlns="" val="3269643249"/>
                    </a:ext>
                  </a:extLst>
                </a:gridCol>
              </a:tblGrid>
              <a:tr h="481883">
                <a:tc>
                  <a:txBody>
                    <a:bodyPr/>
                    <a:lstStyle/>
                    <a:p>
                      <a:pPr algn="ctr" fontAlgn="b"/>
                      <a:endParaRPr lang="el-GR" sz="1000" b="1" i="0" u="none" strike="noStrike" kern="1200" dirty="0">
                        <a:solidFill>
                          <a:schemeClr val="accent2"/>
                        </a:solidFill>
                        <a:effectLst/>
                        <a:latin typeface="+mn-lt"/>
                        <a:ea typeface="+mn-ea"/>
                        <a:cs typeface="+mn-cs"/>
                      </a:endParaRPr>
                    </a:p>
                  </a:txBody>
                  <a:tcPr marL="6664" marR="6664" marT="6664" marB="0" anchor="ctr">
                    <a:lnL>
                      <a:noFill/>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17-34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35-44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a:solidFill>
                            <a:srgbClr val="000000"/>
                          </a:solidFill>
                          <a:effectLst/>
                          <a:latin typeface="Calibri" panose="020F0502020204030204" pitchFamily="34" charset="0"/>
                        </a:rPr>
                        <a:t>45-54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55-64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Βάζουν στην άκρη κάποια χρήματα στο τέλος του μήνα</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Τα φέρνουν βόλτα ίσα ίσα</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Τα λεφτά τελειώνουν πριν τελειώσει ο μήνας</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458819">
                <a:tc>
                  <a:txBody>
                    <a:bodyPr/>
                    <a:lstStyle/>
                    <a:p>
                      <a:pPr algn="ctr" fontAlgn="ctr">
                        <a:buNone/>
                      </a:pPr>
                      <a:r>
                        <a:rPr lang="el-GR" sz="1000" b="1" i="0" u="none" strike="noStrike" dirty="0">
                          <a:solidFill>
                            <a:srgbClr val="000000"/>
                          </a:solidFill>
                          <a:effectLst/>
                          <a:latin typeface="Calibri" panose="020F0502020204030204" pitchFamily="34" charset="0"/>
                        </a:rPr>
                        <a:t>Αισιοδοξία</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37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505214">
                <a:tc>
                  <a:txBody>
                    <a:bodyPr/>
                    <a:lstStyle/>
                    <a:p>
                      <a:pPr algn="ctr" fontAlgn="ctr">
                        <a:buNone/>
                      </a:pPr>
                      <a:r>
                        <a:rPr lang="el-GR" sz="1000" b="1" i="0" u="none" strike="noStrike" dirty="0">
                          <a:solidFill>
                            <a:srgbClr val="000000"/>
                          </a:solidFill>
                          <a:effectLst/>
                          <a:latin typeface="Calibri" panose="020F0502020204030204" pitchFamily="34" charset="0"/>
                        </a:rPr>
                        <a:t>Πραγματισμός</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11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192264937"/>
                  </a:ext>
                </a:extLst>
              </a:tr>
              <a:tr h="309253">
                <a:tc>
                  <a:txBody>
                    <a:bodyPr/>
                    <a:lstStyle/>
                    <a:p>
                      <a:pPr algn="ctr" fontAlgn="ctr">
                        <a:buNone/>
                      </a:pPr>
                      <a:r>
                        <a:rPr lang="el-GR" sz="1000" b="1" i="0" u="none" strike="noStrike" dirty="0">
                          <a:solidFill>
                            <a:srgbClr val="000000"/>
                          </a:solidFill>
                          <a:effectLst/>
                          <a:latin typeface="Calibri" panose="020F0502020204030204" pitchFamily="34" charset="0"/>
                        </a:rPr>
                        <a:t>Ελπίδα</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53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63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64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323681009"/>
                  </a:ext>
                </a:extLst>
              </a:tr>
              <a:tr h="309253">
                <a:tc>
                  <a:txBody>
                    <a:bodyPr/>
                    <a:lstStyle/>
                    <a:p>
                      <a:pPr algn="ctr" fontAlgn="ctr">
                        <a:buNone/>
                      </a:pPr>
                      <a:r>
                        <a:rPr lang="el-GR" sz="1000" b="1" i="0" u="none" strike="noStrike" dirty="0">
                          <a:solidFill>
                            <a:srgbClr val="000000"/>
                          </a:solidFill>
                          <a:effectLst/>
                          <a:latin typeface="Calibri" panose="020F0502020204030204" pitchFamily="34" charset="0"/>
                        </a:rPr>
                        <a:t>Ματαίωση</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20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13951933"/>
                  </a:ext>
                </a:extLst>
              </a:tr>
            </a:tbl>
          </a:graphicData>
        </a:graphic>
      </p:graphicFrame>
      <p:sp>
        <p:nvSpPr>
          <p:cNvPr id="8" name="TextBox 7">
            <a:extLst>
              <a:ext uri="{FF2B5EF4-FFF2-40B4-BE49-F238E27FC236}">
                <a16:creationId xmlns:a16="http://schemas.microsoft.com/office/drawing/2014/main" xmlns="" id="{EBFC269A-3C9E-128D-07F3-8125B5F6D4C4}"/>
              </a:ext>
            </a:extLst>
          </p:cNvPr>
          <p:cNvSpPr txBox="1"/>
          <p:nvPr/>
        </p:nvSpPr>
        <p:spPr>
          <a:xfrm>
            <a:off x="1163782" y="2115127"/>
            <a:ext cx="23368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l-GR" sz="1200" dirty="0"/>
              <a:t>Αισιόδοξοι για τον επόμενο χειμώνα και περιμένουν βελτίωση από την επόμενη Κυβέρνηση</a:t>
            </a:r>
          </a:p>
        </p:txBody>
      </p:sp>
      <p:sp>
        <p:nvSpPr>
          <p:cNvPr id="14" name="TextBox 13">
            <a:extLst>
              <a:ext uri="{FF2B5EF4-FFF2-40B4-BE49-F238E27FC236}">
                <a16:creationId xmlns:a16="http://schemas.microsoft.com/office/drawing/2014/main" xmlns="" id="{12D88CAB-4C5A-4E28-20BE-EEA8451BF665}"/>
              </a:ext>
            </a:extLst>
          </p:cNvPr>
          <p:cNvSpPr txBox="1"/>
          <p:nvPr/>
        </p:nvSpPr>
        <p:spPr>
          <a:xfrm>
            <a:off x="3689750" y="2115127"/>
            <a:ext cx="2336800" cy="83099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200" dirty="0"/>
              <a:t>Αισιόδοξοι για τον επόμενο χειμώνα αλλά περιμένουν να μην υπάρξει χειροτέρευση  από την επόμενη Κυβέρνηση</a:t>
            </a:r>
          </a:p>
        </p:txBody>
      </p:sp>
      <p:sp>
        <p:nvSpPr>
          <p:cNvPr id="16" name="TextBox 15">
            <a:extLst>
              <a:ext uri="{FF2B5EF4-FFF2-40B4-BE49-F238E27FC236}">
                <a16:creationId xmlns:a16="http://schemas.microsoft.com/office/drawing/2014/main" xmlns="" id="{47EB8897-6D71-546E-F8C1-B2C4A2A85861}"/>
              </a:ext>
            </a:extLst>
          </p:cNvPr>
          <p:cNvSpPr txBox="1"/>
          <p:nvPr/>
        </p:nvSpPr>
        <p:spPr>
          <a:xfrm>
            <a:off x="8931387" y="1930461"/>
            <a:ext cx="2336800"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l-GR" sz="1200" dirty="0"/>
              <a:t>Απαισιόδοξοι για τον επόμενο χειμώνα και περιμένουν να μην υπάρξει χειροτέρευση  από την επόμενη Κυβέρνηση</a:t>
            </a:r>
          </a:p>
        </p:txBody>
      </p:sp>
      <p:sp>
        <p:nvSpPr>
          <p:cNvPr id="18" name="TextBox 17">
            <a:extLst>
              <a:ext uri="{FF2B5EF4-FFF2-40B4-BE49-F238E27FC236}">
                <a16:creationId xmlns:a16="http://schemas.microsoft.com/office/drawing/2014/main" xmlns="" id="{65E25379-8797-0546-51CF-23C4EEE2A82E}"/>
              </a:ext>
            </a:extLst>
          </p:cNvPr>
          <p:cNvSpPr txBox="1"/>
          <p:nvPr/>
        </p:nvSpPr>
        <p:spPr>
          <a:xfrm>
            <a:off x="6137798" y="1468796"/>
            <a:ext cx="2482450" cy="64633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l-GR" sz="1200" dirty="0"/>
              <a:t>Απαισιόδοξοι για τον επόμενο χειμώνα αλλά περιμένουν βελτίωση από την επόμενη Κυβέρνηση</a:t>
            </a:r>
          </a:p>
        </p:txBody>
      </p:sp>
    </p:spTree>
    <p:extLst>
      <p:ext uri="{BB962C8B-B14F-4D97-AF65-F5344CB8AC3E}">
        <p14:creationId xmlns:p14="http://schemas.microsoft.com/office/powerpoint/2010/main" xmlns="" val="67292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1122CBE-C65A-D196-2774-E9809B2FC8C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xmlns="" id="{23530715-F458-1CC5-8E49-70C392380246}"/>
              </a:ext>
            </a:extLst>
          </p:cNvPr>
          <p:cNvSpPr>
            <a:spLocks noGrp="1"/>
          </p:cNvSpPr>
          <p:nvPr>
            <p:ph type="title"/>
          </p:nvPr>
        </p:nvSpPr>
        <p:spPr/>
        <p:txBody>
          <a:bodyPr>
            <a:normAutofit/>
          </a:bodyPr>
          <a:lstStyle/>
          <a:p>
            <a:r>
              <a:rPr lang="el-GR" dirty="0">
                <a:effectLst/>
                <a:latin typeface="+mn-lt"/>
              </a:rPr>
              <a:t>Δείκτης κοινωνικοπολιτικών συναισθημάτων</a:t>
            </a:r>
            <a:br>
              <a:rPr lang="el-GR" dirty="0">
                <a:effectLst/>
                <a:latin typeface="+mn-lt"/>
              </a:rPr>
            </a:br>
            <a:r>
              <a:rPr lang="el-GR" sz="1600" dirty="0">
                <a:effectLst/>
                <a:latin typeface="+mn-lt"/>
              </a:rPr>
              <a:t>ανά ψήφο στις Βουλευτικές εκλογές 2023 και πολιτική </a:t>
            </a:r>
            <a:r>
              <a:rPr lang="el-GR" sz="1600" dirty="0" err="1">
                <a:effectLst/>
                <a:latin typeface="+mn-lt"/>
              </a:rPr>
              <a:t>αυτοτοποθέτηση</a:t>
            </a:r>
            <a:endParaRPr lang="el-GR" sz="1400" dirty="0">
              <a:effectLst/>
              <a:latin typeface="+mn-lt"/>
            </a:endParaRPr>
          </a:p>
        </p:txBody>
      </p:sp>
      <p:graphicFrame>
        <p:nvGraphicFramePr>
          <p:cNvPr id="14" name="Content Placeholder 4">
            <a:extLst>
              <a:ext uri="{FF2B5EF4-FFF2-40B4-BE49-F238E27FC236}">
                <a16:creationId xmlns:a16="http://schemas.microsoft.com/office/drawing/2014/main" xmlns="" id="{CB4891BB-ECE2-EE64-ABC2-E1EAEBFE0681}"/>
              </a:ext>
            </a:extLst>
          </p:cNvPr>
          <p:cNvGraphicFramePr>
            <a:graphicFrameLocks noGrp="1"/>
          </p:cNvGraphicFramePr>
          <p:nvPr>
            <p:ph idx="1"/>
            <p:extLst>
              <p:ext uri="{D42A27DB-BD31-4B8C-83A1-F6EECF244321}">
                <p14:modId xmlns:p14="http://schemas.microsoft.com/office/powerpoint/2010/main" xmlns="" val="3093201109"/>
              </p:ext>
            </p:extLst>
          </p:nvPr>
        </p:nvGraphicFramePr>
        <p:xfrm>
          <a:off x="385637" y="1403272"/>
          <a:ext cx="10993566" cy="1455565"/>
        </p:xfrm>
        <a:graphic>
          <a:graphicData uri="http://schemas.openxmlformats.org/drawingml/2006/table">
            <a:tbl>
              <a:tblPr firstRow="1">
                <a:tableStyleId>{D27102A9-8310-4765-A935-A1911B00CA55}</a:tableStyleId>
              </a:tblPr>
              <a:tblGrid>
                <a:gridCol w="2766653">
                  <a:extLst>
                    <a:ext uri="{9D8B030D-6E8A-4147-A177-3AD203B41FA5}">
                      <a16:colId xmlns:a16="http://schemas.microsoft.com/office/drawing/2014/main" xmlns="" val="3703665903"/>
                    </a:ext>
                  </a:extLst>
                </a:gridCol>
                <a:gridCol w="950115">
                  <a:extLst>
                    <a:ext uri="{9D8B030D-6E8A-4147-A177-3AD203B41FA5}">
                      <a16:colId xmlns:a16="http://schemas.microsoft.com/office/drawing/2014/main" xmlns="" val="2560886494"/>
                    </a:ext>
                  </a:extLst>
                </a:gridCol>
                <a:gridCol w="1334463">
                  <a:extLst>
                    <a:ext uri="{9D8B030D-6E8A-4147-A177-3AD203B41FA5}">
                      <a16:colId xmlns:a16="http://schemas.microsoft.com/office/drawing/2014/main" xmlns="" val="1983083422"/>
                    </a:ext>
                  </a:extLst>
                </a:gridCol>
                <a:gridCol w="1188467">
                  <a:extLst>
                    <a:ext uri="{9D8B030D-6E8A-4147-A177-3AD203B41FA5}">
                      <a16:colId xmlns:a16="http://schemas.microsoft.com/office/drawing/2014/main" xmlns="" val="22470268"/>
                    </a:ext>
                  </a:extLst>
                </a:gridCol>
                <a:gridCol w="1188467">
                  <a:extLst>
                    <a:ext uri="{9D8B030D-6E8A-4147-A177-3AD203B41FA5}">
                      <a16:colId xmlns:a16="http://schemas.microsoft.com/office/drawing/2014/main" xmlns="" val="2712562424"/>
                    </a:ext>
                  </a:extLst>
                </a:gridCol>
                <a:gridCol w="1188467">
                  <a:extLst>
                    <a:ext uri="{9D8B030D-6E8A-4147-A177-3AD203B41FA5}">
                      <a16:colId xmlns:a16="http://schemas.microsoft.com/office/drawing/2014/main" xmlns="" val="2530953352"/>
                    </a:ext>
                  </a:extLst>
                </a:gridCol>
                <a:gridCol w="1188467">
                  <a:extLst>
                    <a:ext uri="{9D8B030D-6E8A-4147-A177-3AD203B41FA5}">
                      <a16:colId xmlns:a16="http://schemas.microsoft.com/office/drawing/2014/main" xmlns="" val="2142352877"/>
                    </a:ext>
                  </a:extLst>
                </a:gridCol>
                <a:gridCol w="1188467">
                  <a:extLst>
                    <a:ext uri="{9D8B030D-6E8A-4147-A177-3AD203B41FA5}">
                      <a16:colId xmlns:a16="http://schemas.microsoft.com/office/drawing/2014/main" xmlns="" val="2896324662"/>
                    </a:ext>
                  </a:extLst>
                </a:gridCol>
              </a:tblGrid>
              <a:tr h="420933">
                <a:tc>
                  <a:txBody>
                    <a:bodyPr/>
                    <a:lstStyle/>
                    <a:p>
                      <a:pPr algn="ctr" fontAlgn="b"/>
                      <a:endParaRPr lang="el-GR" sz="1000" b="1" i="0" u="none" strike="noStrike" kern="1200" dirty="0">
                        <a:solidFill>
                          <a:schemeClr val="accent2"/>
                        </a:solidFill>
                        <a:effectLst/>
                        <a:latin typeface="+mj-lt"/>
                        <a:ea typeface="+mn-ea"/>
                        <a:cs typeface="+mn-cs"/>
                      </a:endParaRPr>
                    </a:p>
                  </a:txBody>
                  <a:tcPr marL="6664" marR="6664" marT="6664" marB="0"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ΝΔ</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ΣΥΡΙΖΑ</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ΠΑΣΟΚ-</a:t>
                      </a:r>
                      <a:r>
                        <a:rPr lang="el-GR"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ΚΙΝΑΛ</a:t>
                      </a:r>
                      <a:endPar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KKE</a:t>
                      </a:r>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ΛΟΙΠΑ</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A</a:t>
                      </a:r>
                      <a:r>
                        <a:rPr lang="el-GR"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ΛΛΟ</a:t>
                      </a: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258658">
                <a:tc>
                  <a:txBody>
                    <a:bodyPr/>
                    <a:lstStyle/>
                    <a:p>
                      <a:pPr algn="ctr" fontAlgn="ctr">
                        <a:buNone/>
                      </a:pPr>
                      <a:r>
                        <a:rPr lang="el-GR" sz="1000" b="1" i="0" u="none" strike="noStrike" dirty="0">
                          <a:solidFill>
                            <a:srgbClr val="000000"/>
                          </a:solidFill>
                          <a:effectLst/>
                          <a:latin typeface="Calibri" panose="020F0502020204030204" pitchFamily="34" charset="0"/>
                        </a:rPr>
                        <a:t>Αισιοδοξία</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22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23</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258658">
                <a:tc>
                  <a:txBody>
                    <a:bodyPr/>
                    <a:lstStyle/>
                    <a:p>
                      <a:pPr algn="ctr" fontAlgn="ctr">
                        <a:buNone/>
                      </a:pPr>
                      <a:r>
                        <a:rPr lang="el-GR" sz="1000" b="1" i="0" u="none" strike="noStrike" dirty="0">
                          <a:solidFill>
                            <a:srgbClr val="000000"/>
                          </a:solidFill>
                          <a:effectLst/>
                          <a:latin typeface="Calibri" panose="020F0502020204030204" pitchFamily="34" charset="0"/>
                        </a:rPr>
                        <a:t>Πραγματισμός</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7972764"/>
                  </a:ext>
                </a:extLst>
              </a:tr>
              <a:tr h="258658">
                <a:tc>
                  <a:txBody>
                    <a:bodyPr/>
                    <a:lstStyle/>
                    <a:p>
                      <a:pPr algn="ctr" fontAlgn="ctr">
                        <a:buNone/>
                      </a:pPr>
                      <a:r>
                        <a:rPr lang="el-GR" sz="1000" b="1" i="0" u="none" strike="noStrike" dirty="0">
                          <a:solidFill>
                            <a:srgbClr val="000000"/>
                          </a:solidFill>
                          <a:effectLst/>
                          <a:latin typeface="Calibri" panose="020F0502020204030204" pitchFamily="34" charset="0"/>
                        </a:rPr>
                        <a:t>Ελπίδα</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49</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14074250"/>
                  </a:ext>
                </a:extLst>
              </a:tr>
              <a:tr h="258658">
                <a:tc>
                  <a:txBody>
                    <a:bodyPr/>
                    <a:lstStyle/>
                    <a:p>
                      <a:pPr algn="ctr" fontAlgn="ctr">
                        <a:buNone/>
                      </a:pPr>
                      <a:r>
                        <a:rPr lang="el-GR" sz="1000" b="1" i="0" u="none" strike="noStrike" dirty="0">
                          <a:solidFill>
                            <a:srgbClr val="000000"/>
                          </a:solidFill>
                          <a:effectLst/>
                          <a:latin typeface="Calibri" panose="020F0502020204030204" pitchFamily="34" charset="0"/>
                        </a:rPr>
                        <a:t>Ματαίωση</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20</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73808079"/>
                  </a:ext>
                </a:extLst>
              </a:tr>
            </a:tbl>
          </a:graphicData>
        </a:graphic>
      </p:graphicFrame>
      <p:sp>
        <p:nvSpPr>
          <p:cNvPr id="15" name="TextBox 14">
            <a:extLst>
              <a:ext uri="{FF2B5EF4-FFF2-40B4-BE49-F238E27FC236}">
                <a16:creationId xmlns:a16="http://schemas.microsoft.com/office/drawing/2014/main" xmlns="" id="{A0E8282F-3181-902F-9EC1-2182B42B6FDA}"/>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AEB31C64-A6E3-C7E8-21C1-F6C3AEDA2379}"/>
              </a:ext>
            </a:extLst>
          </p:cNvPr>
          <p:cNvSpPr>
            <a:spLocks noGrp="1"/>
          </p:cNvSpPr>
          <p:nvPr>
            <p:ph type="sldNum" sz="quarter" idx="12"/>
          </p:nvPr>
        </p:nvSpPr>
        <p:spPr>
          <a:xfrm>
            <a:off x="9334690"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xmlns="" id="{511FEEEC-EC7A-0CE2-D2B1-4AAC4D05A8DA}"/>
              </a:ext>
            </a:extLst>
          </p:cNvPr>
          <p:cNvSpPr txBox="1"/>
          <p:nvPr/>
        </p:nvSpPr>
        <p:spPr>
          <a:xfrm>
            <a:off x="8832304" y="6237312"/>
            <a:ext cx="244827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Ποσοστό &lt;0,</a:t>
            </a:r>
            <a:r>
              <a:rPr kumimoji="0" lang="en-US"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5</a:t>
            </a: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Λευκό/Άκυρο/Δεν ψήφισαν</a:t>
            </a:r>
            <a:endParaRPr kumimoji="0" lang="en-US"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 name="Content Placeholder 4">
            <a:extLst>
              <a:ext uri="{FF2B5EF4-FFF2-40B4-BE49-F238E27FC236}">
                <a16:creationId xmlns:a16="http://schemas.microsoft.com/office/drawing/2014/main" xmlns="" id="{779A4019-A1C1-6C5F-BB1D-01C8E6CB6BE4}"/>
              </a:ext>
            </a:extLst>
          </p:cNvPr>
          <p:cNvGraphicFramePr>
            <a:graphicFrameLocks/>
          </p:cNvGraphicFramePr>
          <p:nvPr>
            <p:extLst>
              <p:ext uri="{D42A27DB-BD31-4B8C-83A1-F6EECF244321}">
                <p14:modId xmlns:p14="http://schemas.microsoft.com/office/powerpoint/2010/main" xmlns="" val="3932043438"/>
              </p:ext>
            </p:extLst>
          </p:nvPr>
        </p:nvGraphicFramePr>
        <p:xfrm>
          <a:off x="474581" y="3321266"/>
          <a:ext cx="10805995" cy="1688301"/>
        </p:xfrm>
        <a:graphic>
          <a:graphicData uri="http://schemas.openxmlformats.org/drawingml/2006/table">
            <a:tbl>
              <a:tblPr firstRow="1">
                <a:tableStyleId>{D27102A9-8310-4765-A935-A1911B00CA55}</a:tableStyleId>
              </a:tblPr>
              <a:tblGrid>
                <a:gridCol w="2638074">
                  <a:extLst>
                    <a:ext uri="{9D8B030D-6E8A-4147-A177-3AD203B41FA5}">
                      <a16:colId xmlns:a16="http://schemas.microsoft.com/office/drawing/2014/main" xmlns="" val="3703665903"/>
                    </a:ext>
                  </a:extLst>
                </a:gridCol>
                <a:gridCol w="1015281">
                  <a:extLst>
                    <a:ext uri="{9D8B030D-6E8A-4147-A177-3AD203B41FA5}">
                      <a16:colId xmlns:a16="http://schemas.microsoft.com/office/drawing/2014/main" xmlns="" val="2560886494"/>
                    </a:ext>
                  </a:extLst>
                </a:gridCol>
                <a:gridCol w="1311695">
                  <a:extLst>
                    <a:ext uri="{9D8B030D-6E8A-4147-A177-3AD203B41FA5}">
                      <a16:colId xmlns:a16="http://schemas.microsoft.com/office/drawing/2014/main" xmlns="" val="1983083422"/>
                    </a:ext>
                  </a:extLst>
                </a:gridCol>
                <a:gridCol w="1168189">
                  <a:extLst>
                    <a:ext uri="{9D8B030D-6E8A-4147-A177-3AD203B41FA5}">
                      <a16:colId xmlns:a16="http://schemas.microsoft.com/office/drawing/2014/main" xmlns="" val="22470268"/>
                    </a:ext>
                  </a:extLst>
                </a:gridCol>
                <a:gridCol w="1168189">
                  <a:extLst>
                    <a:ext uri="{9D8B030D-6E8A-4147-A177-3AD203B41FA5}">
                      <a16:colId xmlns:a16="http://schemas.microsoft.com/office/drawing/2014/main" xmlns="" val="2712562424"/>
                    </a:ext>
                  </a:extLst>
                </a:gridCol>
                <a:gridCol w="1168189">
                  <a:extLst>
                    <a:ext uri="{9D8B030D-6E8A-4147-A177-3AD203B41FA5}">
                      <a16:colId xmlns:a16="http://schemas.microsoft.com/office/drawing/2014/main" xmlns="" val="2530953352"/>
                    </a:ext>
                  </a:extLst>
                </a:gridCol>
                <a:gridCol w="1243511">
                  <a:extLst>
                    <a:ext uri="{9D8B030D-6E8A-4147-A177-3AD203B41FA5}">
                      <a16:colId xmlns:a16="http://schemas.microsoft.com/office/drawing/2014/main" xmlns="" val="2896324662"/>
                    </a:ext>
                  </a:extLst>
                </a:gridCol>
                <a:gridCol w="1092867">
                  <a:extLst>
                    <a:ext uri="{9D8B030D-6E8A-4147-A177-3AD203B41FA5}">
                      <a16:colId xmlns:a16="http://schemas.microsoft.com/office/drawing/2014/main" xmlns="" val="3437609086"/>
                    </a:ext>
                  </a:extLst>
                </a:gridCol>
              </a:tblGrid>
              <a:tr h="406439">
                <a:tc>
                  <a:txBody>
                    <a:bodyPr/>
                    <a:lstStyle/>
                    <a:p>
                      <a:pPr algn="ctr" fontAlgn="b"/>
                      <a:endParaRPr lang="el-GR" sz="1000" b="1" i="0" u="none" strike="noStrike" kern="1200" dirty="0">
                        <a:solidFill>
                          <a:schemeClr val="accent2"/>
                        </a:solidFill>
                        <a:effectLst/>
                        <a:latin typeface="+mn-lt"/>
                        <a:ea typeface="+mn-ea"/>
                        <a:cs typeface="+mn-cs"/>
                      </a:endParaRPr>
                    </a:p>
                  </a:txBody>
                  <a:tcPr marL="6664" marR="6664" marT="6664" marB="0" anchor="ctr">
                    <a:lnL>
                      <a:noFill/>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Αριστεροί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Κεντροαριστεροί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Κεντρώοι</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Κεντροδεξιοί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Δεξιοί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Τίποτα</a:t>
                      </a:r>
                      <a:r>
                        <a:rPr lang="el-GR" sz="1000" b="1"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l-GR" sz="1000" b="1"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αυθ</a:t>
                      </a:r>
                      <a:r>
                        <a:rPr lang="el-GR" sz="1000" b="1" baseline="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334870">
                <a:tc>
                  <a:txBody>
                    <a:bodyPr/>
                    <a:lstStyle/>
                    <a:p>
                      <a:pPr algn="ctr" fontAlgn="ctr">
                        <a:buNone/>
                      </a:pPr>
                      <a:r>
                        <a:rPr lang="el-GR" sz="1000" b="1" i="0" u="none" strike="noStrike" dirty="0">
                          <a:solidFill>
                            <a:srgbClr val="000000"/>
                          </a:solidFill>
                          <a:effectLst/>
                          <a:latin typeface="Calibri" panose="020F0502020204030204" pitchFamily="34" charset="0"/>
                        </a:rPr>
                        <a:t>Αισιοδοξία</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35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409030">
                <a:tc>
                  <a:txBody>
                    <a:bodyPr/>
                    <a:lstStyle/>
                    <a:p>
                      <a:pPr algn="ctr" fontAlgn="ctr">
                        <a:buNone/>
                      </a:pPr>
                      <a:r>
                        <a:rPr lang="el-GR" sz="1000" b="1" i="0" u="none" strike="noStrike" dirty="0">
                          <a:solidFill>
                            <a:srgbClr val="000000"/>
                          </a:solidFill>
                          <a:effectLst/>
                          <a:latin typeface="Calibri" panose="020F0502020204030204" pitchFamily="34" charset="0"/>
                        </a:rPr>
                        <a:t>Πραγματισμός</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754717287"/>
                  </a:ext>
                </a:extLst>
              </a:tr>
              <a:tr h="268981">
                <a:tc>
                  <a:txBody>
                    <a:bodyPr/>
                    <a:lstStyle/>
                    <a:p>
                      <a:pPr algn="ctr" fontAlgn="ctr">
                        <a:buNone/>
                      </a:pPr>
                      <a:r>
                        <a:rPr lang="el-GR" sz="1000" b="1" i="0" u="none" strike="noStrike" dirty="0">
                          <a:solidFill>
                            <a:srgbClr val="000000"/>
                          </a:solidFill>
                          <a:effectLst/>
                          <a:latin typeface="Calibri" panose="020F0502020204030204" pitchFamily="34" charset="0"/>
                        </a:rPr>
                        <a:t>Ελπίδα</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72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7972764"/>
                  </a:ext>
                </a:extLst>
              </a:tr>
              <a:tr h="268981">
                <a:tc>
                  <a:txBody>
                    <a:bodyPr/>
                    <a:lstStyle/>
                    <a:p>
                      <a:pPr algn="ctr" fontAlgn="ctr">
                        <a:buNone/>
                      </a:pPr>
                      <a:r>
                        <a:rPr lang="el-GR" sz="1000" b="1" i="0" u="none" strike="noStrike" dirty="0">
                          <a:solidFill>
                            <a:srgbClr val="000000"/>
                          </a:solidFill>
                          <a:effectLst/>
                          <a:latin typeface="Calibri" panose="020F0502020204030204" pitchFamily="34" charset="0"/>
                        </a:rPr>
                        <a:t>Ματαίωση</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FF0000"/>
                          </a:solidFill>
                          <a:effectLst/>
                          <a:latin typeface="Calibri" panose="020F0502020204030204" pitchFamily="34" charset="0"/>
                        </a:rPr>
                        <a:t>27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19</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273286041"/>
                  </a:ext>
                </a:extLst>
              </a:tr>
            </a:tbl>
          </a:graphicData>
        </a:graphic>
      </p:graphicFrame>
    </p:spTree>
    <p:extLst>
      <p:ext uri="{BB962C8B-B14F-4D97-AF65-F5344CB8AC3E}">
        <p14:creationId xmlns:p14="http://schemas.microsoft.com/office/powerpoint/2010/main" xmlns="" val="352051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par>
                                <p:cTn id="12" presetID="16" presetClass="entr" presetSubtype="21"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A381BCD-8DF3-A136-FE8C-450D615D997F}"/>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xmlns="" id="{0E7B4774-BCD3-670D-742E-598F142185A9}"/>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A3E69AB4-DC24-C72B-B0FD-72941E473D8D}"/>
              </a:ext>
            </a:extLst>
          </p:cNvPr>
          <p:cNvSpPr>
            <a:spLocks noGrp="1"/>
          </p:cNvSpPr>
          <p:nvPr>
            <p:ph type="sldNum" sz="quarter" idx="12"/>
          </p:nvPr>
        </p:nvSpPr>
        <p:spPr>
          <a:xfrm>
            <a:off x="9308056"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aphicFrame>
        <p:nvGraphicFramePr>
          <p:cNvPr id="8" name="Content Placeholder 8">
            <a:extLst>
              <a:ext uri="{FF2B5EF4-FFF2-40B4-BE49-F238E27FC236}">
                <a16:creationId xmlns:a16="http://schemas.microsoft.com/office/drawing/2014/main" xmlns="" id="{5CC52523-1206-0DA3-6B49-3BE25D0005C6}"/>
              </a:ext>
            </a:extLst>
          </p:cNvPr>
          <p:cNvGraphicFramePr>
            <a:graphicFrameLocks noGrp="1"/>
          </p:cNvGraphicFramePr>
          <p:nvPr>
            <p:ph idx="1"/>
            <p:extLst>
              <p:ext uri="{D42A27DB-BD31-4B8C-83A1-F6EECF244321}">
                <p14:modId xmlns:p14="http://schemas.microsoft.com/office/powerpoint/2010/main" xmlns="" val="2804760352"/>
              </p:ext>
            </p:extLst>
          </p:nvPr>
        </p:nvGraphicFramePr>
        <p:xfrm>
          <a:off x="442913" y="1317523"/>
          <a:ext cx="5280518" cy="23131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ontent Placeholder 2">
            <a:extLst>
              <a:ext uri="{FF2B5EF4-FFF2-40B4-BE49-F238E27FC236}">
                <a16:creationId xmlns:a16="http://schemas.microsoft.com/office/drawing/2014/main" xmlns="" id="{7BFB18E5-F45D-BAAD-B73C-88A7BEA36027}"/>
              </a:ext>
            </a:extLst>
          </p:cNvPr>
          <p:cNvGraphicFramePr>
            <a:graphicFrameLocks/>
          </p:cNvGraphicFramePr>
          <p:nvPr>
            <p:extLst>
              <p:ext uri="{D42A27DB-BD31-4B8C-83A1-F6EECF244321}">
                <p14:modId xmlns:p14="http://schemas.microsoft.com/office/powerpoint/2010/main" xmlns="" val="1141823750"/>
              </p:ext>
            </p:extLst>
          </p:nvPr>
        </p:nvGraphicFramePr>
        <p:xfrm>
          <a:off x="6096001" y="1317522"/>
          <a:ext cx="5653086" cy="4991837"/>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xmlns="" id="{041325AE-D9E8-C4DD-E10B-A92DA0CE4598}"/>
              </a:ext>
            </a:extLst>
          </p:cNvPr>
          <p:cNvSpPr txBox="1"/>
          <p:nvPr/>
        </p:nvSpPr>
        <p:spPr>
          <a:xfrm>
            <a:off x="8904312" y="6448242"/>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Λευκό/Άκυρο/Δεν ψήφισαν/ΔΑ</a:t>
            </a:r>
            <a:endParaRPr kumimoji="0" lang="en-US"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graphicFrame>
        <p:nvGraphicFramePr>
          <p:cNvPr id="6" name="Content Placeholder 8">
            <a:extLst>
              <a:ext uri="{FF2B5EF4-FFF2-40B4-BE49-F238E27FC236}">
                <a16:creationId xmlns:a16="http://schemas.microsoft.com/office/drawing/2014/main" xmlns="" id="{28617343-54BE-E736-9676-862191D6FDCD}"/>
              </a:ext>
            </a:extLst>
          </p:cNvPr>
          <p:cNvGraphicFramePr>
            <a:graphicFrameLocks/>
          </p:cNvGraphicFramePr>
          <p:nvPr>
            <p:extLst>
              <p:ext uri="{D42A27DB-BD31-4B8C-83A1-F6EECF244321}">
                <p14:modId xmlns:p14="http://schemas.microsoft.com/office/powerpoint/2010/main" xmlns="" val="1677907665"/>
              </p:ext>
            </p:extLst>
          </p:nvPr>
        </p:nvGraphicFramePr>
        <p:xfrm>
          <a:off x="442912" y="3884142"/>
          <a:ext cx="5280519" cy="2425218"/>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xmlns="" id="{7BBA4CD2-51C8-9320-B40A-0DFCF9AD3D49}"/>
              </a:ext>
            </a:extLst>
          </p:cNvPr>
          <p:cNvSpPr txBox="1"/>
          <p:nvPr/>
        </p:nvSpPr>
        <p:spPr>
          <a:xfrm>
            <a:off x="283028" y="965888"/>
            <a:ext cx="11604171" cy="307777"/>
          </a:xfrm>
          <a:prstGeom prst="rect">
            <a:avLst/>
          </a:prstGeom>
          <a:noFill/>
        </p:spPr>
        <p:txBody>
          <a:bodyPr wrap="square">
            <a:spAutoFit/>
          </a:bodyPr>
          <a:lstStyle/>
          <a:p>
            <a:pPr algn="ctr"/>
            <a:r>
              <a:rPr lang="el-GR" sz="1400" dirty="0">
                <a:solidFill>
                  <a:schemeClr val="accent1"/>
                </a:solidFill>
                <a:effectLst/>
                <a:latin typeface="+mn-lt"/>
              </a:rPr>
              <a:t>‘Πιστεύετε ότι η πολιτική μπορεί να βοηθήσει στην καλυτέρευση της ζωής των ανθρώπων ή ότι δεν μπορεί;’</a:t>
            </a:r>
            <a:endParaRPr lang="el-GR" sz="1400" dirty="0">
              <a:solidFill>
                <a:schemeClr val="accent1"/>
              </a:solidFill>
            </a:endParaRPr>
          </a:p>
        </p:txBody>
      </p:sp>
      <p:sp>
        <p:nvSpPr>
          <p:cNvPr id="11" name="Title 10">
            <a:extLst>
              <a:ext uri="{FF2B5EF4-FFF2-40B4-BE49-F238E27FC236}">
                <a16:creationId xmlns:a16="http://schemas.microsoft.com/office/drawing/2014/main" xmlns="" id="{F214EEA5-7509-D27D-87C1-7A2E23188638}"/>
              </a:ext>
            </a:extLst>
          </p:cNvPr>
          <p:cNvSpPr>
            <a:spLocks noGrp="1"/>
          </p:cNvSpPr>
          <p:nvPr>
            <p:ph type="title"/>
          </p:nvPr>
        </p:nvSpPr>
        <p:spPr/>
        <p:txBody>
          <a:bodyPr>
            <a:noAutofit/>
          </a:bodyPr>
          <a:lstStyle/>
          <a:p>
            <a:r>
              <a:rPr lang="el-GR" dirty="0">
                <a:effectLst/>
                <a:latin typeface="+mn-lt"/>
              </a:rPr>
              <a:t>Προσδοκία που εδράζεται σε μια πλειοψηφική πεποίθηση ότι η πολιτική μπορεί να αλλάξει τα πράγματα </a:t>
            </a:r>
          </a:p>
        </p:txBody>
      </p:sp>
    </p:spTree>
    <p:extLst>
      <p:ext uri="{BB962C8B-B14F-4D97-AF65-F5344CB8AC3E}">
        <p14:creationId xmlns:p14="http://schemas.microsoft.com/office/powerpoint/2010/main" xmlns="" val="353314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 grpId="0"/>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49E8486-E5EF-0671-C081-7F7A07A2F581}"/>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xmlns="" id="{E5C5D845-761E-416D-CC6C-A35DDC949A02}"/>
              </a:ext>
            </a:extLst>
          </p:cNvPr>
          <p:cNvGraphicFramePr>
            <a:graphicFrameLocks noGrp="1"/>
          </p:cNvGraphicFramePr>
          <p:nvPr>
            <p:ph idx="1"/>
            <p:extLst>
              <p:ext uri="{D42A27DB-BD31-4B8C-83A1-F6EECF244321}">
                <p14:modId xmlns:p14="http://schemas.microsoft.com/office/powerpoint/2010/main" xmlns="" val="3421281111"/>
              </p:ext>
            </p:extLst>
          </p:nvPr>
        </p:nvGraphicFramePr>
        <p:xfrm>
          <a:off x="1059373" y="1357746"/>
          <a:ext cx="9611443" cy="4733001"/>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xmlns="" id="{9669EF99-43C7-A42C-69D6-37C11A8488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CA909D47-C77E-D92C-215A-BE13A95C00B8}"/>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5" name="TextBox 4">
            <a:extLst>
              <a:ext uri="{FF2B5EF4-FFF2-40B4-BE49-F238E27FC236}">
                <a16:creationId xmlns:a16="http://schemas.microsoft.com/office/drawing/2014/main" xmlns="" id="{A1D3D1EC-C391-2BEC-7BD3-940996C3CC84}"/>
              </a:ext>
            </a:extLst>
          </p:cNvPr>
          <p:cNvSpPr txBox="1"/>
          <p:nvPr/>
        </p:nvSpPr>
        <p:spPr>
          <a:xfrm>
            <a:off x="283028" y="1065358"/>
            <a:ext cx="11493335" cy="523220"/>
          </a:xfrm>
          <a:prstGeom prst="rect">
            <a:avLst/>
          </a:prstGeom>
          <a:noFill/>
        </p:spPr>
        <p:txBody>
          <a:bodyPr wrap="square">
            <a:spAutoFit/>
          </a:bodyPr>
          <a:lstStyle/>
          <a:p>
            <a:pPr algn="ctr"/>
            <a:r>
              <a:rPr lang="el-GR" sz="1400" dirty="0">
                <a:solidFill>
                  <a:schemeClr val="accent1"/>
                </a:solidFill>
                <a:effectLst/>
                <a:latin typeface="+mn-lt"/>
              </a:rPr>
              <a:t>‘Μου είπατε ότι η πολιτική μπορεί να βοηθήσει στη ζωή των ανθρώπων. Πως νομίζετε ότι μπορεί να το κάνει αυτό;’</a:t>
            </a:r>
            <a:endParaRPr lang="en-US" sz="1400" dirty="0">
              <a:solidFill>
                <a:schemeClr val="accent1"/>
              </a:solidFill>
              <a:effectLst/>
              <a:latin typeface="+mn-lt"/>
            </a:endParaRPr>
          </a:p>
          <a:p>
            <a:pPr algn="ctr"/>
            <a:r>
              <a:rPr lang="el-GR" sz="1400" dirty="0">
                <a:solidFill>
                  <a:schemeClr val="accent1"/>
                </a:solidFill>
              </a:rPr>
              <a:t>Βάση: το </a:t>
            </a:r>
            <a:r>
              <a:rPr lang="en-US" sz="1400" dirty="0">
                <a:solidFill>
                  <a:schemeClr val="accent1"/>
                </a:solidFill>
              </a:rPr>
              <a:t>76</a:t>
            </a:r>
            <a:r>
              <a:rPr lang="el-GR" sz="1400" dirty="0">
                <a:solidFill>
                  <a:schemeClr val="accent1"/>
                </a:solidFill>
              </a:rPr>
              <a:t>% που πιστεύει ότι η πολιτική δεν μπορεί να βοηθήσει στην καλυτέρευση της ζωής των ανθρώπων </a:t>
            </a:r>
            <a:r>
              <a:rPr lang="el-GR" sz="1400" dirty="0">
                <a:solidFill>
                  <a:schemeClr val="accent1"/>
                </a:solidFill>
                <a:effectLst/>
                <a:latin typeface="+mn-lt"/>
              </a:rPr>
              <a:t> </a:t>
            </a:r>
            <a:endParaRPr lang="el-GR" sz="1600" dirty="0">
              <a:solidFill>
                <a:schemeClr val="accent1"/>
              </a:solidFill>
            </a:endParaRPr>
          </a:p>
        </p:txBody>
      </p:sp>
      <p:sp>
        <p:nvSpPr>
          <p:cNvPr id="8" name="Title 7">
            <a:extLst>
              <a:ext uri="{FF2B5EF4-FFF2-40B4-BE49-F238E27FC236}">
                <a16:creationId xmlns:a16="http://schemas.microsoft.com/office/drawing/2014/main" xmlns="" id="{A73C1371-797C-7D21-F5A2-3DE6BBA9487F}"/>
              </a:ext>
            </a:extLst>
          </p:cNvPr>
          <p:cNvSpPr>
            <a:spLocks noGrp="1"/>
          </p:cNvSpPr>
          <p:nvPr>
            <p:ph type="title"/>
          </p:nvPr>
        </p:nvSpPr>
        <p:spPr/>
        <p:txBody>
          <a:bodyPr>
            <a:noAutofit/>
          </a:bodyPr>
          <a:lstStyle/>
          <a:p>
            <a:r>
              <a:rPr lang="el-GR" dirty="0">
                <a:effectLst/>
                <a:latin typeface="+mn-lt"/>
              </a:rPr>
              <a:t>Για όσους πιστεύουν στη μετασχηματιστική δύναμη της πολιτικής, αυτή αφορά τη θεσμική δράση κυβέρνησης-αντιπολίτευσης και το συλλογικό παρά το ατομικό πλαίσιο διεκδίκησης</a:t>
            </a:r>
          </a:p>
        </p:txBody>
      </p:sp>
    </p:spTree>
    <p:extLst>
      <p:ext uri="{BB962C8B-B14F-4D97-AF65-F5344CB8AC3E}">
        <p14:creationId xmlns:p14="http://schemas.microsoft.com/office/powerpoint/2010/main" xmlns="" val="2112095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E5F4182-C0FB-60C3-CA9E-065823FB99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xmlns="" id="{8B1AF60A-1C51-DA1E-D5F9-5E779EAFB803}"/>
              </a:ext>
            </a:extLst>
          </p:cNvPr>
          <p:cNvSpPr>
            <a:spLocks noGrp="1"/>
          </p:cNvSpPr>
          <p:nvPr>
            <p:ph type="title"/>
          </p:nvPr>
        </p:nvSpPr>
        <p:spPr/>
        <p:txBody>
          <a:bodyPr/>
          <a:lstStyle/>
          <a:p>
            <a:r>
              <a:rPr lang="el-GR" dirty="0">
                <a:effectLst/>
                <a:latin typeface="+mn-lt"/>
              </a:rPr>
              <a:t>Τρόποι που η πολιτική μπορεί να βοηθήσει στη ζωή των ανθρώπων</a:t>
            </a:r>
            <a:br>
              <a:rPr lang="el-GR" dirty="0">
                <a:effectLst/>
                <a:latin typeface="+mn-lt"/>
              </a:rPr>
            </a:br>
            <a:r>
              <a:rPr lang="el-GR" sz="1600" dirty="0">
                <a:effectLst/>
                <a:latin typeface="+mn-lt"/>
              </a:rPr>
              <a:t>ανά ψήφο στις Βουλευτικές εκλογές 2023 και πολιτική </a:t>
            </a:r>
            <a:r>
              <a:rPr lang="el-GR" sz="1600" dirty="0" err="1">
                <a:effectLst/>
                <a:latin typeface="+mn-lt"/>
              </a:rPr>
              <a:t>αυτοτοποθέτηση</a:t>
            </a:r>
            <a:endParaRPr lang="el-GR" sz="1400" dirty="0">
              <a:effectLst/>
              <a:latin typeface="+mn-lt"/>
            </a:endParaRPr>
          </a:p>
        </p:txBody>
      </p:sp>
      <p:graphicFrame>
        <p:nvGraphicFramePr>
          <p:cNvPr id="14" name="Content Placeholder 4">
            <a:extLst>
              <a:ext uri="{FF2B5EF4-FFF2-40B4-BE49-F238E27FC236}">
                <a16:creationId xmlns:a16="http://schemas.microsoft.com/office/drawing/2014/main" xmlns="" id="{2B214FE3-D1A6-6C18-0352-89F96099DFDE}"/>
              </a:ext>
            </a:extLst>
          </p:cNvPr>
          <p:cNvGraphicFramePr>
            <a:graphicFrameLocks noGrp="1"/>
          </p:cNvGraphicFramePr>
          <p:nvPr>
            <p:ph idx="1"/>
            <p:extLst>
              <p:ext uri="{D42A27DB-BD31-4B8C-83A1-F6EECF244321}">
                <p14:modId xmlns:p14="http://schemas.microsoft.com/office/powerpoint/2010/main" xmlns="" val="377542180"/>
              </p:ext>
            </p:extLst>
          </p:nvPr>
        </p:nvGraphicFramePr>
        <p:xfrm>
          <a:off x="385637" y="1403272"/>
          <a:ext cx="10993566" cy="1455565"/>
        </p:xfrm>
        <a:graphic>
          <a:graphicData uri="http://schemas.openxmlformats.org/drawingml/2006/table">
            <a:tbl>
              <a:tblPr firstRow="1">
                <a:tableStyleId>{D27102A9-8310-4765-A935-A1911B00CA55}</a:tableStyleId>
              </a:tblPr>
              <a:tblGrid>
                <a:gridCol w="2766653">
                  <a:extLst>
                    <a:ext uri="{9D8B030D-6E8A-4147-A177-3AD203B41FA5}">
                      <a16:colId xmlns:a16="http://schemas.microsoft.com/office/drawing/2014/main" xmlns="" val="3703665903"/>
                    </a:ext>
                  </a:extLst>
                </a:gridCol>
                <a:gridCol w="950115">
                  <a:extLst>
                    <a:ext uri="{9D8B030D-6E8A-4147-A177-3AD203B41FA5}">
                      <a16:colId xmlns:a16="http://schemas.microsoft.com/office/drawing/2014/main" xmlns="" val="2560886494"/>
                    </a:ext>
                  </a:extLst>
                </a:gridCol>
                <a:gridCol w="1334463">
                  <a:extLst>
                    <a:ext uri="{9D8B030D-6E8A-4147-A177-3AD203B41FA5}">
                      <a16:colId xmlns:a16="http://schemas.microsoft.com/office/drawing/2014/main" xmlns="" val="1983083422"/>
                    </a:ext>
                  </a:extLst>
                </a:gridCol>
                <a:gridCol w="1188467">
                  <a:extLst>
                    <a:ext uri="{9D8B030D-6E8A-4147-A177-3AD203B41FA5}">
                      <a16:colId xmlns:a16="http://schemas.microsoft.com/office/drawing/2014/main" xmlns="" val="22470268"/>
                    </a:ext>
                  </a:extLst>
                </a:gridCol>
                <a:gridCol w="1188467">
                  <a:extLst>
                    <a:ext uri="{9D8B030D-6E8A-4147-A177-3AD203B41FA5}">
                      <a16:colId xmlns:a16="http://schemas.microsoft.com/office/drawing/2014/main" xmlns="" val="2712562424"/>
                    </a:ext>
                  </a:extLst>
                </a:gridCol>
                <a:gridCol w="1188467">
                  <a:extLst>
                    <a:ext uri="{9D8B030D-6E8A-4147-A177-3AD203B41FA5}">
                      <a16:colId xmlns:a16="http://schemas.microsoft.com/office/drawing/2014/main" xmlns="" val="2530953352"/>
                    </a:ext>
                  </a:extLst>
                </a:gridCol>
                <a:gridCol w="1188467">
                  <a:extLst>
                    <a:ext uri="{9D8B030D-6E8A-4147-A177-3AD203B41FA5}">
                      <a16:colId xmlns:a16="http://schemas.microsoft.com/office/drawing/2014/main" xmlns="" val="2142352877"/>
                    </a:ext>
                  </a:extLst>
                </a:gridCol>
                <a:gridCol w="1188467">
                  <a:extLst>
                    <a:ext uri="{9D8B030D-6E8A-4147-A177-3AD203B41FA5}">
                      <a16:colId xmlns:a16="http://schemas.microsoft.com/office/drawing/2014/main" xmlns="" val="2896324662"/>
                    </a:ext>
                  </a:extLst>
                </a:gridCol>
              </a:tblGrid>
              <a:tr h="420933">
                <a:tc>
                  <a:txBody>
                    <a:bodyPr/>
                    <a:lstStyle/>
                    <a:p>
                      <a:pPr algn="ctr" fontAlgn="b"/>
                      <a:endParaRPr lang="el-GR" sz="1000" b="1" i="0" u="none" strike="noStrike" kern="1200" dirty="0">
                        <a:solidFill>
                          <a:schemeClr val="accent2"/>
                        </a:solidFill>
                        <a:effectLst/>
                        <a:latin typeface="+mj-lt"/>
                        <a:ea typeface="+mn-ea"/>
                        <a:cs typeface="+mn-cs"/>
                      </a:endParaRPr>
                    </a:p>
                  </a:txBody>
                  <a:tcPr marL="6664" marR="6664" marT="6664" marB="0" anchor="ctr">
                    <a:lnL>
                      <a:noFill/>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ΝΔ</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ΣΥΡΙΖΑ</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ΠΑΣΟΚ-</a:t>
                      </a:r>
                      <a:r>
                        <a:rPr lang="el-GR"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ΚΙΝΑΛ</a:t>
                      </a: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KKE</a:t>
                      </a:r>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ΛΟΙΠΑ</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A</a:t>
                      </a:r>
                      <a:r>
                        <a:rPr lang="el-GR" sz="1000" b="1" dirty="0" err="1">
                          <a:solidFill>
                            <a:schemeClr val="tx1"/>
                          </a:solidFill>
                          <a:latin typeface="Calibri" panose="020F0502020204030204" pitchFamily="34" charset="0"/>
                          <a:ea typeface="Calibri" panose="020F0502020204030204" pitchFamily="34" charset="0"/>
                          <a:cs typeface="Calibri" panose="020F0502020204030204" pitchFamily="34" charset="0"/>
                        </a:rPr>
                        <a:t>ΛΛΟ</a:t>
                      </a: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258658">
                <a:tc>
                  <a:txBody>
                    <a:bodyPr/>
                    <a:lstStyle/>
                    <a:p>
                      <a:pPr algn="ctr" fontAlgn="ctr">
                        <a:buNone/>
                      </a:pPr>
                      <a:r>
                        <a:rPr lang="el-GR" sz="1000" b="1" i="0" u="none" strike="noStrike" dirty="0">
                          <a:solidFill>
                            <a:srgbClr val="000000"/>
                          </a:solidFill>
                          <a:effectLst/>
                          <a:latin typeface="Calibri" panose="020F0502020204030204" pitchFamily="34" charset="0"/>
                        </a:rPr>
                        <a:t> Μέσα από τα μέτρα που λαμβάνει η Κυβέρνηση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88</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87</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258658">
                <a:tc>
                  <a:txBody>
                    <a:bodyPr/>
                    <a:lstStyle/>
                    <a:p>
                      <a:pPr algn="ctr" fontAlgn="ctr">
                        <a:buNone/>
                      </a:pPr>
                      <a:r>
                        <a:rPr lang="el-GR" sz="1000" b="1" i="0" u="none" strike="noStrike">
                          <a:solidFill>
                            <a:srgbClr val="000000"/>
                          </a:solidFill>
                          <a:effectLst/>
                          <a:latin typeface="Calibri" panose="020F0502020204030204" pitchFamily="34" charset="0"/>
                        </a:rPr>
                        <a:t> Με τις διεκδικήσεις της αντιπολίτευσης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80</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67</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7972764"/>
                  </a:ext>
                </a:extLst>
              </a:tr>
              <a:tr h="258658">
                <a:tc>
                  <a:txBody>
                    <a:bodyPr/>
                    <a:lstStyle/>
                    <a:p>
                      <a:pPr algn="ctr" fontAlgn="ctr">
                        <a:buNone/>
                      </a:pPr>
                      <a:r>
                        <a:rPr lang="el-GR" sz="1000" b="1" i="0" u="none" strike="noStrike">
                          <a:solidFill>
                            <a:srgbClr val="000000"/>
                          </a:solidFill>
                          <a:effectLst/>
                          <a:latin typeface="Calibri" panose="020F0502020204030204" pitchFamily="34" charset="0"/>
                        </a:rPr>
                        <a:t> Με τις διεκδικήσεις των συνδικάτων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56</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79</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75</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88</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63</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14074250"/>
                  </a:ext>
                </a:extLst>
              </a:tr>
              <a:tr h="258658">
                <a:tc>
                  <a:txBody>
                    <a:bodyPr/>
                    <a:lstStyle/>
                    <a:p>
                      <a:pPr algn="ctr" fontAlgn="ctr">
                        <a:buNone/>
                      </a:pPr>
                      <a:r>
                        <a:rPr lang="el-GR" sz="1000" b="1" i="0" u="none" strike="noStrike">
                          <a:solidFill>
                            <a:srgbClr val="000000"/>
                          </a:solidFill>
                          <a:effectLst/>
                          <a:latin typeface="Calibri" panose="020F0502020204030204" pitchFamily="34" charset="0"/>
                        </a:rPr>
                        <a:t> Μέσα από προσωπικές εξυπηρετήσεις  </a:t>
                      </a:r>
                    </a:p>
                  </a:txBody>
                  <a:tcPr marL="9525" marR="9525" marT="9525" marB="0"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30</a:t>
                      </a:r>
                    </a:p>
                  </a:txBody>
                  <a:tcPr marL="9525" marR="9525" marT="9525"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873808079"/>
                  </a:ext>
                </a:extLst>
              </a:tr>
            </a:tbl>
          </a:graphicData>
        </a:graphic>
      </p:graphicFrame>
      <p:sp>
        <p:nvSpPr>
          <p:cNvPr id="15" name="TextBox 14">
            <a:extLst>
              <a:ext uri="{FF2B5EF4-FFF2-40B4-BE49-F238E27FC236}">
                <a16:creationId xmlns:a16="http://schemas.microsoft.com/office/drawing/2014/main" xmlns="" id="{504029C5-6E78-42E3-CDC0-DA64D211C73E}"/>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5ACB8EAC-830A-10E6-B1BB-64CD861C17FD}"/>
              </a:ext>
            </a:extLst>
          </p:cNvPr>
          <p:cNvSpPr>
            <a:spLocks noGrp="1"/>
          </p:cNvSpPr>
          <p:nvPr>
            <p:ph type="sldNum" sz="quarter" idx="12"/>
          </p:nvPr>
        </p:nvSpPr>
        <p:spPr>
          <a:xfrm>
            <a:off x="9334690"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xmlns="" id="{96CABC59-F2EA-6AA4-DEB0-2BB5F0485F1C}"/>
              </a:ext>
            </a:extLst>
          </p:cNvPr>
          <p:cNvSpPr txBox="1"/>
          <p:nvPr/>
        </p:nvSpPr>
        <p:spPr>
          <a:xfrm>
            <a:off x="8832304" y="6237312"/>
            <a:ext cx="244827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Ποσοστό &lt;0,</a:t>
            </a:r>
            <a:r>
              <a:rPr kumimoji="0" lang="en-US"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5</a:t>
            </a: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 Λευκό/Άκυρο/Δεν ψήφισαν</a:t>
            </a:r>
            <a:endParaRPr kumimoji="0" lang="en-US" sz="100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 name="Content Placeholder 4">
            <a:extLst>
              <a:ext uri="{FF2B5EF4-FFF2-40B4-BE49-F238E27FC236}">
                <a16:creationId xmlns:a16="http://schemas.microsoft.com/office/drawing/2014/main" xmlns="" id="{88F064C3-FFC2-3221-C3D6-521D964BE7D0}"/>
              </a:ext>
            </a:extLst>
          </p:cNvPr>
          <p:cNvGraphicFramePr>
            <a:graphicFrameLocks/>
          </p:cNvGraphicFramePr>
          <p:nvPr>
            <p:extLst>
              <p:ext uri="{D42A27DB-BD31-4B8C-83A1-F6EECF244321}">
                <p14:modId xmlns:p14="http://schemas.microsoft.com/office/powerpoint/2010/main" xmlns="" val="43970650"/>
              </p:ext>
            </p:extLst>
          </p:nvPr>
        </p:nvGraphicFramePr>
        <p:xfrm>
          <a:off x="474581" y="3321266"/>
          <a:ext cx="10805995" cy="1688301"/>
        </p:xfrm>
        <a:graphic>
          <a:graphicData uri="http://schemas.openxmlformats.org/drawingml/2006/table">
            <a:tbl>
              <a:tblPr firstRow="1">
                <a:tableStyleId>{D27102A9-8310-4765-A935-A1911B00CA55}</a:tableStyleId>
              </a:tblPr>
              <a:tblGrid>
                <a:gridCol w="2638074">
                  <a:extLst>
                    <a:ext uri="{9D8B030D-6E8A-4147-A177-3AD203B41FA5}">
                      <a16:colId xmlns:a16="http://schemas.microsoft.com/office/drawing/2014/main" xmlns="" val="3703665903"/>
                    </a:ext>
                  </a:extLst>
                </a:gridCol>
                <a:gridCol w="1015281">
                  <a:extLst>
                    <a:ext uri="{9D8B030D-6E8A-4147-A177-3AD203B41FA5}">
                      <a16:colId xmlns:a16="http://schemas.microsoft.com/office/drawing/2014/main" xmlns="" val="2560886494"/>
                    </a:ext>
                  </a:extLst>
                </a:gridCol>
                <a:gridCol w="1311695">
                  <a:extLst>
                    <a:ext uri="{9D8B030D-6E8A-4147-A177-3AD203B41FA5}">
                      <a16:colId xmlns:a16="http://schemas.microsoft.com/office/drawing/2014/main" xmlns="" val="1983083422"/>
                    </a:ext>
                  </a:extLst>
                </a:gridCol>
                <a:gridCol w="1168189">
                  <a:extLst>
                    <a:ext uri="{9D8B030D-6E8A-4147-A177-3AD203B41FA5}">
                      <a16:colId xmlns:a16="http://schemas.microsoft.com/office/drawing/2014/main" xmlns="" val="22470268"/>
                    </a:ext>
                  </a:extLst>
                </a:gridCol>
                <a:gridCol w="1168189">
                  <a:extLst>
                    <a:ext uri="{9D8B030D-6E8A-4147-A177-3AD203B41FA5}">
                      <a16:colId xmlns:a16="http://schemas.microsoft.com/office/drawing/2014/main" xmlns="" val="2712562424"/>
                    </a:ext>
                  </a:extLst>
                </a:gridCol>
                <a:gridCol w="1168189">
                  <a:extLst>
                    <a:ext uri="{9D8B030D-6E8A-4147-A177-3AD203B41FA5}">
                      <a16:colId xmlns:a16="http://schemas.microsoft.com/office/drawing/2014/main" xmlns="" val="2530953352"/>
                    </a:ext>
                  </a:extLst>
                </a:gridCol>
                <a:gridCol w="1243511">
                  <a:extLst>
                    <a:ext uri="{9D8B030D-6E8A-4147-A177-3AD203B41FA5}">
                      <a16:colId xmlns:a16="http://schemas.microsoft.com/office/drawing/2014/main" xmlns="" val="2896324662"/>
                    </a:ext>
                  </a:extLst>
                </a:gridCol>
                <a:gridCol w="1092867">
                  <a:extLst>
                    <a:ext uri="{9D8B030D-6E8A-4147-A177-3AD203B41FA5}">
                      <a16:colId xmlns:a16="http://schemas.microsoft.com/office/drawing/2014/main" xmlns="" val="3437609086"/>
                    </a:ext>
                  </a:extLst>
                </a:gridCol>
              </a:tblGrid>
              <a:tr h="406439">
                <a:tc>
                  <a:txBody>
                    <a:bodyPr/>
                    <a:lstStyle/>
                    <a:p>
                      <a:pPr algn="ctr" fontAlgn="b"/>
                      <a:endParaRPr lang="el-GR" sz="1000" b="1" i="0" u="none" strike="noStrike" kern="1200" dirty="0">
                        <a:solidFill>
                          <a:schemeClr val="accent2"/>
                        </a:solidFill>
                        <a:effectLst/>
                        <a:latin typeface="+mn-lt"/>
                        <a:ea typeface="+mn-ea"/>
                        <a:cs typeface="+mn-cs"/>
                      </a:endParaRPr>
                    </a:p>
                  </a:txBody>
                  <a:tcPr marL="6664" marR="6664" marT="6664" marB="0" anchor="ctr">
                    <a:lnL>
                      <a:noFill/>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Αριστεροί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Κεντροαριστεροί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Κεντρώοι</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Κεντροδεξιοί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Δεξιοί</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1000" b="1" dirty="0">
                          <a:solidFill>
                            <a:schemeClr val="tx1"/>
                          </a:solidFill>
                          <a:latin typeface="Calibri" panose="020F0502020204030204" pitchFamily="34" charset="0"/>
                          <a:ea typeface="Calibri" panose="020F0502020204030204" pitchFamily="34" charset="0"/>
                          <a:cs typeface="Calibri" panose="020F0502020204030204" pitchFamily="34" charset="0"/>
                        </a:rPr>
                        <a:t>Τίποτα</a:t>
                      </a:r>
                      <a:r>
                        <a:rPr lang="el-GR" sz="1000" b="1" baseline="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l-GR" sz="1000" b="1" baseline="0" dirty="0" err="1">
                          <a:solidFill>
                            <a:schemeClr val="tx1"/>
                          </a:solidFill>
                          <a:latin typeface="Calibri" panose="020F0502020204030204" pitchFamily="34" charset="0"/>
                          <a:ea typeface="Calibri" panose="020F0502020204030204" pitchFamily="34" charset="0"/>
                          <a:cs typeface="Calibri" panose="020F0502020204030204" pitchFamily="34" charset="0"/>
                        </a:rPr>
                        <a:t>αυθ</a:t>
                      </a:r>
                      <a:r>
                        <a:rPr lang="el-GR" sz="1000" b="1" baseline="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334870">
                <a:tc>
                  <a:txBody>
                    <a:bodyPr/>
                    <a:lstStyle/>
                    <a:p>
                      <a:pPr algn="ctr" fontAlgn="ctr">
                        <a:buNone/>
                      </a:pPr>
                      <a:r>
                        <a:rPr lang="el-GR" sz="1000" b="1" i="0" u="none" strike="noStrike" dirty="0">
                          <a:solidFill>
                            <a:srgbClr val="000000"/>
                          </a:solidFill>
                          <a:effectLst/>
                          <a:latin typeface="Calibri" panose="020F0502020204030204" pitchFamily="34" charset="0"/>
                        </a:rPr>
                        <a:t> Μέσα από τα μέτρα που λαμβάνει η Κυβέρνηση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409030">
                <a:tc>
                  <a:txBody>
                    <a:bodyPr/>
                    <a:lstStyle/>
                    <a:p>
                      <a:pPr algn="ctr" fontAlgn="ctr">
                        <a:buNone/>
                      </a:pPr>
                      <a:r>
                        <a:rPr lang="el-GR" sz="1000" b="1" i="0" u="none" strike="noStrike">
                          <a:solidFill>
                            <a:srgbClr val="000000"/>
                          </a:solidFill>
                          <a:effectLst/>
                          <a:latin typeface="Calibri" panose="020F0502020204030204" pitchFamily="34" charset="0"/>
                        </a:rPr>
                        <a:t> Με τις διεκδικήσεις της αντιπολίτευσης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754717287"/>
                  </a:ext>
                </a:extLst>
              </a:tr>
              <a:tr h="268981">
                <a:tc>
                  <a:txBody>
                    <a:bodyPr/>
                    <a:lstStyle/>
                    <a:p>
                      <a:pPr algn="ctr" fontAlgn="ctr">
                        <a:buNone/>
                      </a:pPr>
                      <a:r>
                        <a:rPr lang="el-GR" sz="1000" b="1" i="0" u="none" strike="noStrike">
                          <a:solidFill>
                            <a:srgbClr val="000000"/>
                          </a:solidFill>
                          <a:effectLst/>
                          <a:latin typeface="Calibri" panose="020F0502020204030204" pitchFamily="34" charset="0"/>
                        </a:rPr>
                        <a:t> Με τις διεκδικήσεις των συνδικάτων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91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7972764"/>
                  </a:ext>
                </a:extLst>
              </a:tr>
              <a:tr h="268981">
                <a:tc>
                  <a:txBody>
                    <a:bodyPr/>
                    <a:lstStyle/>
                    <a:p>
                      <a:pPr algn="ctr" fontAlgn="ctr">
                        <a:buNone/>
                      </a:pPr>
                      <a:r>
                        <a:rPr lang="el-GR" sz="1000" b="1" i="0" u="none" strike="noStrike">
                          <a:solidFill>
                            <a:srgbClr val="000000"/>
                          </a:solidFill>
                          <a:effectLst/>
                          <a:latin typeface="Calibri" panose="020F0502020204030204" pitchFamily="34" charset="0"/>
                        </a:rPr>
                        <a:t> Μέσα από προσωπικές εξυπηρετήσεις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40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24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4273286041"/>
                  </a:ext>
                </a:extLst>
              </a:tr>
            </a:tbl>
          </a:graphicData>
        </a:graphic>
      </p:graphicFrame>
    </p:spTree>
    <p:extLst>
      <p:ext uri="{BB962C8B-B14F-4D97-AF65-F5344CB8AC3E}">
        <p14:creationId xmlns:p14="http://schemas.microsoft.com/office/powerpoint/2010/main" xmlns="" val="137432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par>
                                <p:cTn id="12" presetID="16" presetClass="entr" presetSubtype="21"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87BA7A-AF04-D3CF-7BC7-6AE5B27393E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xmlns="" id="{B1F6BBA7-C886-F365-6AE9-703CB3898E84}"/>
              </a:ext>
            </a:extLst>
          </p:cNvPr>
          <p:cNvSpPr>
            <a:spLocks noGrp="1"/>
          </p:cNvSpPr>
          <p:nvPr>
            <p:ph type="title"/>
          </p:nvPr>
        </p:nvSpPr>
        <p:spPr/>
        <p:txBody>
          <a:bodyPr/>
          <a:lstStyle/>
          <a:p>
            <a:r>
              <a:rPr lang="el-GR" dirty="0">
                <a:effectLst/>
                <a:latin typeface="+mn-lt"/>
              </a:rPr>
              <a:t>Τρόποι που η πολιτική μπορεί να βοηθήσει στη ζωή των ανθρώπων</a:t>
            </a:r>
            <a:br>
              <a:rPr lang="el-GR" dirty="0">
                <a:effectLst/>
                <a:latin typeface="+mn-lt"/>
              </a:rPr>
            </a:br>
            <a:r>
              <a:rPr lang="el-GR" sz="1600" dirty="0">
                <a:effectLst/>
                <a:latin typeface="+mn-lt"/>
              </a:rPr>
              <a:t>ανά ηλικία και μηνιαίες δαπάνες</a:t>
            </a:r>
          </a:p>
        </p:txBody>
      </p:sp>
      <p:graphicFrame>
        <p:nvGraphicFramePr>
          <p:cNvPr id="14" name="Content Placeholder 4">
            <a:extLst>
              <a:ext uri="{FF2B5EF4-FFF2-40B4-BE49-F238E27FC236}">
                <a16:creationId xmlns:a16="http://schemas.microsoft.com/office/drawing/2014/main" xmlns="" id="{CE701582-2B97-0961-85AE-1875507EACB5}"/>
              </a:ext>
            </a:extLst>
          </p:cNvPr>
          <p:cNvGraphicFramePr>
            <a:graphicFrameLocks noGrp="1"/>
          </p:cNvGraphicFramePr>
          <p:nvPr>
            <p:ph idx="1"/>
            <p:extLst>
              <p:ext uri="{D42A27DB-BD31-4B8C-83A1-F6EECF244321}">
                <p14:modId xmlns:p14="http://schemas.microsoft.com/office/powerpoint/2010/main" xmlns="" val="605803642"/>
              </p:ext>
            </p:extLst>
          </p:nvPr>
        </p:nvGraphicFramePr>
        <p:xfrm>
          <a:off x="337125" y="2028619"/>
          <a:ext cx="11604173" cy="2016907"/>
        </p:xfrm>
        <a:graphic>
          <a:graphicData uri="http://schemas.openxmlformats.org/drawingml/2006/table">
            <a:tbl>
              <a:tblPr firstRow="1">
                <a:tableStyleId>{D27102A9-8310-4765-A935-A1911B00CA55}</a:tableStyleId>
              </a:tblPr>
              <a:tblGrid>
                <a:gridCol w="2401161">
                  <a:extLst>
                    <a:ext uri="{9D8B030D-6E8A-4147-A177-3AD203B41FA5}">
                      <a16:colId xmlns:a16="http://schemas.microsoft.com/office/drawing/2014/main" xmlns="" val="3703665903"/>
                    </a:ext>
                  </a:extLst>
                </a:gridCol>
                <a:gridCol w="1036861">
                  <a:extLst>
                    <a:ext uri="{9D8B030D-6E8A-4147-A177-3AD203B41FA5}">
                      <a16:colId xmlns:a16="http://schemas.microsoft.com/office/drawing/2014/main" xmlns="" val="2560886494"/>
                    </a:ext>
                  </a:extLst>
                </a:gridCol>
                <a:gridCol w="763810">
                  <a:extLst>
                    <a:ext uri="{9D8B030D-6E8A-4147-A177-3AD203B41FA5}">
                      <a16:colId xmlns:a16="http://schemas.microsoft.com/office/drawing/2014/main" xmlns="" val="1983083422"/>
                    </a:ext>
                  </a:extLst>
                </a:gridCol>
                <a:gridCol w="795447">
                  <a:extLst>
                    <a:ext uri="{9D8B030D-6E8A-4147-A177-3AD203B41FA5}">
                      <a16:colId xmlns:a16="http://schemas.microsoft.com/office/drawing/2014/main" xmlns="" val="22470268"/>
                    </a:ext>
                  </a:extLst>
                </a:gridCol>
                <a:gridCol w="814164">
                  <a:extLst>
                    <a:ext uri="{9D8B030D-6E8A-4147-A177-3AD203B41FA5}">
                      <a16:colId xmlns:a16="http://schemas.microsoft.com/office/drawing/2014/main" xmlns="" val="2530953352"/>
                    </a:ext>
                  </a:extLst>
                </a:gridCol>
                <a:gridCol w="814164">
                  <a:extLst>
                    <a:ext uri="{9D8B030D-6E8A-4147-A177-3AD203B41FA5}">
                      <a16:colId xmlns:a16="http://schemas.microsoft.com/office/drawing/2014/main" xmlns="" val="3283651896"/>
                    </a:ext>
                  </a:extLst>
                </a:gridCol>
                <a:gridCol w="963895">
                  <a:extLst>
                    <a:ext uri="{9D8B030D-6E8A-4147-A177-3AD203B41FA5}">
                      <a16:colId xmlns:a16="http://schemas.microsoft.com/office/drawing/2014/main" xmlns="" val="1825614986"/>
                    </a:ext>
                  </a:extLst>
                </a:gridCol>
                <a:gridCol w="1703193">
                  <a:extLst>
                    <a:ext uri="{9D8B030D-6E8A-4147-A177-3AD203B41FA5}">
                      <a16:colId xmlns:a16="http://schemas.microsoft.com/office/drawing/2014/main" xmlns="" val="1130469721"/>
                    </a:ext>
                  </a:extLst>
                </a:gridCol>
                <a:gridCol w="1029403">
                  <a:extLst>
                    <a:ext uri="{9D8B030D-6E8A-4147-A177-3AD203B41FA5}">
                      <a16:colId xmlns:a16="http://schemas.microsoft.com/office/drawing/2014/main" xmlns="" val="4195549505"/>
                    </a:ext>
                  </a:extLst>
                </a:gridCol>
                <a:gridCol w="1282075">
                  <a:extLst>
                    <a:ext uri="{9D8B030D-6E8A-4147-A177-3AD203B41FA5}">
                      <a16:colId xmlns:a16="http://schemas.microsoft.com/office/drawing/2014/main" xmlns="" val="3269643249"/>
                    </a:ext>
                  </a:extLst>
                </a:gridCol>
              </a:tblGrid>
              <a:tr h="470792">
                <a:tc>
                  <a:txBody>
                    <a:bodyPr/>
                    <a:lstStyle/>
                    <a:p>
                      <a:pPr algn="ctr" fontAlgn="b"/>
                      <a:endParaRPr lang="el-GR" sz="1000" b="1" i="0" u="none" strike="noStrike" kern="1200" dirty="0">
                        <a:solidFill>
                          <a:schemeClr val="accent2"/>
                        </a:solidFill>
                        <a:effectLst/>
                        <a:latin typeface="+mn-lt"/>
                        <a:ea typeface="+mn-ea"/>
                        <a:cs typeface="+mn-cs"/>
                      </a:endParaRPr>
                    </a:p>
                  </a:txBody>
                  <a:tcPr marL="6664" marR="6664" marT="6664" marB="0" anchor="ctr">
                    <a:lnL>
                      <a:noFill/>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l-GR" sz="1000" b="1" u="none" strike="noStrik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Σύνολο</a:t>
                      </a:r>
                    </a:p>
                  </a:txBody>
                  <a:tcPr marL="6664" marR="6664" marT="6664"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17-34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35-44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a:solidFill>
                            <a:srgbClr val="000000"/>
                          </a:solidFill>
                          <a:effectLst/>
                          <a:latin typeface="Calibri" panose="020F0502020204030204" pitchFamily="34" charset="0"/>
                        </a:rPr>
                        <a:t>45-54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55-64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Βάζουν στην άκρη κάποια χρήματα στο τέλος του μήνα</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Τα φέρνουν βόλτα ίσα ίσα</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000" b="1" i="0" u="none" strike="noStrike" dirty="0">
                          <a:solidFill>
                            <a:srgbClr val="000000"/>
                          </a:solidFill>
                          <a:effectLst/>
                          <a:latin typeface="Calibri" panose="020F0502020204030204" pitchFamily="34" charset="0"/>
                        </a:rPr>
                        <a:t>Τα λεφτά τελειώνουν πριν τελειώσει ο μήνας</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83713846"/>
                  </a:ext>
                </a:extLst>
              </a:tr>
              <a:tr h="448259">
                <a:tc>
                  <a:txBody>
                    <a:bodyPr/>
                    <a:lstStyle/>
                    <a:p>
                      <a:pPr algn="ctr" fontAlgn="ctr">
                        <a:buNone/>
                      </a:pPr>
                      <a:r>
                        <a:rPr lang="el-GR" sz="1000" b="1" i="0" u="none" strike="noStrike" dirty="0">
                          <a:solidFill>
                            <a:srgbClr val="000000"/>
                          </a:solidFill>
                          <a:effectLst/>
                          <a:latin typeface="Calibri" panose="020F0502020204030204" pitchFamily="34" charset="0"/>
                        </a:rPr>
                        <a:t> Μέσα από τα μέτρα που λαμβάνει η Κυβέρνηση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92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chemeClr val="accent1"/>
                          </a:solidFill>
                          <a:effectLst/>
                          <a:latin typeface="Calibri" panose="020F0502020204030204" pitchFamily="34" charset="0"/>
                        </a:rPr>
                        <a:t>95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chemeClr val="accent1"/>
                          </a:solidFill>
                          <a:effectLst/>
                          <a:latin typeface="Calibri" panose="020F0502020204030204" pitchFamily="34" charset="0"/>
                        </a:rPr>
                        <a:t>93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81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285299821"/>
                  </a:ext>
                </a:extLst>
              </a:tr>
              <a:tr h="493586">
                <a:tc>
                  <a:txBody>
                    <a:bodyPr/>
                    <a:lstStyle/>
                    <a:p>
                      <a:pPr algn="ctr" fontAlgn="ctr">
                        <a:buNone/>
                      </a:pPr>
                      <a:r>
                        <a:rPr lang="el-GR" sz="1000" b="1" i="0" u="none" strike="noStrike">
                          <a:solidFill>
                            <a:srgbClr val="000000"/>
                          </a:solidFill>
                          <a:effectLst/>
                          <a:latin typeface="Calibri" panose="020F0502020204030204" pitchFamily="34" charset="0"/>
                        </a:rPr>
                        <a:t> Με τις διεκδικήσεις της αντιπολίτευσης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chemeClr val="accent1"/>
                          </a:solidFill>
                          <a:effectLst/>
                          <a:latin typeface="Calibri" panose="020F0502020204030204" pitchFamily="34" charset="0"/>
                        </a:rPr>
                        <a:t>78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70</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74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192264937"/>
                  </a:ext>
                </a:extLst>
              </a:tr>
              <a:tr h="302135">
                <a:tc>
                  <a:txBody>
                    <a:bodyPr/>
                    <a:lstStyle/>
                    <a:p>
                      <a:pPr algn="ctr" fontAlgn="ctr">
                        <a:buNone/>
                      </a:pPr>
                      <a:r>
                        <a:rPr lang="el-GR" sz="1000" b="1" i="0" u="none" strike="noStrike">
                          <a:solidFill>
                            <a:srgbClr val="000000"/>
                          </a:solidFill>
                          <a:effectLst/>
                          <a:latin typeface="Calibri" panose="020F0502020204030204" pitchFamily="34" charset="0"/>
                        </a:rPr>
                        <a:t> Με τις διεκδικήσεις των συνδικάτων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58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55</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66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chemeClr val="accent1"/>
                          </a:solidFill>
                          <a:effectLst/>
                          <a:latin typeface="Calibri" panose="020F0502020204030204" pitchFamily="34" charset="0"/>
                        </a:rPr>
                        <a:t>71</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323681009"/>
                  </a:ext>
                </a:extLst>
              </a:tr>
              <a:tr h="302135">
                <a:tc>
                  <a:txBody>
                    <a:bodyPr/>
                    <a:lstStyle/>
                    <a:p>
                      <a:pPr algn="ctr" fontAlgn="ctr">
                        <a:buNone/>
                      </a:pPr>
                      <a:r>
                        <a:rPr lang="el-GR" sz="1000" b="1" i="0" u="none" strike="noStrike">
                          <a:solidFill>
                            <a:srgbClr val="000000"/>
                          </a:solidFill>
                          <a:effectLst/>
                          <a:latin typeface="Calibri" panose="020F0502020204030204" pitchFamily="34" charset="0"/>
                        </a:rPr>
                        <a:t> Μέσα από προσωπικές εξυπηρετήσεις  </a:t>
                      </a:r>
                    </a:p>
                  </a:txBody>
                  <a:tcPr marL="9525" marR="9525" marT="9525" marB="0" anchor="ctr">
                    <a:lnL>
                      <a:noFill/>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22</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chemeClr val="accent1"/>
                          </a:solidFill>
                          <a:effectLst/>
                          <a:latin typeface="Calibri" panose="020F0502020204030204" pitchFamily="34" charset="0"/>
                        </a:rPr>
                        <a:t>46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13</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16</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28</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a:solidFill>
                            <a:srgbClr val="000000"/>
                          </a:solidFill>
                          <a:effectLst/>
                          <a:latin typeface="Calibri" panose="020F0502020204030204" pitchFamily="34" charset="0"/>
                        </a:rPr>
                        <a:t>24</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l-GR" sz="1200" b="0"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chemeClr val="accent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413951933"/>
                  </a:ext>
                </a:extLst>
              </a:tr>
            </a:tbl>
          </a:graphicData>
        </a:graphic>
      </p:graphicFrame>
      <p:sp>
        <p:nvSpPr>
          <p:cNvPr id="15" name="TextBox 14">
            <a:extLst>
              <a:ext uri="{FF2B5EF4-FFF2-40B4-BE49-F238E27FC236}">
                <a16:creationId xmlns:a16="http://schemas.microsoft.com/office/drawing/2014/main" xmlns="" id="{4D5B549A-88DC-96CB-A121-C52693EBCFA1}"/>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2" name="TextBox 1">
            <a:extLst>
              <a:ext uri="{FF2B5EF4-FFF2-40B4-BE49-F238E27FC236}">
                <a16:creationId xmlns:a16="http://schemas.microsoft.com/office/drawing/2014/main" xmlns="" id="{1E935BF8-226C-A620-A441-336F63E94ACA}"/>
              </a:ext>
            </a:extLst>
          </p:cNvPr>
          <p:cNvSpPr txBox="1"/>
          <p:nvPr/>
        </p:nvSpPr>
        <p:spPr>
          <a:xfrm>
            <a:off x="8754848" y="6381328"/>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Ποσοστό &lt;0,5%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Βάση μικρότερη των 60 ατόμων</a:t>
            </a:r>
          </a:p>
        </p:txBody>
      </p:sp>
      <p:sp>
        <p:nvSpPr>
          <p:cNvPr id="3" name="Slide Number Placeholder 4">
            <a:extLst>
              <a:ext uri="{FF2B5EF4-FFF2-40B4-BE49-F238E27FC236}">
                <a16:creationId xmlns:a16="http://schemas.microsoft.com/office/drawing/2014/main" xmlns="" id="{6DB98D8E-F91D-5F01-D5FE-509140F8956A}"/>
              </a:ext>
            </a:extLst>
          </p:cNvPr>
          <p:cNvSpPr>
            <a:spLocks noGrp="1"/>
          </p:cNvSpPr>
          <p:nvPr>
            <p:ph type="sldNum" sz="quarter" idx="12"/>
          </p:nvPr>
        </p:nvSpPr>
        <p:spPr>
          <a:xfrm>
            <a:off x="9334690"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389618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8758299-B05F-2957-CD1C-9D3DEE1CAA89}"/>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xmlns="" id="{76E9ECD6-B3FC-DEDB-E90E-167B775508E5}"/>
              </a:ext>
            </a:extLst>
          </p:cNvPr>
          <p:cNvGraphicFramePr>
            <a:graphicFrameLocks noGrp="1"/>
          </p:cNvGraphicFramePr>
          <p:nvPr>
            <p:ph idx="1"/>
            <p:extLst>
              <p:ext uri="{D42A27DB-BD31-4B8C-83A1-F6EECF244321}">
                <p14:modId xmlns:p14="http://schemas.microsoft.com/office/powerpoint/2010/main" xmlns="" val="3640729906"/>
              </p:ext>
            </p:extLst>
          </p:nvPr>
        </p:nvGraphicFramePr>
        <p:xfrm>
          <a:off x="1059373" y="1357746"/>
          <a:ext cx="9611443" cy="4733001"/>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xmlns="" id="{BE3234DB-D72A-E40B-57A5-CBF396842E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B79EE2B8-0977-AEBD-A4F7-FBE9B9375717}"/>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5" name="TextBox 4">
            <a:extLst>
              <a:ext uri="{FF2B5EF4-FFF2-40B4-BE49-F238E27FC236}">
                <a16:creationId xmlns:a16="http://schemas.microsoft.com/office/drawing/2014/main" xmlns="" id="{E29381A3-8FFE-3C3C-8A01-97001BB38C5C}"/>
              </a:ext>
            </a:extLst>
          </p:cNvPr>
          <p:cNvSpPr txBox="1"/>
          <p:nvPr/>
        </p:nvSpPr>
        <p:spPr>
          <a:xfrm>
            <a:off x="199901" y="1037980"/>
            <a:ext cx="11502571" cy="738664"/>
          </a:xfrm>
          <a:prstGeom prst="rect">
            <a:avLst/>
          </a:prstGeom>
          <a:noFill/>
        </p:spPr>
        <p:txBody>
          <a:bodyPr wrap="square">
            <a:spAutoFit/>
          </a:bodyPr>
          <a:lstStyle/>
          <a:p>
            <a:pPr algn="ctr"/>
            <a:r>
              <a:rPr lang="el-GR" sz="1400" dirty="0">
                <a:solidFill>
                  <a:schemeClr val="accent1"/>
                </a:solidFill>
                <a:effectLst/>
                <a:latin typeface="+mn-lt"/>
              </a:rPr>
              <a:t>‘Μου είπατε ότι η πολιτική δεν μπορεί να βοηθήσει τους ανθρώπους να καλυτερεύσουν τη ζωή τους. Και πως θα μπορούσαν οι άνθρωποι σαν και εσάς να πετύχουν μια βελτίωση;’ </a:t>
            </a:r>
            <a:endParaRPr lang="en-US" sz="1400" dirty="0">
              <a:solidFill>
                <a:schemeClr val="accent1"/>
              </a:solidFill>
              <a:effectLst/>
              <a:latin typeface="+mn-lt"/>
            </a:endParaRPr>
          </a:p>
          <a:p>
            <a:pPr algn="ctr"/>
            <a:r>
              <a:rPr lang="el-GR" sz="1400" dirty="0">
                <a:solidFill>
                  <a:schemeClr val="accent1"/>
                </a:solidFill>
              </a:rPr>
              <a:t>Βάση: το 23% που πιστεύει ότι η πολιτική δεν μπορεί να βοηθήσει στην καλυτέρευση της ζωής των ανθρώπων </a:t>
            </a:r>
          </a:p>
        </p:txBody>
      </p:sp>
      <p:sp>
        <p:nvSpPr>
          <p:cNvPr id="8" name="Title 7">
            <a:extLst>
              <a:ext uri="{FF2B5EF4-FFF2-40B4-BE49-F238E27FC236}">
                <a16:creationId xmlns:a16="http://schemas.microsoft.com/office/drawing/2014/main" xmlns="" id="{90DE5BAA-109D-218B-A223-D1634C49DA61}"/>
              </a:ext>
            </a:extLst>
          </p:cNvPr>
          <p:cNvSpPr>
            <a:spLocks noGrp="1"/>
          </p:cNvSpPr>
          <p:nvPr>
            <p:ph type="title"/>
          </p:nvPr>
        </p:nvSpPr>
        <p:spPr>
          <a:xfrm>
            <a:off x="199901" y="158191"/>
            <a:ext cx="11687299" cy="693115"/>
          </a:xfrm>
        </p:spPr>
        <p:txBody>
          <a:bodyPr>
            <a:noAutofit/>
          </a:bodyPr>
          <a:lstStyle/>
          <a:p>
            <a:r>
              <a:rPr lang="el-GR" sz="2000" dirty="0">
                <a:effectLst/>
                <a:latin typeface="+mn-lt"/>
              </a:rPr>
              <a:t>Αλλά και για όσους δεν πιστεύουν στη δυνατότητα της πολιτικής να αλλάζει τα πράγματα, το κενό καλύπτεται πρωτίστως από το δίχτυ ασφαλείας της οικογένειας και των οικείων παρά από ατομικές στρατηγικές</a:t>
            </a:r>
          </a:p>
        </p:txBody>
      </p:sp>
    </p:spTree>
    <p:extLst>
      <p:ext uri="{BB962C8B-B14F-4D97-AF65-F5344CB8AC3E}">
        <p14:creationId xmlns:p14="http://schemas.microsoft.com/office/powerpoint/2010/main" xmlns="" val="4259837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D73FC06-4474-4C5E-3EB7-43E70BA7AB7D}"/>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xmlns="" id="{7C2A1E57-80C7-5AC2-D7D4-E708BD87043F}"/>
              </a:ext>
            </a:extLst>
          </p:cNvPr>
          <p:cNvSpPr txBox="1"/>
          <p:nvPr/>
        </p:nvSpPr>
        <p:spPr>
          <a:xfrm>
            <a:off x="119335" y="6492876"/>
            <a:ext cx="648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Trebuchet MS"/>
                <a:ea typeface="+mn-ea"/>
                <a:cs typeface="+mn-cs"/>
              </a:rPr>
              <a:t>%</a:t>
            </a:r>
          </a:p>
        </p:txBody>
      </p:sp>
      <p:sp>
        <p:nvSpPr>
          <p:cNvPr id="3" name="Slide Number Placeholder 4">
            <a:extLst>
              <a:ext uri="{FF2B5EF4-FFF2-40B4-BE49-F238E27FC236}">
                <a16:creationId xmlns:a16="http://schemas.microsoft.com/office/drawing/2014/main" xmlns="" id="{16AAFBE0-96A8-23C8-7651-3323B91DE5B2}"/>
              </a:ext>
            </a:extLst>
          </p:cNvPr>
          <p:cNvSpPr>
            <a:spLocks noGrp="1"/>
          </p:cNvSpPr>
          <p:nvPr>
            <p:ph type="sldNum" sz="quarter" idx="12"/>
          </p:nvPr>
        </p:nvSpPr>
        <p:spPr>
          <a:xfrm>
            <a:off x="9308056" y="64105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54181D-6920-4594-9A5D-6CE56DC9F8B2}" type="slidenum">
              <a:rPr kumimoji="0" lang="en-US" sz="1600" b="0" i="0" u="none" strike="noStrike" kern="1200" cap="none" spc="0" normalizeH="0" baseline="0" noProof="0" smtClean="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aphicFrame>
        <p:nvGraphicFramePr>
          <p:cNvPr id="8" name="Content Placeholder 8">
            <a:extLst>
              <a:ext uri="{FF2B5EF4-FFF2-40B4-BE49-F238E27FC236}">
                <a16:creationId xmlns:a16="http://schemas.microsoft.com/office/drawing/2014/main" xmlns="" id="{7207DC99-1D90-E1D2-10FD-80C26FF8AED0}"/>
              </a:ext>
            </a:extLst>
          </p:cNvPr>
          <p:cNvGraphicFramePr>
            <a:graphicFrameLocks noGrp="1"/>
          </p:cNvGraphicFramePr>
          <p:nvPr>
            <p:ph idx="1"/>
            <p:extLst>
              <p:ext uri="{D42A27DB-BD31-4B8C-83A1-F6EECF244321}">
                <p14:modId xmlns:p14="http://schemas.microsoft.com/office/powerpoint/2010/main" xmlns="" val="2344229665"/>
              </p:ext>
            </p:extLst>
          </p:nvPr>
        </p:nvGraphicFramePr>
        <p:xfrm>
          <a:off x="442913" y="1357776"/>
          <a:ext cx="5280518" cy="22728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ontent Placeholder 2">
            <a:extLst>
              <a:ext uri="{FF2B5EF4-FFF2-40B4-BE49-F238E27FC236}">
                <a16:creationId xmlns:a16="http://schemas.microsoft.com/office/drawing/2014/main" xmlns="" id="{EB8CA481-BC44-42C9-81FB-3BB3645C5336}"/>
              </a:ext>
            </a:extLst>
          </p:cNvPr>
          <p:cNvGraphicFramePr>
            <a:graphicFrameLocks/>
          </p:cNvGraphicFramePr>
          <p:nvPr>
            <p:extLst>
              <p:ext uri="{D42A27DB-BD31-4B8C-83A1-F6EECF244321}">
                <p14:modId xmlns:p14="http://schemas.microsoft.com/office/powerpoint/2010/main" xmlns="" val="2955433865"/>
              </p:ext>
            </p:extLst>
          </p:nvPr>
        </p:nvGraphicFramePr>
        <p:xfrm>
          <a:off x="6096001" y="1357776"/>
          <a:ext cx="5663184" cy="495158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xmlns="" id="{95CD91E0-45FB-CC1C-4C44-1892C515C4E6}"/>
              </a:ext>
            </a:extLst>
          </p:cNvPr>
          <p:cNvSpPr txBox="1"/>
          <p:nvPr/>
        </p:nvSpPr>
        <p:spPr>
          <a:xfrm>
            <a:off x="8904312" y="6448242"/>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Βάση μικρότερη των 60 ατόμων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Λευκό/Άκυρο/Δεν ψήφισαν/ΔΑ</a:t>
            </a:r>
            <a:endParaRPr kumimoji="0" lang="en-US" sz="1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graphicFrame>
        <p:nvGraphicFramePr>
          <p:cNvPr id="7" name="Content Placeholder 8">
            <a:extLst>
              <a:ext uri="{FF2B5EF4-FFF2-40B4-BE49-F238E27FC236}">
                <a16:creationId xmlns:a16="http://schemas.microsoft.com/office/drawing/2014/main" xmlns="" id="{86B7F309-786C-A386-B0D0-6856C6B4874B}"/>
              </a:ext>
            </a:extLst>
          </p:cNvPr>
          <p:cNvGraphicFramePr>
            <a:graphicFrameLocks/>
          </p:cNvGraphicFramePr>
          <p:nvPr>
            <p:extLst>
              <p:ext uri="{D42A27DB-BD31-4B8C-83A1-F6EECF244321}">
                <p14:modId xmlns:p14="http://schemas.microsoft.com/office/powerpoint/2010/main" xmlns="" val="4087865365"/>
              </p:ext>
            </p:extLst>
          </p:nvPr>
        </p:nvGraphicFramePr>
        <p:xfrm>
          <a:off x="442912" y="3884142"/>
          <a:ext cx="5280519" cy="2425218"/>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xmlns="" id="{A7614A6C-F17A-C1DC-6F57-3D7D3559852F}"/>
              </a:ext>
            </a:extLst>
          </p:cNvPr>
          <p:cNvSpPr txBox="1"/>
          <p:nvPr/>
        </p:nvSpPr>
        <p:spPr>
          <a:xfrm>
            <a:off x="212436" y="950614"/>
            <a:ext cx="11619346" cy="307777"/>
          </a:xfrm>
          <a:prstGeom prst="rect">
            <a:avLst/>
          </a:prstGeom>
          <a:noFill/>
        </p:spPr>
        <p:txBody>
          <a:bodyPr wrap="square">
            <a:spAutoFit/>
          </a:bodyPr>
          <a:lstStyle/>
          <a:p>
            <a:pPr algn="ctr"/>
            <a:r>
              <a:rPr lang="el-GR" sz="1400" dirty="0">
                <a:solidFill>
                  <a:schemeClr val="accent1"/>
                </a:solidFill>
                <a:effectLst/>
                <a:latin typeface="+mn-lt"/>
              </a:rPr>
              <a:t>‘Τι θα λέγατε ότι είναι πιο σημαντικό για την εκλογική επιλογή σας; Το πρόσωπο που είναι αρχηγός ή το κόμμα στο οποίο ηγείται;’</a:t>
            </a:r>
            <a:endParaRPr lang="el-GR" sz="1400" dirty="0">
              <a:solidFill>
                <a:schemeClr val="accent1"/>
              </a:solidFill>
            </a:endParaRPr>
          </a:p>
        </p:txBody>
      </p:sp>
      <p:sp>
        <p:nvSpPr>
          <p:cNvPr id="12" name="Title 11">
            <a:extLst>
              <a:ext uri="{FF2B5EF4-FFF2-40B4-BE49-F238E27FC236}">
                <a16:creationId xmlns:a16="http://schemas.microsoft.com/office/drawing/2014/main" xmlns="" id="{FA71CECB-2BE1-1BF9-B80C-79D275AED21F}"/>
              </a:ext>
            </a:extLst>
          </p:cNvPr>
          <p:cNvSpPr>
            <a:spLocks noGrp="1"/>
          </p:cNvSpPr>
          <p:nvPr>
            <p:ph type="title"/>
          </p:nvPr>
        </p:nvSpPr>
        <p:spPr>
          <a:xfrm>
            <a:off x="283029" y="223611"/>
            <a:ext cx="11768227" cy="693115"/>
          </a:xfrm>
        </p:spPr>
        <p:txBody>
          <a:bodyPr>
            <a:noAutofit/>
          </a:bodyPr>
          <a:lstStyle/>
          <a:p>
            <a:r>
              <a:rPr lang="el-GR" sz="2200" dirty="0">
                <a:effectLst/>
                <a:latin typeface="+mn-lt"/>
              </a:rPr>
              <a:t>Λέμε ότι ζούμε μια εποχή «προσωποποίησης» της πολιτικής, ωστόσο  οι πολιτικοί φορείς συνεχίζουν να έχουν σημαντικό ρόλο, ειδικά στα αριστερόστροφα κοινά </a:t>
            </a:r>
          </a:p>
        </p:txBody>
      </p:sp>
    </p:spTree>
    <p:extLst>
      <p:ext uri="{BB962C8B-B14F-4D97-AF65-F5344CB8AC3E}">
        <p14:creationId xmlns:p14="http://schemas.microsoft.com/office/powerpoint/2010/main" xmlns="" val="206201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 grpId="0"/>
      <p:bldGraphic spid="7"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D7D98E-BAC5-9550-A068-249EDCB42355}"/>
              </a:ext>
            </a:extLst>
          </p:cNvPr>
          <p:cNvSpPr>
            <a:spLocks noGrp="1"/>
          </p:cNvSpPr>
          <p:nvPr>
            <p:ph type="title"/>
          </p:nvPr>
        </p:nvSpPr>
        <p:spPr/>
        <p:txBody>
          <a:bodyPr>
            <a:noAutofit/>
          </a:bodyPr>
          <a:lstStyle/>
          <a:p>
            <a:r>
              <a:rPr lang="el-GR" dirty="0">
                <a:effectLst/>
                <a:latin typeface="+mn-lt"/>
              </a:rPr>
              <a:t>Η κοινωνική απαισιοδοξία μπορεί να ωθήσει σε συλλογική απελπισία. Είναι στο χέρι της πολιτικής να την μετατρέψει σε δημιουργική δύναμη </a:t>
            </a:r>
          </a:p>
        </p:txBody>
      </p:sp>
      <p:sp>
        <p:nvSpPr>
          <p:cNvPr id="4" name="Slide Number Placeholder 3">
            <a:extLst>
              <a:ext uri="{FF2B5EF4-FFF2-40B4-BE49-F238E27FC236}">
                <a16:creationId xmlns:a16="http://schemas.microsoft.com/office/drawing/2014/main" xmlns="" id="{EB5E7FB0-8F7C-8B64-C4EB-58F39F129DAC}"/>
              </a:ext>
            </a:extLst>
          </p:cNvPr>
          <p:cNvSpPr>
            <a:spLocks noGrp="1"/>
          </p:cNvSpPr>
          <p:nvPr>
            <p:ph type="sldNum" sz="quarter" idx="12"/>
          </p:nvPr>
        </p:nvSpPr>
        <p:spPr/>
        <p:txBody>
          <a:bodyPr/>
          <a:lstStyle/>
          <a:p>
            <a:fld id="{4854181D-6920-4594-9A5D-6CE56DC9F8B2}" type="slidenum">
              <a:rPr lang="en-US" smtClean="0"/>
              <a:pPr/>
              <a:t>20</a:t>
            </a:fld>
            <a:endParaRPr lang="en-US" dirty="0"/>
          </a:p>
        </p:txBody>
      </p:sp>
      <p:graphicFrame>
        <p:nvGraphicFramePr>
          <p:cNvPr id="5" name="Content Placeholder 8">
            <a:extLst>
              <a:ext uri="{FF2B5EF4-FFF2-40B4-BE49-F238E27FC236}">
                <a16:creationId xmlns:a16="http://schemas.microsoft.com/office/drawing/2014/main" xmlns="" id="{BA93F11D-4F9D-9D9C-AF93-53D9CC9655E4}"/>
              </a:ext>
            </a:extLst>
          </p:cNvPr>
          <p:cNvGraphicFramePr>
            <a:graphicFrameLocks noGrp="1"/>
          </p:cNvGraphicFramePr>
          <p:nvPr>
            <p:ph idx="1"/>
            <p:extLst>
              <p:ext uri="{D42A27DB-BD31-4B8C-83A1-F6EECF244321}">
                <p14:modId xmlns:p14="http://schemas.microsoft.com/office/powerpoint/2010/main" xmlns="" val="3218236351"/>
              </p:ext>
            </p:extLst>
          </p:nvPr>
        </p:nvGraphicFramePr>
        <p:xfrm>
          <a:off x="1846199" y="1988204"/>
          <a:ext cx="8340217" cy="33508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97701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41BBC4E2-77AE-4A70-8F4E-420E9E2ADA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xmlns="" id="{609CB703-C563-4F1F-BF28-83C06E978C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le 9">
            <a:extLst>
              <a:ext uri="{FF2B5EF4-FFF2-40B4-BE49-F238E27FC236}">
                <a16:creationId xmlns:a16="http://schemas.microsoft.com/office/drawing/2014/main" xmlns="" id="{4923C3C4-FCE6-626F-721C-3BA4C1E3DEEE}"/>
              </a:ext>
            </a:extLst>
          </p:cNvPr>
          <p:cNvSpPr>
            <a:spLocks noGrp="1"/>
          </p:cNvSpPr>
          <p:nvPr>
            <p:ph type="ctrTitle"/>
          </p:nvPr>
        </p:nvSpPr>
        <p:spPr>
          <a:xfrm>
            <a:off x="5439047" y="1861834"/>
            <a:ext cx="6609053" cy="2274155"/>
          </a:xfrm>
        </p:spPr>
        <p:txBody>
          <a:bodyPr anchor="b">
            <a:noAutofit/>
          </a:bodyPr>
          <a:lstStyle/>
          <a:p>
            <a:pPr algn="r"/>
            <a:r>
              <a:rPr lang="el-GR" sz="4800" dirty="0">
                <a:solidFill>
                  <a:srgbClr val="FFFFFF"/>
                </a:solidFill>
                <a:effectLst>
                  <a:outerShdw blurRad="38100" dist="38100" dir="2700000" algn="tl">
                    <a:srgbClr val="000000">
                      <a:alpha val="43137"/>
                    </a:srgbClr>
                  </a:outerShdw>
                </a:effectLst>
              </a:rPr>
              <a:t>Πανελλαδική Έρευνα Κοινής Γνώμης</a:t>
            </a:r>
            <a:br>
              <a:rPr lang="el-GR" sz="4800" dirty="0">
                <a:solidFill>
                  <a:srgbClr val="FFFFFF"/>
                </a:solidFill>
                <a:effectLst>
                  <a:outerShdw blurRad="38100" dist="38100" dir="2700000" algn="tl">
                    <a:srgbClr val="000000">
                      <a:alpha val="43137"/>
                    </a:srgbClr>
                  </a:outerShdw>
                </a:effectLst>
              </a:rPr>
            </a:br>
            <a:r>
              <a:rPr lang="el-GR" sz="4800" dirty="0">
                <a:solidFill>
                  <a:srgbClr val="FFFFFF"/>
                </a:solidFill>
                <a:effectLst>
                  <a:outerShdw blurRad="38100" dist="38100" dir="2700000" algn="tl">
                    <a:srgbClr val="000000">
                      <a:alpha val="43137"/>
                    </a:srgbClr>
                  </a:outerShdw>
                </a:effectLst>
              </a:rPr>
              <a:t> </a:t>
            </a:r>
            <a:br>
              <a:rPr lang="el-GR" sz="4800" dirty="0">
                <a:solidFill>
                  <a:srgbClr val="FFFFFF"/>
                </a:solidFill>
                <a:effectLst>
                  <a:outerShdw blurRad="38100" dist="38100" dir="2700000" algn="tl">
                    <a:srgbClr val="000000">
                      <a:alpha val="43137"/>
                    </a:srgbClr>
                  </a:outerShdw>
                </a:effectLst>
              </a:rPr>
            </a:br>
            <a:r>
              <a:rPr lang="el-GR" sz="4800" dirty="0">
                <a:solidFill>
                  <a:srgbClr val="FFFFFF"/>
                </a:solidFill>
                <a:effectLst>
                  <a:outerShdw blurRad="38100" dist="38100" dir="2700000" algn="tl">
                    <a:srgbClr val="000000">
                      <a:alpha val="43137"/>
                    </a:srgbClr>
                  </a:outerShdw>
                </a:effectLst>
              </a:rPr>
              <a:t>Κοινωνική </a:t>
            </a:r>
            <a:r>
              <a:rPr lang="en-US" sz="4800" dirty="0">
                <a:solidFill>
                  <a:srgbClr val="FFFFFF"/>
                </a:solidFill>
                <a:effectLst>
                  <a:outerShdw blurRad="38100" dist="38100" dir="2700000" algn="tl">
                    <a:srgbClr val="000000">
                      <a:alpha val="43137"/>
                    </a:srgbClr>
                  </a:outerShdw>
                </a:effectLst>
              </a:rPr>
              <a:t>A</a:t>
            </a:r>
            <a:r>
              <a:rPr lang="el-GR" sz="4800" dirty="0" err="1">
                <a:solidFill>
                  <a:srgbClr val="FFFFFF"/>
                </a:solidFill>
                <a:effectLst>
                  <a:outerShdw blurRad="38100" dist="38100" dir="2700000" algn="tl">
                    <a:srgbClr val="000000">
                      <a:alpha val="43137"/>
                    </a:srgbClr>
                  </a:outerShdw>
                </a:effectLst>
              </a:rPr>
              <a:t>παισιοδοξία</a:t>
            </a:r>
            <a:r>
              <a:rPr lang="el-GR" sz="4800" dirty="0">
                <a:solidFill>
                  <a:srgbClr val="FFFFFF"/>
                </a:solidFill>
                <a:effectLst>
                  <a:outerShdw blurRad="38100" dist="38100" dir="2700000" algn="tl">
                    <a:srgbClr val="000000">
                      <a:alpha val="43137"/>
                    </a:srgbClr>
                  </a:outerShdw>
                </a:effectLst>
              </a:rPr>
              <a:t/>
            </a:r>
            <a:br>
              <a:rPr lang="el-GR" sz="4800" dirty="0">
                <a:solidFill>
                  <a:srgbClr val="FFFFFF"/>
                </a:solidFill>
                <a:effectLst>
                  <a:outerShdw blurRad="38100" dist="38100" dir="2700000" algn="tl">
                    <a:srgbClr val="000000">
                      <a:alpha val="43137"/>
                    </a:srgbClr>
                  </a:outerShdw>
                </a:effectLst>
              </a:rPr>
            </a:br>
            <a:r>
              <a:rPr lang="el-GR" sz="4800" dirty="0">
                <a:solidFill>
                  <a:srgbClr val="FFFFFF"/>
                </a:solidFill>
                <a:effectLst>
                  <a:outerShdw blurRad="38100" dist="38100" dir="2700000" algn="tl">
                    <a:srgbClr val="000000">
                      <a:alpha val="43137"/>
                    </a:srgbClr>
                  </a:outerShdw>
                </a:effectLst>
              </a:rPr>
              <a:t>&amp; Υπέρβαση</a:t>
            </a:r>
            <a:endParaRPr lang="el-GR" sz="4000" dirty="0">
              <a:solidFill>
                <a:srgbClr val="FFFFFF"/>
              </a:solidFill>
              <a:effectLst>
                <a:outerShdw blurRad="38100" dist="38100" dir="2700000" algn="tl">
                  <a:srgbClr val="000000">
                    <a:alpha val="43137"/>
                  </a:srgbClr>
                </a:outerShdw>
              </a:effectLst>
            </a:endParaRPr>
          </a:p>
        </p:txBody>
      </p:sp>
      <p:sp>
        <p:nvSpPr>
          <p:cNvPr id="11" name="Subtitle 10">
            <a:extLst>
              <a:ext uri="{FF2B5EF4-FFF2-40B4-BE49-F238E27FC236}">
                <a16:creationId xmlns:a16="http://schemas.microsoft.com/office/drawing/2014/main" xmlns="" id="{05FA8215-7258-8BBC-C932-CBB34B67FBA9}"/>
              </a:ext>
            </a:extLst>
          </p:cNvPr>
          <p:cNvSpPr>
            <a:spLocks noGrp="1"/>
          </p:cNvSpPr>
          <p:nvPr>
            <p:ph type="subTitle" idx="1"/>
          </p:nvPr>
        </p:nvSpPr>
        <p:spPr>
          <a:xfrm>
            <a:off x="6672131" y="4766041"/>
            <a:ext cx="5279179" cy="876850"/>
          </a:xfrm>
        </p:spPr>
        <p:txBody>
          <a:bodyPr>
            <a:normAutofit/>
          </a:bodyPr>
          <a:lstStyle/>
          <a:p>
            <a:pPr algn="r"/>
            <a:r>
              <a:rPr lang="el-GR" sz="2800" dirty="0">
                <a:solidFill>
                  <a:schemeClr val="bg1"/>
                </a:solidFill>
              </a:rPr>
              <a:t>Οκτώβριος 2026</a:t>
            </a:r>
          </a:p>
        </p:txBody>
      </p:sp>
      <p:sp>
        <p:nvSpPr>
          <p:cNvPr id="15" name="Graphic 32">
            <a:extLst>
              <a:ext uri="{FF2B5EF4-FFF2-40B4-BE49-F238E27FC236}">
                <a16:creationId xmlns:a16="http://schemas.microsoft.com/office/drawing/2014/main" xmlns="" id="{5DFC1D2F-D2C1-4B4C-A109-43567B85E6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33202" y="114520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group of colorful lights&#10;&#10;Description automatically generated">
            <a:extLst>
              <a:ext uri="{FF2B5EF4-FFF2-40B4-BE49-F238E27FC236}">
                <a16:creationId xmlns:a16="http://schemas.microsoft.com/office/drawing/2014/main" xmlns="" id="{7B9092DA-BA92-D401-8ED1-FF0293AD460E}"/>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10500" r="10503" b="4"/>
          <a:stretch/>
        </p:blipFill>
        <p:spPr>
          <a:xfrm>
            <a:off x="1883229" y="132279"/>
            <a:ext cx="3555819" cy="3555819"/>
          </a:xfrm>
          <a:custGeom>
            <a:avLst/>
            <a:gdLst/>
            <a:ahLst/>
            <a:cxnLst/>
            <a:rect l="l" t="t" r="r" b="b"/>
            <a:pathLst>
              <a:path w="1924906" h="1924906">
                <a:moveTo>
                  <a:pt x="962453" y="0"/>
                </a:moveTo>
                <a:cubicBezTo>
                  <a:pt x="1494001" y="0"/>
                  <a:pt x="1924906" y="430905"/>
                  <a:pt x="1924906" y="962453"/>
                </a:cubicBezTo>
                <a:cubicBezTo>
                  <a:pt x="1924906" y="1494001"/>
                  <a:pt x="1494001" y="1924906"/>
                  <a:pt x="962453" y="1924906"/>
                </a:cubicBezTo>
                <a:cubicBezTo>
                  <a:pt x="430905" y="1924906"/>
                  <a:pt x="0" y="1494001"/>
                  <a:pt x="0" y="962453"/>
                </a:cubicBezTo>
                <a:cubicBezTo>
                  <a:pt x="0" y="430905"/>
                  <a:pt x="430905" y="0"/>
                  <a:pt x="962453" y="0"/>
                </a:cubicBezTo>
                <a:close/>
              </a:path>
            </a:pathLst>
          </a:custGeom>
        </p:spPr>
      </p:pic>
      <p:sp>
        <p:nvSpPr>
          <p:cNvPr id="22" name="Graphic 33">
            <a:extLst>
              <a:ext uri="{FF2B5EF4-FFF2-40B4-BE49-F238E27FC236}">
                <a16:creationId xmlns:a16="http://schemas.microsoft.com/office/drawing/2014/main" xmlns="" id="{FDE74ABC-C18D-4D27-A77F-43594963B8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51825" y="306578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xmlns=""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6" name="Picture 5" descr="A triangle shaped neon lights&#10;&#10;Description automatically generated with medium confidence">
            <a:extLst>
              <a:ext uri="{FF2B5EF4-FFF2-40B4-BE49-F238E27FC236}">
                <a16:creationId xmlns:a16="http://schemas.microsoft.com/office/drawing/2014/main" xmlns="" id="{F2D56C0B-A6A9-681C-EAE1-075ADDE3662E}"/>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8977" r="12026" b="4"/>
          <a:stretch/>
        </p:blipFill>
        <p:spPr>
          <a:xfrm>
            <a:off x="1134538" y="3783685"/>
            <a:ext cx="2784784" cy="2784784"/>
          </a:xfrm>
          <a:custGeom>
            <a:avLst/>
            <a:gdLst/>
            <a:ahLst/>
            <a:cxnLst/>
            <a:rect l="l" t="t" r="r" b="b"/>
            <a:pathLst>
              <a:path w="2784784" h="2784784">
                <a:moveTo>
                  <a:pt x="1392392" y="0"/>
                </a:moveTo>
                <a:cubicBezTo>
                  <a:pt x="2161389" y="0"/>
                  <a:pt x="2784784" y="623395"/>
                  <a:pt x="2784784" y="1392392"/>
                </a:cubicBezTo>
                <a:cubicBezTo>
                  <a:pt x="2784784" y="2161389"/>
                  <a:pt x="2161389" y="2784784"/>
                  <a:pt x="1392392" y="2784784"/>
                </a:cubicBezTo>
                <a:cubicBezTo>
                  <a:pt x="623395" y="2784784"/>
                  <a:pt x="0" y="2161389"/>
                  <a:pt x="0" y="1392392"/>
                </a:cubicBezTo>
                <a:cubicBezTo>
                  <a:pt x="0" y="623395"/>
                  <a:pt x="623395" y="0"/>
                  <a:pt x="1392392" y="0"/>
                </a:cubicBezTo>
                <a:close/>
              </a:path>
            </a:pathLst>
          </a:custGeom>
        </p:spPr>
      </p:pic>
      <p:pic>
        <p:nvPicPr>
          <p:cNvPr id="5" name="Content Placeholder 4" descr="A group of neon lights in a triangle shape&#10;&#10;Description automatically generated">
            <a:extLst>
              <a:ext uri="{FF2B5EF4-FFF2-40B4-BE49-F238E27FC236}">
                <a16:creationId xmlns:a16="http://schemas.microsoft.com/office/drawing/2014/main" xmlns="" id="{1BD2109D-CE3F-27CE-EFEC-BFB328B3C911}"/>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301" r="-5" b="-5"/>
          <a:stretch/>
        </p:blipFill>
        <p:spPr>
          <a:xfrm>
            <a:off x="4197746" y="4040416"/>
            <a:ext cx="3555818" cy="2817584"/>
          </a:xfrm>
          <a:custGeom>
            <a:avLst/>
            <a:gdLst/>
            <a:ahLst/>
            <a:cxnLst/>
            <a:rect l="l" t="t" r="r" b="b"/>
            <a:pathLst>
              <a:path w="3555818" h="2817584">
                <a:moveTo>
                  <a:pt x="1777909" y="0"/>
                </a:moveTo>
                <a:cubicBezTo>
                  <a:pt x="2759821" y="0"/>
                  <a:pt x="3555818" y="795997"/>
                  <a:pt x="3555818" y="1777909"/>
                </a:cubicBezTo>
                <a:cubicBezTo>
                  <a:pt x="3555818" y="2146126"/>
                  <a:pt x="3443881" y="2488199"/>
                  <a:pt x="3252179" y="2771955"/>
                </a:cubicBezTo>
                <a:lnTo>
                  <a:pt x="3218058" y="2817584"/>
                </a:lnTo>
                <a:lnTo>
                  <a:pt x="337760" y="2817584"/>
                </a:lnTo>
                <a:lnTo>
                  <a:pt x="303639" y="2771955"/>
                </a:lnTo>
                <a:cubicBezTo>
                  <a:pt x="111937" y="2488199"/>
                  <a:pt x="0" y="2146126"/>
                  <a:pt x="0" y="1777909"/>
                </a:cubicBezTo>
                <a:cubicBezTo>
                  <a:pt x="0" y="795997"/>
                  <a:pt x="795997" y="0"/>
                  <a:pt x="1777909" y="0"/>
                </a:cubicBezTo>
                <a:close/>
              </a:path>
            </a:pathLst>
          </a:custGeom>
        </p:spPr>
      </p:pic>
      <p:sp>
        <p:nvSpPr>
          <p:cNvPr id="26" name="Graphic 31">
            <a:extLst>
              <a:ext uri="{FF2B5EF4-FFF2-40B4-BE49-F238E27FC236}">
                <a16:creationId xmlns:a16="http://schemas.microsoft.com/office/drawing/2014/main" xmlns="" id="{1CF7DF92-B01A-4340-9465-5B2DC96507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314230" y="40510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1" name="Picture 20" descr="A black background with blue and green text&#10;&#10;Description automatically generated">
            <a:extLst>
              <a:ext uri="{FF2B5EF4-FFF2-40B4-BE49-F238E27FC236}">
                <a16:creationId xmlns:a16="http://schemas.microsoft.com/office/drawing/2014/main" xmlns="" id="{29E123B9-6FEC-489A-5D35-AB1A447EB4FC}"/>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646287" y="5627923"/>
            <a:ext cx="3048000" cy="1085850"/>
          </a:xfrm>
          <a:prstGeom prst="rect">
            <a:avLst/>
          </a:prstGeom>
          <a:effectLst>
            <a:outerShdw blurRad="50800" dist="38100" dir="2700000" algn="tl" rotWithShape="0">
              <a:schemeClr val="bg1">
                <a:alpha val="40000"/>
              </a:schemeClr>
            </a:outerShdw>
          </a:effectLst>
        </p:spPr>
      </p:pic>
    </p:spTree>
    <p:extLst>
      <p:ext uri="{BB962C8B-B14F-4D97-AF65-F5344CB8AC3E}">
        <p14:creationId xmlns:p14="http://schemas.microsoft.com/office/powerpoint/2010/main" xmlns="" val="102757761"/>
      </p:ext>
    </p:extLst>
  </p:cSld>
  <p:clrMapOvr>
    <a:masterClrMapping/>
  </p:clrMapOvr>
</p:sld>
</file>

<file path=ppt/theme/theme1.xml><?xml version="1.0" encoding="utf-8"?>
<a:theme xmlns:a="http://schemas.openxmlformats.org/drawingml/2006/main" name="Custom Design">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ShapesVTI" id="{C78D20FD-A872-4243-8597-B534C62538FF}" vid="{7CAFCCF9-7834-41D6-B6AB-7D225A18A4E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1478</TotalTime>
  <Words>1697</Words>
  <Application>Microsoft Office PowerPoint</Application>
  <PresentationFormat>Προσαρμογή</PresentationFormat>
  <Paragraphs>697</Paragraphs>
  <Slides>21</Slides>
  <Notes>11</Notes>
  <HiddenSlides>0</HiddenSlides>
  <MMClips>0</MMClips>
  <ScaleCrop>false</ScaleCrop>
  <HeadingPairs>
    <vt:vector size="4" baseType="variant">
      <vt:variant>
        <vt:lpstr>Θέμα</vt:lpstr>
      </vt:variant>
      <vt:variant>
        <vt:i4>2</vt:i4>
      </vt:variant>
      <vt:variant>
        <vt:lpstr>Τίτλοι διαφανειών</vt:lpstr>
      </vt:variant>
      <vt:variant>
        <vt:i4>21</vt:i4>
      </vt:variant>
    </vt:vector>
  </HeadingPairs>
  <TitlesOfParts>
    <vt:vector size="23" baseType="lpstr">
      <vt:lpstr>Custom Design</vt:lpstr>
      <vt:lpstr>ShapesVTI</vt:lpstr>
      <vt:lpstr>Πανελλαδική Έρευνα Κοινής Γνώμης   Κοινωνική Aπαισιοδοξία &amp; Υπέρβαση</vt:lpstr>
      <vt:lpstr>Διαφάνεια 2</vt:lpstr>
      <vt:lpstr>Διαφάνεια 3</vt:lpstr>
      <vt:lpstr>Η πλειοψηφία συνεχίζει να δυσκολεύεται να «βγάλει το μήνα», παρότι αυξάνονται λίγο όσοι μπορούν να αποταμιεύουν</vt:lpstr>
      <vt:lpstr>Η κοινωνική απαισιοδοξία κυριαρχεί ενόψει του χειμώνα που έρχεται – με την εξαίρεση των νεότερων</vt:lpstr>
      <vt:lpstr>Η κατάσταση σε βασικές διαστάσεις της ζωής θεωρείται ότι θα παραμείνει ίδια ή θα χειροτερεύσει, ιδίως σε ό,τι σχετίζεται με το κόστος ζωής (ενέργεια, στέγη, σουπερμάρκετ)</vt:lpstr>
      <vt:lpstr>Επιδείνωση σε θέματα που απασχολούν το ενδιαφέρον των πολιτών  ανά ψήφο στις Βουλευτικές εκλογές 2023</vt:lpstr>
      <vt:lpstr>Επιδείνωση σε θέματα που απασχολούν το ενδιαφέρον των πολιτών ανά πολιτική αυτοτοποθέτηση</vt:lpstr>
      <vt:lpstr>Επιδείνωση σε θέματα που απασχολούν το ενδιαφέρον των πολιτών  ανά ηλικία και μηνιαίες δαπάνες</vt:lpstr>
      <vt:lpstr>Διαφάνεια 10</vt:lpstr>
      <vt:lpstr>Σε αντίθεση όμως με το απαισιόδοξο κοινωνικό κλίμα, εκφράζεται ισχυρή πολιτική προσδοκία τα πράγματα να βελτιωθούν και όχι απλώς να μη χειροτερεύσουν</vt:lpstr>
      <vt:lpstr>Συνδυάζοντας το κοινωνικό κλίμα και την πολιτική προσδοκία, προκύπτει μία κλίμακα συναισθημάτων όπου κυριαρχεί η «ελπίδα παρά την απαισιοδοξία» </vt:lpstr>
      <vt:lpstr>Δείκτης κοινωνικοπολιτικών συναισθημάτων ανά ψήφο στις Βουλευτικές εκλογές 2023 και πολιτική αυτοτοποθέτηση</vt:lpstr>
      <vt:lpstr>Προσδοκία που εδράζεται σε μια πλειοψηφική πεποίθηση ότι η πολιτική μπορεί να αλλάξει τα πράγματα </vt:lpstr>
      <vt:lpstr>Για όσους πιστεύουν στη μετασχηματιστική δύναμη της πολιτικής, αυτή αφορά τη θεσμική δράση κυβέρνησης-αντιπολίτευσης και το συλλογικό παρά το ατομικό πλαίσιο διεκδίκησης</vt:lpstr>
      <vt:lpstr>Τρόποι που η πολιτική μπορεί να βοηθήσει στη ζωή των ανθρώπων ανά ψήφο στις Βουλευτικές εκλογές 2023 και πολιτική αυτοτοποθέτηση</vt:lpstr>
      <vt:lpstr>Τρόποι που η πολιτική μπορεί να βοηθήσει στη ζωή των ανθρώπων ανά ηλικία και μηνιαίες δαπάνες</vt:lpstr>
      <vt:lpstr>Αλλά και για όσους δεν πιστεύουν στη δυνατότητα της πολιτικής να αλλάζει τα πράγματα, το κενό καλύπτεται πρωτίστως από το δίχτυ ασφαλείας της οικογένειας και των οικείων παρά από ατομικές στρατηγικές</vt:lpstr>
      <vt:lpstr>Λέμε ότι ζούμε μια εποχή «προσωποποίησης» της πολιτικής, ωστόσο  οι πολιτικοί φορείς συνεχίζουν να έχουν σημαντικό ρόλο, ειδικά στα αριστερόστροφα κοινά </vt:lpstr>
      <vt:lpstr>Η κοινωνική απαισιοδοξία μπορεί να ωθήσει σε συλλογική απελπισία. Είναι στο χέρι της πολιτικής να την μετατρέψει σε δημιουργική δύναμη </vt:lpstr>
      <vt:lpstr>Πανελλαδική Έρευνα Κοινής Γνώμης   Κοινωνική Aπαισιοδοξία &amp; Υπέρβαση</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Πανελλαδική Έρευνα Κοινής Γνώμης   Κοινωνική Aπαισιοδοξία &amp; Υπέρβαση</dc:title>
  <dc:creator>Penny Apostolopoulou</dc:creator>
  <cp:lastModifiedBy>Σπύρος</cp:lastModifiedBy>
  <cp:revision>77</cp:revision>
  <dcterms:created xsi:type="dcterms:W3CDTF">2026-08-31T07:41:43Z</dcterms:created>
  <dcterms:modified xsi:type="dcterms:W3CDTF">2026-10-13T17:26:00Z</dcterms:modified>
</cp:coreProperties>
</file>